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81" r:id="rId1"/>
  </p:sldMasterIdLst>
  <p:notesMasterIdLst>
    <p:notesMasterId r:id="rId16"/>
  </p:notesMasterIdLst>
  <p:sldIdLst>
    <p:sldId id="256" r:id="rId2"/>
    <p:sldId id="274" r:id="rId3"/>
    <p:sldId id="259" r:id="rId4"/>
    <p:sldId id="271" r:id="rId5"/>
    <p:sldId id="272" r:id="rId6"/>
    <p:sldId id="260" r:id="rId7"/>
    <p:sldId id="258" r:id="rId8"/>
    <p:sldId id="261" r:id="rId9"/>
    <p:sldId id="262" r:id="rId10"/>
    <p:sldId id="273" r:id="rId11"/>
    <p:sldId id="263" r:id="rId12"/>
    <p:sldId id="257" r:id="rId13"/>
    <p:sldId id="265" r:id="rId14"/>
    <p:sldId id="268"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57" d="100"/>
          <a:sy n="57" d="100"/>
        </p:scale>
        <p:origin x="1080" y="5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DE814DA-ACDF-455A-AC0B-C3E7D113FA26}" type="datetimeFigureOut">
              <a:rPr lang="en-GB" smtClean="0"/>
              <a:t>07/06/2022</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8E5C90F-166E-495E-9537-21078B8E7551}" type="slidenum">
              <a:rPr lang="en-GB" smtClean="0"/>
              <a:t>‹#›</a:t>
            </a:fld>
            <a:endParaRPr lang="en-GB"/>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noTextEdit="1"/>
          </p:cNvSpPr>
          <p:nvPr>
            <p:ph type="sldImg"/>
          </p:nvPr>
        </p:nvSpPr>
        <p:spPr bwMode="auto">
          <a:noFill/>
          <a:ln>
            <a:solidFill>
              <a:srgbClr val="000000"/>
            </a:solidFill>
            <a:miter lim="800000"/>
            <a:headEnd/>
            <a:tailEnd/>
          </a:ln>
        </p:spPr>
      </p:sp>
      <p:sp>
        <p:nvSpPr>
          <p:cNvPr id="38915" name="Notes Placeholder 2"/>
          <p:cNvSpPr>
            <a:spLocks noGrp="1"/>
          </p:cNvSpPr>
          <p:nvPr>
            <p:ph type="body" idx="1"/>
          </p:nvPr>
        </p:nvSpPr>
        <p:spPr bwMode="auto">
          <a:noFill/>
        </p:spPr>
        <p:txBody>
          <a:bodyPr wrap="square" numCol="1" anchor="t" anchorCtr="0" compatLnSpc="1">
            <a:prstTxWarp prst="textNoShape">
              <a:avLst/>
            </a:prstTxWarp>
          </a:bodyPr>
          <a:lstStyle/>
          <a:p>
            <a:r>
              <a:rPr lang="en-GB"/>
              <a:t>Pawson &amp; Tilley’s characterisation of social programmes essentially as “suggestions for future action” whose success depends on these suggestions “entering the reasoning of subjects” (Pawson &amp; Tilley 1997, p51) can be applied to drug treatment and rehabilitation programmes and also to psychotherapeutic or counselling conversations generally, an idea that goes back 50 years to Jerome Frank’s classic ‘Persuasion &amp; Healing’ (Frank 1961). Rather than a dose of technology, these programmes consist of human interactions involving persuasion. I am aiming at understanding how this process of persuasion works, and what contextual influences are occurring </a:t>
            </a:r>
            <a:r>
              <a:rPr lang="en-GB" i="1"/>
              <a:t>within the activity of the programme</a:t>
            </a:r>
            <a:r>
              <a:rPr lang="en-GB" baseline="30000"/>
              <a:t>1</a:t>
            </a:r>
            <a:r>
              <a:rPr lang="en-GB"/>
              <a:t>.</a:t>
            </a:r>
          </a:p>
        </p:txBody>
      </p:sp>
      <p:sp>
        <p:nvSpPr>
          <p:cNvPr id="3891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277AC1E5-771B-4215-9497-5F2B89BB266B}" type="slidenum">
              <a:rPr lang="en-GB" smtClean="0"/>
              <a:pPr/>
              <a:t>12</a:t>
            </a:fld>
            <a:endParaRPr lang="en-GB"/>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42900" y="4960137"/>
            <a:ext cx="5829300" cy="1463040"/>
          </a:xfrm>
        </p:spPr>
        <p:txBody>
          <a:bodyPr anchor="ctr">
            <a:normAutofit/>
          </a:bodyPr>
          <a:lstStyle>
            <a:lvl1pPr algn="r">
              <a:defRPr sz="4400" spc="200" baseline="0"/>
            </a:lvl1pPr>
          </a:lstStyle>
          <a:p>
            <a:r>
              <a:rPr lang="en-US"/>
              <a:t>Click to edit Master title style</a:t>
            </a:r>
            <a:endParaRPr lang="en-US" dirty="0"/>
          </a:p>
        </p:txBody>
      </p:sp>
      <p:sp>
        <p:nvSpPr>
          <p:cNvPr id="3" name="Subtitle 2"/>
          <p:cNvSpPr>
            <a:spLocks noGrp="1"/>
          </p:cNvSpPr>
          <p:nvPr>
            <p:ph type="subTitle" idx="1"/>
          </p:nvPr>
        </p:nvSpPr>
        <p:spPr>
          <a:xfrm>
            <a:off x="6457950" y="4960137"/>
            <a:ext cx="2400300" cy="1463040"/>
          </a:xfrm>
        </p:spPr>
        <p:txBody>
          <a:bodyPr lIns="91440" rIns="91440" anchor="ctr">
            <a:normAutofit/>
          </a:bodyPr>
          <a:lstStyle>
            <a:lvl1pPr marL="0" indent="0" algn="l">
              <a:lnSpc>
                <a:spcPct val="100000"/>
              </a:lnSpc>
              <a:spcBef>
                <a:spcPts val="0"/>
              </a:spcBef>
              <a:buNone/>
              <a:defRPr sz="1600">
                <a:solidFill>
                  <a:schemeClr val="tx1">
                    <a:lumMod val="95000"/>
                    <a:lumOff val="5000"/>
                  </a:schemeClr>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lgn="l">
              <a:defRPr/>
            </a:lvl1pPr>
          </a:lstStyle>
          <a:p>
            <a:fld id="{5EC059C7-2941-4A96-9D27-2F6998C43AB2}" type="datetimeFigureOut">
              <a:rPr lang="en-GB" smtClean="0"/>
              <a:t>07/06/2022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5DD0BD2-5388-445A-BA63-0806D646AE07}" type="slidenum">
              <a:rPr lang="en-GB" smtClean="0"/>
              <a:t>‹#›</a:t>
            </a:fld>
            <a:endParaRPr lang="en-GB"/>
          </a:p>
        </p:txBody>
      </p:sp>
      <p:cxnSp>
        <p:nvCxnSpPr>
          <p:cNvPr id="11" name="Straight Connector 10"/>
          <p:cNvCxnSpPr/>
          <p:nvPr/>
        </p:nvCxnSpPr>
        <p:spPr>
          <a:xfrm flipV="1">
            <a:off x="6290132" y="5264106"/>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12" name="Rectangle 11"/>
          <p:cNvSpPr/>
          <p:nvPr/>
        </p:nvSpPr>
        <p:spPr>
          <a:xfrm>
            <a:off x="0" y="-1"/>
            <a:ext cx="9144000" cy="457200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8098329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EC059C7-2941-4A96-9D27-2F6998C43AB2}" type="datetimeFigureOut">
              <a:rPr lang="en-GB" smtClean="0"/>
              <a:t>07/06/2022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5DD0BD2-5388-445A-BA63-0806D646AE07}" type="slidenum">
              <a:rPr lang="en-GB" smtClean="0"/>
              <a:t>‹#›</a:t>
            </a:fld>
            <a:endParaRPr lang="en-GB"/>
          </a:p>
        </p:txBody>
      </p:sp>
    </p:spTree>
    <p:extLst>
      <p:ext uri="{BB962C8B-B14F-4D97-AF65-F5344CB8AC3E}">
        <p14:creationId xmlns:p14="http://schemas.microsoft.com/office/powerpoint/2010/main" val="16285113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42900" y="4960137"/>
            <a:ext cx="5829300" cy="1463040"/>
          </a:xfrm>
        </p:spPr>
        <p:txBody>
          <a:bodyPr anchor="ctr">
            <a:normAutofit/>
          </a:bodyPr>
          <a:lstStyle>
            <a:lvl1pPr algn="r">
              <a:defRPr sz="4400" b="0" spc="200" baseline="0"/>
            </a:lvl1pPr>
          </a:lstStyle>
          <a:p>
            <a:r>
              <a:rPr lang="en-US"/>
              <a:t>Click to edit Master title style</a:t>
            </a:r>
            <a:endParaRPr lang="en-US" dirty="0"/>
          </a:p>
        </p:txBody>
      </p:sp>
      <p:sp>
        <p:nvSpPr>
          <p:cNvPr id="3" name="Text Placeholder 2"/>
          <p:cNvSpPr>
            <a:spLocks noGrp="1"/>
          </p:cNvSpPr>
          <p:nvPr>
            <p:ph type="body" idx="1"/>
          </p:nvPr>
        </p:nvSpPr>
        <p:spPr>
          <a:xfrm>
            <a:off x="6457950" y="4960137"/>
            <a:ext cx="2400300" cy="1463040"/>
          </a:xfrm>
        </p:spPr>
        <p:txBody>
          <a:bodyPr lIns="91440" rIns="91440" anchor="ctr">
            <a:normAutofit/>
          </a:bodyPr>
          <a:lstStyle>
            <a:lvl1pPr marL="0" indent="0">
              <a:lnSpc>
                <a:spcPct val="100000"/>
              </a:lnSpc>
              <a:spcBef>
                <a:spcPts val="0"/>
              </a:spcBef>
              <a:buNone/>
              <a:defRPr sz="1600">
                <a:solidFill>
                  <a:schemeClr val="tx1">
                    <a:lumMod val="95000"/>
                    <a:lumOff val="5000"/>
                  </a:schemeClr>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EC059C7-2941-4A96-9D27-2F6998C43AB2}" type="datetimeFigureOut">
              <a:rPr lang="en-GB" smtClean="0"/>
              <a:t>07/06/2022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5DD0BD2-5388-445A-BA63-0806D646AE07}" type="slidenum">
              <a:rPr lang="en-GB" smtClean="0"/>
              <a:t>‹#›</a:t>
            </a:fld>
            <a:endParaRPr lang="en-GB"/>
          </a:p>
        </p:txBody>
      </p:sp>
      <p:sp>
        <p:nvSpPr>
          <p:cNvPr id="10" name="Rectangle 9"/>
          <p:cNvSpPr/>
          <p:nvPr/>
        </p:nvSpPr>
        <p:spPr>
          <a:xfrm>
            <a:off x="0" y="-1"/>
            <a:ext cx="9144000" cy="4572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12" name="Straight Connector 11"/>
          <p:cNvCxnSpPr/>
          <p:nvPr/>
        </p:nvCxnSpPr>
        <p:spPr>
          <a:xfrm flipV="1">
            <a:off x="6290132" y="5264106"/>
            <a:ext cx="0" cy="91440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749267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768096" y="585216"/>
            <a:ext cx="7290054" cy="1499616"/>
          </a:xfrm>
        </p:spPr>
        <p:txBody>
          <a:bodyPr/>
          <a:lstStyle/>
          <a:p>
            <a:r>
              <a:rPr lang="en-US"/>
              <a:t>Click to edit Master title style</a:t>
            </a:r>
            <a:endParaRPr lang="en-US" dirty="0"/>
          </a:p>
        </p:txBody>
      </p:sp>
      <p:sp>
        <p:nvSpPr>
          <p:cNvPr id="3" name="Content Placeholder 2"/>
          <p:cNvSpPr>
            <a:spLocks noGrp="1"/>
          </p:cNvSpPr>
          <p:nvPr>
            <p:ph sz="half" idx="1"/>
          </p:nvPr>
        </p:nvSpPr>
        <p:spPr>
          <a:xfrm>
            <a:off x="768096" y="2286000"/>
            <a:ext cx="35661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491990" y="2286000"/>
            <a:ext cx="35661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EC059C7-2941-4A96-9D27-2F6998C43AB2}" type="datetimeFigureOut">
              <a:rPr lang="en-GB" smtClean="0"/>
              <a:t>07/06/2022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5DD0BD2-5388-445A-BA63-0806D646AE07}" type="slidenum">
              <a:rPr lang="en-GB" smtClean="0"/>
              <a:t>‹#›</a:t>
            </a:fld>
            <a:endParaRPr lang="en-GB"/>
          </a:p>
        </p:txBody>
      </p:sp>
    </p:spTree>
    <p:extLst>
      <p:ext uri="{BB962C8B-B14F-4D97-AF65-F5344CB8AC3E}">
        <p14:creationId xmlns:p14="http://schemas.microsoft.com/office/powerpoint/2010/main" val="6783974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768096" y="585216"/>
            <a:ext cx="7290054" cy="1499616"/>
          </a:xfrm>
        </p:spPr>
        <p:txBody>
          <a:bodyPr/>
          <a:lstStyle/>
          <a:p>
            <a:r>
              <a:rPr lang="en-US"/>
              <a:t>Click to edit Master title style</a:t>
            </a:r>
            <a:endParaRPr lang="en-US" dirty="0"/>
          </a:p>
        </p:txBody>
      </p:sp>
      <p:sp>
        <p:nvSpPr>
          <p:cNvPr id="3" name="Text Placeholder 2"/>
          <p:cNvSpPr>
            <a:spLocks noGrp="1"/>
          </p:cNvSpPr>
          <p:nvPr>
            <p:ph type="body" idx="1"/>
          </p:nvPr>
        </p:nvSpPr>
        <p:spPr>
          <a:xfrm>
            <a:off x="768096" y="2179636"/>
            <a:ext cx="3566160" cy="822960"/>
          </a:xfrm>
        </p:spPr>
        <p:txBody>
          <a:bodyPr lIns="137160" rIns="137160" anchor="ctr">
            <a:normAutofit/>
          </a:bodyPr>
          <a:lstStyle>
            <a:lvl1pPr marL="0" indent="0">
              <a:spcBef>
                <a:spcPts val="0"/>
              </a:spcBef>
              <a:spcAft>
                <a:spcPts val="0"/>
              </a:spcAft>
              <a:buNone/>
              <a:defRPr sz="2200" b="0" cap="none" baseline="0">
                <a:solidFill>
                  <a:schemeClr val="accent2">
                    <a:lumMod val="75000"/>
                  </a:schemeClr>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768096" y="2967788"/>
            <a:ext cx="3566160" cy="33415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491990" y="2179636"/>
            <a:ext cx="3566160" cy="822960"/>
          </a:xfrm>
        </p:spPr>
        <p:txBody>
          <a:bodyPr lIns="137160" rIns="137160" anchor="ctr">
            <a:normAutofit/>
          </a:bodyPr>
          <a:lstStyle>
            <a:lvl1pPr marL="0" indent="0">
              <a:spcBef>
                <a:spcPts val="0"/>
              </a:spcBef>
              <a:spcAft>
                <a:spcPts val="0"/>
              </a:spcAft>
              <a:buNone/>
              <a:defRPr lang="en-US" sz="2200" b="0" kern="1200" cap="none" baseline="0" dirty="0">
                <a:solidFill>
                  <a:schemeClr val="accent2">
                    <a:lumMod val="75000"/>
                  </a:schemeClr>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en-US"/>
              <a:t>Click to edit Master text styles</a:t>
            </a:r>
          </a:p>
        </p:txBody>
      </p:sp>
      <p:sp>
        <p:nvSpPr>
          <p:cNvPr id="6" name="Content Placeholder 5"/>
          <p:cNvSpPr>
            <a:spLocks noGrp="1"/>
          </p:cNvSpPr>
          <p:nvPr>
            <p:ph sz="quarter" idx="4"/>
          </p:nvPr>
        </p:nvSpPr>
        <p:spPr>
          <a:xfrm>
            <a:off x="4491990" y="2967788"/>
            <a:ext cx="3566160" cy="33415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EC059C7-2941-4A96-9D27-2F6998C43AB2}" type="datetimeFigureOut">
              <a:rPr lang="en-GB" smtClean="0"/>
              <a:t>07/06/2022</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F5DD0BD2-5388-445A-BA63-0806D646AE07}" type="slidenum">
              <a:rPr lang="en-GB" smtClean="0"/>
              <a:t>‹#›</a:t>
            </a:fld>
            <a:endParaRPr lang="en-GB"/>
          </a:p>
        </p:txBody>
      </p:sp>
    </p:spTree>
    <p:extLst>
      <p:ext uri="{BB962C8B-B14F-4D97-AF65-F5344CB8AC3E}">
        <p14:creationId xmlns:p14="http://schemas.microsoft.com/office/powerpoint/2010/main" val="35087328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EC059C7-2941-4A96-9D27-2F6998C43AB2}" type="datetimeFigureOut">
              <a:rPr lang="en-GB" smtClean="0"/>
              <a:t>07/06/2022</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F5DD0BD2-5388-445A-BA63-0806D646AE07}" type="slidenum">
              <a:rPr lang="en-GB" smtClean="0"/>
              <a:t>‹#›</a:t>
            </a:fld>
            <a:endParaRPr lang="en-GB"/>
          </a:p>
        </p:txBody>
      </p:sp>
    </p:spTree>
    <p:extLst>
      <p:ext uri="{BB962C8B-B14F-4D97-AF65-F5344CB8AC3E}">
        <p14:creationId xmlns:p14="http://schemas.microsoft.com/office/powerpoint/2010/main" val="803882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EC059C7-2941-4A96-9D27-2F6998C43AB2}" type="datetimeFigureOut">
              <a:rPr lang="en-GB" smtClean="0"/>
              <a:t>07/06/2022</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F5DD0BD2-5388-445A-BA63-0806D646AE07}" type="slidenum">
              <a:rPr lang="en-GB" smtClean="0"/>
              <a:t>‹#›</a:t>
            </a:fld>
            <a:endParaRPr lang="en-GB"/>
          </a:p>
        </p:txBody>
      </p:sp>
    </p:spTree>
    <p:extLst>
      <p:ext uri="{BB962C8B-B14F-4D97-AF65-F5344CB8AC3E}">
        <p14:creationId xmlns:p14="http://schemas.microsoft.com/office/powerpoint/2010/main" val="28862803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a:xfrm>
            <a:off x="768096" y="471509"/>
            <a:ext cx="3291840" cy="1737360"/>
          </a:xfrm>
        </p:spPr>
        <p:txBody>
          <a:bodyPr>
            <a:noAutofit/>
          </a:bodyPr>
          <a:lstStyle>
            <a:lvl1pPr>
              <a:lnSpc>
                <a:spcPct val="80000"/>
              </a:lnSpc>
              <a:defRPr sz="3600"/>
            </a:lvl1pPr>
          </a:lstStyle>
          <a:p>
            <a:r>
              <a:rPr lang="en-US"/>
              <a:t>Click to edit Master title style</a:t>
            </a:r>
            <a:endParaRPr lang="en-US" dirty="0"/>
          </a:p>
        </p:txBody>
      </p:sp>
      <p:sp>
        <p:nvSpPr>
          <p:cNvPr id="3" name="Content Placeholder 2"/>
          <p:cNvSpPr>
            <a:spLocks noGrp="1"/>
          </p:cNvSpPr>
          <p:nvPr>
            <p:ph idx="1"/>
          </p:nvPr>
        </p:nvSpPr>
        <p:spPr>
          <a:xfrm>
            <a:off x="4286250" y="822960"/>
            <a:ext cx="4258818" cy="5184648"/>
          </a:xfrm>
        </p:spPr>
        <p:txBody>
          <a:bodyPr>
            <a:normAutofit/>
          </a:bodyPr>
          <a:lstStyle>
            <a:lvl1pPr>
              <a:defRPr sz="2000"/>
            </a:lvl1pPr>
            <a:lvl2pPr>
              <a:defRPr sz="1600"/>
            </a:lvl2pPr>
            <a:lvl3pPr>
              <a:defRPr sz="12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68096" y="2257506"/>
            <a:ext cx="329184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EC059C7-2941-4A96-9D27-2F6998C43AB2}" type="datetimeFigureOut">
              <a:rPr lang="en-GB" smtClean="0"/>
              <a:t>07/06/2022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5DD0BD2-5388-445A-BA63-0806D646AE07}" type="slidenum">
              <a:rPr lang="en-GB" smtClean="0"/>
              <a:t>‹#›</a:t>
            </a:fld>
            <a:endParaRPr lang="en-GB"/>
          </a:p>
        </p:txBody>
      </p:sp>
    </p:spTree>
    <p:extLst>
      <p:ext uri="{BB962C8B-B14F-4D97-AF65-F5344CB8AC3E}">
        <p14:creationId xmlns:p14="http://schemas.microsoft.com/office/powerpoint/2010/main" val="21583784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0" y="4960138"/>
            <a:ext cx="5829300" cy="1463040"/>
          </a:xfrm>
        </p:spPr>
        <p:txBody>
          <a:bodyPr anchor="ctr">
            <a:normAutofit/>
          </a:bodyPr>
          <a:lstStyle>
            <a:lvl1pPr algn="r">
              <a:defRPr sz="4400" spc="200" baseline="0"/>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1"/>
            <a:ext cx="9141714" cy="4572000"/>
          </a:xfrm>
          <a:solidFill>
            <a:schemeClr val="accent2">
              <a:lumMod val="60000"/>
              <a:lumOff val="40000"/>
            </a:schemeClr>
          </a:solidFill>
        </p:spPr>
        <p:txBody>
          <a:bodyPr lIns="457200" tIns="365760"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6457950" y="4960138"/>
            <a:ext cx="2400300" cy="1463040"/>
          </a:xfrm>
        </p:spPr>
        <p:txBody>
          <a:bodyPr lIns="91440" rIns="91440" anchor="ctr">
            <a:normAutofit/>
          </a:bodyPr>
          <a:lstStyle>
            <a:lvl1pPr marL="0" indent="0">
              <a:lnSpc>
                <a:spcPct val="100000"/>
              </a:lnSpc>
              <a:spcBef>
                <a:spcPts val="0"/>
              </a:spcBef>
              <a:buNone/>
              <a:defRPr sz="1600">
                <a:solidFill>
                  <a:schemeClr val="tx1">
                    <a:lumMod val="95000"/>
                    <a:lumOff val="5000"/>
                  </a:schemeClr>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5EC059C7-2941-4A96-9D27-2F6998C43AB2}" type="datetimeFigureOut">
              <a:rPr lang="en-GB" smtClean="0"/>
              <a:t>07/06/2022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5DD0BD2-5388-445A-BA63-0806D646AE07}" type="slidenum">
              <a:rPr lang="en-GB" smtClean="0"/>
              <a:t>‹#›</a:t>
            </a:fld>
            <a:endParaRPr lang="en-GB"/>
          </a:p>
        </p:txBody>
      </p:sp>
      <p:cxnSp>
        <p:nvCxnSpPr>
          <p:cNvPr id="8" name="Straight Connector 7"/>
          <p:cNvCxnSpPr/>
          <p:nvPr/>
        </p:nvCxnSpPr>
        <p:spPr>
          <a:xfrm flipV="1">
            <a:off x="6290132"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486246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EC059C7-2941-4A96-9D27-2F6998C43AB2}" type="datetimeFigureOut">
              <a:rPr lang="en-GB" smtClean="0"/>
              <a:t>07/06/2022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5DD0BD2-5388-445A-BA63-0806D646AE07}" type="slidenum">
              <a:rPr lang="en-GB" smtClean="0"/>
              <a:t>‹#›</a:t>
            </a:fld>
            <a:endParaRPr lang="en-GB"/>
          </a:p>
        </p:txBody>
      </p:sp>
    </p:spTree>
    <p:extLst>
      <p:ext uri="{BB962C8B-B14F-4D97-AF65-F5344CB8AC3E}">
        <p14:creationId xmlns:p14="http://schemas.microsoft.com/office/powerpoint/2010/main" val="27129803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6" y="762000"/>
            <a:ext cx="1971675" cy="5410200"/>
          </a:xfrm>
        </p:spPr>
        <p:txBody>
          <a:bodyPr vert="eaVert" lIns="45720" tIns="91440" rIns="45720" bIns="91440"/>
          <a:lstStyle/>
          <a:p>
            <a:r>
              <a:rPr lang="en-US"/>
              <a:t>Click to edit Master title style</a:t>
            </a:r>
            <a:endParaRPr lang="en-US" dirty="0"/>
          </a:p>
        </p:txBody>
      </p:sp>
      <p:sp>
        <p:nvSpPr>
          <p:cNvPr id="3" name="Vertical Text Placeholder 2"/>
          <p:cNvSpPr>
            <a:spLocks noGrp="1"/>
          </p:cNvSpPr>
          <p:nvPr>
            <p:ph type="body" orient="vert" idx="1"/>
          </p:nvPr>
        </p:nvSpPr>
        <p:spPr>
          <a:xfrm>
            <a:off x="742951" y="762000"/>
            <a:ext cx="5686425" cy="5410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EC059C7-2941-4A96-9D27-2F6998C43AB2}" type="datetimeFigureOut">
              <a:rPr lang="en-GB" smtClean="0"/>
              <a:t>07/06/2022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5DD0BD2-5388-445A-BA63-0806D646AE07}" type="slidenum">
              <a:rPr lang="en-GB" smtClean="0"/>
              <a:t>‹#›</a:t>
            </a:fld>
            <a:endParaRPr lang="en-GB"/>
          </a:p>
        </p:txBody>
      </p:sp>
      <p:cxnSp>
        <p:nvCxnSpPr>
          <p:cNvPr id="8" name="Straight Connector 7"/>
          <p:cNvCxnSpPr/>
          <p:nvPr/>
        </p:nvCxnSpPr>
        <p:spPr>
          <a:xfrm rot="5400000" flipV="1">
            <a:off x="7543800" y="173563"/>
            <a:ext cx="0" cy="6858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3957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68096" y="585216"/>
            <a:ext cx="7290054" cy="149961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768096" y="2286000"/>
            <a:ext cx="7290055" cy="4023360"/>
          </a:xfrm>
          <a:prstGeom prst="rect">
            <a:avLst/>
          </a:prstGeom>
        </p:spPr>
        <p:txBody>
          <a:bodyPr vert="horz" lIns="45720" tIns="45720" rIns="4572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8097" y="6470704"/>
            <a:ext cx="1615607"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5EC059C7-2941-4A96-9D27-2F6998C43AB2}" type="datetimeFigureOut">
              <a:rPr lang="en-GB" smtClean="0"/>
              <a:t>07/06/2022</a:t>
            </a:fld>
            <a:endParaRPr lang="en-GB"/>
          </a:p>
        </p:txBody>
      </p:sp>
      <p:sp>
        <p:nvSpPr>
          <p:cNvPr id="5" name="Footer Placeholder 4"/>
          <p:cNvSpPr>
            <a:spLocks noGrp="1"/>
          </p:cNvSpPr>
          <p:nvPr>
            <p:ph type="ftr" sz="quarter" idx="3"/>
          </p:nvPr>
        </p:nvSpPr>
        <p:spPr>
          <a:xfrm>
            <a:off x="3632200" y="6470704"/>
            <a:ext cx="4426094" cy="274320"/>
          </a:xfrm>
          <a:prstGeom prst="rect">
            <a:avLst/>
          </a:prstGeom>
        </p:spPr>
        <p:txBody>
          <a:bodyPr vert="horz" lIns="91440" tIns="45720" rIns="91440" bIns="45720" rtlCol="0" anchor="ctr"/>
          <a:lstStyle>
            <a:lvl1pPr algn="r">
              <a:defRPr sz="1000" cap="all" baseline="0">
                <a:solidFill>
                  <a:schemeClr val="tx1">
                    <a:lumMod val="95000"/>
                    <a:lumOff val="5000"/>
                  </a:schemeClr>
                </a:solidFill>
                <a:latin typeface="+mj-lt"/>
              </a:defRPr>
            </a:lvl1pPr>
          </a:lstStyle>
          <a:p>
            <a:endParaRPr lang="en-GB"/>
          </a:p>
        </p:txBody>
      </p:sp>
      <p:sp>
        <p:nvSpPr>
          <p:cNvPr id="6" name="Slide Number Placeholder 5"/>
          <p:cNvSpPr>
            <a:spLocks noGrp="1"/>
          </p:cNvSpPr>
          <p:nvPr>
            <p:ph type="sldNum" sz="quarter" idx="4"/>
          </p:nvPr>
        </p:nvSpPr>
        <p:spPr>
          <a:xfrm>
            <a:off x="8128000" y="6470704"/>
            <a:ext cx="730250"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F5DD0BD2-5388-445A-BA63-0806D646AE07}" type="slidenum">
              <a:rPr lang="en-GB" smtClean="0"/>
              <a:t>‹#›</a:t>
            </a:fld>
            <a:endParaRPr lang="en-GB"/>
          </a:p>
        </p:txBody>
      </p:sp>
      <p:cxnSp>
        <p:nvCxnSpPr>
          <p:cNvPr id="8" name="Straight Connector 7"/>
          <p:cNvCxnSpPr/>
          <p:nvPr/>
        </p:nvCxnSpPr>
        <p:spPr>
          <a:xfrm flipV="1">
            <a:off x="571500" y="826324"/>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09731883"/>
      </p:ext>
    </p:extLst>
  </p:cSld>
  <p:clrMap bg1="dk1" tx1="lt1" bg2="dk2" tx2="lt2" accent1="accent1" accent2="accent2" accent3="accent3" accent4="accent4" accent5="accent5" accent6="accent6" hlink="hlink" folHlink="folHlink"/>
  <p:sldLayoutIdLst>
    <p:sldLayoutId id="2147483882" r:id="rId1"/>
    <p:sldLayoutId id="2147483883" r:id="rId2"/>
    <p:sldLayoutId id="2147483884" r:id="rId3"/>
    <p:sldLayoutId id="2147483885" r:id="rId4"/>
    <p:sldLayoutId id="2147483886" r:id="rId5"/>
    <p:sldLayoutId id="2147483887" r:id="rId6"/>
    <p:sldLayoutId id="2147483888" r:id="rId7"/>
    <p:sldLayoutId id="2147483889" r:id="rId8"/>
    <p:sldLayoutId id="2147483890" r:id="rId9"/>
    <p:sldLayoutId id="2147483891" r:id="rId10"/>
    <p:sldLayoutId id="2147483892" r:id="rId11"/>
  </p:sldLayoutIdLst>
  <p:txStyles>
    <p:titleStyle>
      <a:lvl1pPr algn="l" defTabSz="914400" rtl="0" eaLnBrk="1" latinLnBrk="0" hangingPunct="1">
        <a:lnSpc>
          <a:spcPct val="80000"/>
        </a:lnSpc>
        <a:spcBef>
          <a:spcPct val="0"/>
        </a:spcBef>
        <a:buNone/>
        <a:defRPr sz="4400" kern="1200" cap="all" spc="100" baseline="0">
          <a:solidFill>
            <a:schemeClr val="tx1">
              <a:lumMod val="95000"/>
              <a:lumOff val="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2"/>
        </a:buClr>
        <a:buSzPct val="100000"/>
        <a:buFont typeface="Tw Cen MT" panose="020B0602020104020603" pitchFamily="34" charset="0"/>
        <a:buChar char=" "/>
        <a:defRPr sz="20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2"/>
        </a:buClr>
        <a:buFont typeface="Wingdings 3" pitchFamily="18" charset="2"/>
        <a:buChar char=""/>
        <a:defRPr sz="16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2"/>
        </a:buClr>
        <a:buFont typeface="Wingdings 3" pitchFamily="18" charset="2"/>
        <a:buChar char=""/>
        <a:defRPr sz="12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2"/>
        </a:buClr>
        <a:buFont typeface="Wingdings 3" pitchFamily="18" charset="2"/>
        <a:buChar char=""/>
        <a:defRPr sz="12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2"/>
        </a:buClr>
        <a:buFont typeface="Wingdings 3" pitchFamily="18" charset="2"/>
        <a:buChar char=""/>
        <a:defRPr sz="12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2"/>
        </a:buClr>
        <a:buFont typeface="Wingdings 3" pitchFamily="18" charset="2"/>
        <a:buChar char=""/>
        <a:defRPr sz="12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2"/>
        </a:buClr>
        <a:buFont typeface="Wingdings 3" pitchFamily="18" charset="2"/>
        <a:buChar char=""/>
        <a:defRPr sz="12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2"/>
        </a:buClr>
        <a:buFont typeface="Wingdings 3" pitchFamily="18" charset="2"/>
        <a:buChar char=""/>
        <a:defRPr sz="12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2"/>
        </a:buClr>
        <a:buFont typeface="Wingdings 3" pitchFamily="18" charset="2"/>
        <a:buChar char=""/>
        <a:defRPr sz="12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image" Target="../media/image4.jpeg"/><Relationship Id="rId7" Type="http://schemas.openxmlformats.org/officeDocument/2006/relationships/image" Target="../media/image8.jpeg"/><Relationship Id="rId2" Type="http://schemas.openxmlformats.org/officeDocument/2006/relationships/image" Target="../media/image3.jpeg"/><Relationship Id="rId1" Type="http://schemas.openxmlformats.org/officeDocument/2006/relationships/slideLayout" Target="../slideLayouts/slideLayout2.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pPr algn="ctr">
              <a:lnSpc>
                <a:spcPct val="107000"/>
              </a:lnSpc>
              <a:spcAft>
                <a:spcPts val="800"/>
              </a:spcAft>
            </a:pPr>
            <a:r>
              <a:rPr lang="en-US" sz="2400" dirty="0">
                <a:effectLst/>
                <a:ea typeface="Calibri" panose="020F0502020204030204" pitchFamily="34" charset="0"/>
                <a:cs typeface="Times New Roman" panose="02020603050405020304" pitchFamily="18" charset="0"/>
              </a:rPr>
              <a:t>BRAINS OR PERSONS? IS IT COHERENT TO ASCRIBE PSYCHOLOGICAL POWERS TO BRAINS?</a:t>
            </a:r>
            <a:endParaRPr lang="en-GB" sz="2400" dirty="0">
              <a:effectLst/>
              <a:ea typeface="Calibri" panose="020F0502020204030204" pitchFamily="34" charset="0"/>
              <a:cs typeface="Times New Roman" panose="02020603050405020304" pitchFamily="18" charset="0"/>
            </a:endParaRPr>
          </a:p>
        </p:txBody>
      </p:sp>
      <p:sp>
        <p:nvSpPr>
          <p:cNvPr id="3" name="Subtitle 2"/>
          <p:cNvSpPr>
            <a:spLocks noGrp="1"/>
          </p:cNvSpPr>
          <p:nvPr>
            <p:ph type="subTitle" idx="1"/>
          </p:nvPr>
        </p:nvSpPr>
        <p:spPr/>
        <p:txBody>
          <a:bodyPr>
            <a:normAutofit/>
          </a:bodyPr>
          <a:lstStyle/>
          <a:p>
            <a:r>
              <a:rPr lang="en-GB" sz="2000" b="1" dirty="0">
                <a:solidFill>
                  <a:schemeClr val="tx1"/>
                </a:solidFill>
                <a:latin typeface="+mj-lt"/>
                <a:cs typeface="Times New Roman" panose="02020603050405020304" pitchFamily="18" charset="0"/>
              </a:rPr>
              <a:t>Dr Tim Leighton</a:t>
            </a:r>
          </a:p>
        </p:txBody>
      </p:sp>
      <p:sp>
        <p:nvSpPr>
          <p:cNvPr id="27649" name="Rectangle 1"/>
          <p:cNvSpPr>
            <a:spLocks noChangeArrowheads="1"/>
          </p:cNvSpPr>
          <p:nvPr/>
        </p:nvSpPr>
        <p:spPr bwMode="auto">
          <a:xfrm>
            <a:off x="1475656" y="621268"/>
            <a:ext cx="6408712" cy="103105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sz="1400" b="1" i="0" u="none" strike="noStrike" cap="none" normalizeH="0" baseline="0" dirty="0">
                <a:ln>
                  <a:noFill/>
                </a:ln>
                <a:solidFill>
                  <a:srgbClr val="000000"/>
                </a:solidFill>
                <a:effectLst/>
                <a:ea typeface="Verdana" pitchFamily="34" charset="0"/>
                <a:cs typeface="Verdana" pitchFamily="34" charset="0"/>
              </a:rPr>
              <a:t>NDSAG Conference 2022</a:t>
            </a:r>
            <a:endParaRPr lang="en-GB" sz="1400" b="0" i="0" u="none" strike="noStrike" baseline="0" dirty="0">
              <a:solidFill>
                <a:srgbClr val="000000"/>
              </a:solidFill>
            </a:endParaRPr>
          </a:p>
          <a:p>
            <a:pPr algn="ctr">
              <a:spcBef>
                <a:spcPts val="600"/>
              </a:spcBef>
            </a:pPr>
            <a:r>
              <a:rPr lang="en-GB" sz="1400" b="0" i="0" u="none" strike="noStrike" baseline="0" dirty="0">
                <a:solidFill>
                  <a:srgbClr val="000000"/>
                </a:solidFill>
                <a:ea typeface="Verdana" panose="020B0604030504040204" pitchFamily="34" charset="0"/>
              </a:rPr>
              <a:t> </a:t>
            </a:r>
            <a:r>
              <a:rPr lang="en-GB" sz="1400" b="1" dirty="0">
                <a:solidFill>
                  <a:srgbClr val="000000"/>
                </a:solidFill>
                <a:ea typeface="Verdana" panose="020B0604030504040204" pitchFamily="34" charset="0"/>
              </a:rPr>
              <a:t>S</a:t>
            </a:r>
            <a:r>
              <a:rPr lang="en-GB" sz="1400" b="1" i="0" u="none" strike="noStrike" baseline="0" dirty="0">
                <a:solidFill>
                  <a:srgbClr val="000000"/>
                </a:solidFill>
                <a:ea typeface="Verdana" panose="020B0604030504040204" pitchFamily="34" charset="0"/>
              </a:rPr>
              <a:t>ymposium for the book ‘Evaluating the Brain Disease Model of Addiction’ </a:t>
            </a:r>
            <a:endParaRPr kumimoji="0" lang="en-GB" sz="1400" b="1" i="0" u="none" strike="noStrike" cap="none" normalizeH="0" baseline="0" dirty="0">
              <a:ln>
                <a:noFill/>
              </a:ln>
              <a:solidFill>
                <a:srgbClr val="000000"/>
              </a:solidFill>
              <a:effectLst/>
              <a:ea typeface="Verdana" panose="020B0604030504040204" pitchFamily="34" charset="0"/>
              <a:cs typeface="Verdana" panose="020B0604030504040204"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en-GB" sz="1400" b="0" i="0" u="none" strike="noStrike" cap="none" normalizeH="0" baseline="0" dirty="0">
              <a:ln>
                <a:noFill/>
              </a:ln>
              <a:solidFill>
                <a:schemeClr val="tx1"/>
              </a:solidFill>
              <a:effectLst/>
              <a:ea typeface="Verdana" pitchFamily="34" charset="0"/>
              <a:cs typeface="Verdana"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GB" sz="1400" b="1" i="0" u="none" strike="noStrike" cap="none" normalizeH="0" baseline="0" dirty="0">
                <a:ln>
                  <a:noFill/>
                </a:ln>
                <a:solidFill>
                  <a:srgbClr val="000000"/>
                </a:solidFill>
                <a:effectLst/>
                <a:ea typeface="Verdana" pitchFamily="34" charset="0"/>
                <a:cs typeface="Verdana" pitchFamily="34" charset="0"/>
              </a:rPr>
              <a:t>Thursday June 9 2022</a:t>
            </a:r>
            <a:endParaRPr kumimoji="0" lang="en-GB" sz="1400" b="0" i="0" u="none" strike="noStrike" cap="none" normalizeH="0" baseline="0" dirty="0">
              <a:ln>
                <a:noFill/>
              </a:ln>
              <a:solidFill>
                <a:schemeClr val="tx1"/>
              </a:solidFill>
              <a:effectLst/>
              <a:ea typeface="Verdana" pitchFamily="34" charset="0"/>
              <a:cs typeface="Verdana"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C272E699-EBFD-3F8C-8EC7-E1CDC8D03A1F}"/>
              </a:ext>
            </a:extLst>
          </p:cNvPr>
          <p:cNvPicPr>
            <a:picLocks noGrp="1" noChangeAspect="1"/>
          </p:cNvPicPr>
          <p:nvPr>
            <p:ph idx="1"/>
          </p:nvPr>
        </p:nvPicPr>
        <p:blipFill>
          <a:blip r:embed="rId2"/>
          <a:stretch>
            <a:fillRect/>
          </a:stretch>
        </p:blipFill>
        <p:spPr>
          <a:xfrm>
            <a:off x="755576" y="227733"/>
            <a:ext cx="7200800" cy="6402534"/>
          </a:xfrm>
        </p:spPr>
      </p:pic>
    </p:spTree>
    <p:extLst>
      <p:ext uri="{BB962C8B-B14F-4D97-AF65-F5344CB8AC3E}">
        <p14:creationId xmlns:p14="http://schemas.microsoft.com/office/powerpoint/2010/main" val="31763924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732123"/>
            <a:ext cx="7427168" cy="785242"/>
          </a:xfrm>
        </p:spPr>
        <p:txBody>
          <a:bodyPr>
            <a:normAutofit/>
          </a:bodyPr>
          <a:lstStyle/>
          <a:p>
            <a:pPr marL="484632" indent="0" eaLnBrk="1" fontAlgn="auto" hangingPunct="1">
              <a:spcAft>
                <a:spcPts val="0"/>
              </a:spcAft>
              <a:defRPr/>
            </a:pPr>
            <a:r>
              <a:rPr lang="en-GB" sz="3200" dirty="0"/>
              <a:t>My position on the BDMA</a:t>
            </a:r>
          </a:p>
        </p:txBody>
      </p:sp>
      <p:sp>
        <p:nvSpPr>
          <p:cNvPr id="3" name="TextBox 2">
            <a:extLst>
              <a:ext uri="{FF2B5EF4-FFF2-40B4-BE49-F238E27FC236}">
                <a16:creationId xmlns:a16="http://schemas.microsoft.com/office/drawing/2014/main" id="{9B26E783-BF41-3707-B9F3-34C9162D030D}"/>
              </a:ext>
            </a:extLst>
          </p:cNvPr>
          <p:cNvSpPr txBox="1"/>
          <p:nvPr/>
        </p:nvSpPr>
        <p:spPr>
          <a:xfrm>
            <a:off x="1007604" y="1505459"/>
            <a:ext cx="7128792" cy="4955203"/>
          </a:xfrm>
          <a:prstGeom prst="rect">
            <a:avLst/>
          </a:prstGeom>
          <a:noFill/>
        </p:spPr>
        <p:txBody>
          <a:bodyPr wrap="square" rtlCol="0">
            <a:spAutoFit/>
          </a:bodyPr>
          <a:lstStyle/>
          <a:p>
            <a:pPr marL="285750" indent="-285750">
              <a:buFont typeface="Arial" panose="020B0604020202020204" pitchFamily="34" charset="0"/>
              <a:buChar char="•"/>
            </a:pPr>
            <a:endParaRPr lang="en-GB" sz="1600" dirty="0"/>
          </a:p>
          <a:p>
            <a:pPr marL="285750" indent="-285750">
              <a:buFont typeface="Arial" panose="020B0604020202020204" pitchFamily="34" charset="0"/>
              <a:buChar char="•"/>
            </a:pPr>
            <a:r>
              <a:rPr lang="en-GB" sz="1600" dirty="0"/>
              <a:t>I have reservations about the BDMA on various counts, most covered in other chapters in the book.</a:t>
            </a:r>
          </a:p>
          <a:p>
            <a:pPr marL="285750" indent="-285750">
              <a:buFont typeface="Arial" panose="020B0604020202020204" pitchFamily="34" charset="0"/>
              <a:buChar char="•"/>
            </a:pPr>
            <a:endParaRPr lang="en-GB" sz="1600" dirty="0"/>
          </a:p>
          <a:p>
            <a:pPr marL="285750" indent="-285750">
              <a:buFont typeface="Arial" panose="020B0604020202020204" pitchFamily="34" charset="0"/>
              <a:buChar char="•"/>
            </a:pPr>
            <a:r>
              <a:rPr lang="en-GB" sz="1600" dirty="0"/>
              <a:t>I am not, and the chapter is not, anti-neuroscience.</a:t>
            </a:r>
          </a:p>
          <a:p>
            <a:pPr marL="285750" indent="-285750">
              <a:buFont typeface="Arial" panose="020B0604020202020204" pitchFamily="34" charset="0"/>
              <a:buChar char="•"/>
            </a:pPr>
            <a:endParaRPr lang="en-GB" sz="1600" dirty="0"/>
          </a:p>
          <a:p>
            <a:pPr marL="285750" indent="-285750">
              <a:buFont typeface="Arial" panose="020B0604020202020204" pitchFamily="34" charset="0"/>
              <a:buChar char="•"/>
            </a:pPr>
            <a:r>
              <a:rPr lang="en-GB" sz="1600" dirty="0"/>
              <a:t>Neuroscience clearly has a valuable role to play in understanding brain mechanisms that may be implicated in compulsive/appetitive behaviour.</a:t>
            </a:r>
          </a:p>
          <a:p>
            <a:pPr marL="285750" indent="-285750">
              <a:buFont typeface="Arial" panose="020B0604020202020204" pitchFamily="34" charset="0"/>
              <a:buChar char="•"/>
            </a:pPr>
            <a:endParaRPr lang="en-GB" sz="1600" dirty="0"/>
          </a:p>
          <a:p>
            <a:pPr marL="285750" indent="-285750">
              <a:buFont typeface="Arial" panose="020B0604020202020204" pitchFamily="34" charset="0"/>
              <a:buChar char="•"/>
            </a:pPr>
            <a:r>
              <a:rPr lang="en-GB" sz="1600" dirty="0"/>
              <a:t>I am anti-reductionist when it comes to understanding human beings.</a:t>
            </a:r>
          </a:p>
          <a:p>
            <a:pPr marL="285750" indent="-285750">
              <a:buFont typeface="Arial" panose="020B0604020202020204" pitchFamily="34" charset="0"/>
              <a:buChar char="•"/>
            </a:pPr>
            <a:endParaRPr lang="en-GB" sz="1600" dirty="0"/>
          </a:p>
          <a:p>
            <a:pPr marL="285750" indent="-285750">
              <a:buFont typeface="Arial" panose="020B0604020202020204" pitchFamily="34" charset="0"/>
              <a:buChar char="•"/>
            </a:pPr>
            <a:r>
              <a:rPr lang="en-GB" sz="1600" dirty="0"/>
              <a:t>In my view there are serious philosophical problems with the BDMA regarding its coherence. </a:t>
            </a:r>
          </a:p>
          <a:p>
            <a:pPr marL="285750" indent="-285750">
              <a:buFont typeface="Arial" panose="020B0604020202020204" pitchFamily="34" charset="0"/>
              <a:buChar char="•"/>
            </a:pPr>
            <a:endParaRPr lang="en-GB" sz="1600" dirty="0"/>
          </a:p>
          <a:p>
            <a:pPr marL="285750" indent="-285750">
              <a:buFont typeface="Arial" panose="020B0604020202020204" pitchFamily="34" charset="0"/>
              <a:buChar char="•"/>
            </a:pPr>
            <a:r>
              <a:rPr lang="en-GB" sz="1600" dirty="0"/>
              <a:t>I believe the concept “brain disease” to be coherent and that certain things belong to that class.</a:t>
            </a:r>
          </a:p>
          <a:p>
            <a:pPr marL="285750" indent="-285750">
              <a:buFont typeface="Arial" panose="020B0604020202020204" pitchFamily="34" charset="0"/>
              <a:buChar char="•"/>
            </a:pPr>
            <a:endParaRPr lang="en-GB" sz="1600" dirty="0"/>
          </a:p>
          <a:p>
            <a:pPr marL="285750" indent="-285750">
              <a:buFont typeface="Arial" panose="020B0604020202020204" pitchFamily="34" charset="0"/>
              <a:buChar char="•"/>
            </a:pPr>
            <a:r>
              <a:rPr lang="en-GB" sz="1600" dirty="0"/>
              <a:t>I am not convinced what we call addiction belongs to that class.</a:t>
            </a:r>
          </a:p>
          <a:p>
            <a:pPr marL="285750" indent="-285750">
              <a:buFont typeface="Arial" panose="020B0604020202020204" pitchFamily="34" charset="0"/>
              <a:buChar char="•"/>
            </a:pPr>
            <a:endParaRPr lang="en-GB" sz="1400" dirty="0"/>
          </a:p>
          <a:p>
            <a:pPr marL="285750" indent="-285750">
              <a:buFont typeface="Arial" panose="020B0604020202020204" pitchFamily="34" charset="0"/>
              <a:buChar char="•"/>
            </a:pPr>
            <a:endParaRPr lang="en-GB" sz="1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620688"/>
            <a:ext cx="7427168" cy="785242"/>
          </a:xfrm>
        </p:spPr>
        <p:txBody>
          <a:bodyPr>
            <a:normAutofit/>
          </a:bodyPr>
          <a:lstStyle/>
          <a:p>
            <a:pPr marL="484632" indent="0" eaLnBrk="1" fontAlgn="auto" hangingPunct="1">
              <a:spcAft>
                <a:spcPts val="0"/>
              </a:spcAft>
              <a:defRPr/>
            </a:pPr>
            <a:r>
              <a:rPr lang="en-GB" sz="3200" dirty="0"/>
              <a:t>Today’s talk</a:t>
            </a:r>
          </a:p>
        </p:txBody>
      </p:sp>
      <p:sp>
        <p:nvSpPr>
          <p:cNvPr id="3" name="TextBox 2">
            <a:extLst>
              <a:ext uri="{FF2B5EF4-FFF2-40B4-BE49-F238E27FC236}">
                <a16:creationId xmlns:a16="http://schemas.microsoft.com/office/drawing/2014/main" id="{9B26E783-BF41-3707-B9F3-34C9162D030D}"/>
              </a:ext>
            </a:extLst>
          </p:cNvPr>
          <p:cNvSpPr txBox="1"/>
          <p:nvPr/>
        </p:nvSpPr>
        <p:spPr>
          <a:xfrm>
            <a:off x="1007604" y="1844824"/>
            <a:ext cx="7128792" cy="3785652"/>
          </a:xfrm>
          <a:prstGeom prst="rect">
            <a:avLst/>
          </a:prstGeom>
          <a:noFill/>
        </p:spPr>
        <p:txBody>
          <a:bodyPr wrap="square" rtlCol="0">
            <a:spAutoFit/>
          </a:bodyPr>
          <a:lstStyle/>
          <a:p>
            <a:pPr marL="285750" indent="-285750">
              <a:buFont typeface="Arial" panose="020B0604020202020204" pitchFamily="34" charset="0"/>
              <a:buChar char="•"/>
            </a:pPr>
            <a:endParaRPr lang="en-GB" sz="1600" dirty="0"/>
          </a:p>
          <a:p>
            <a:pPr marL="285750" indent="-285750">
              <a:buFont typeface="Arial" panose="020B0604020202020204" pitchFamily="34" charset="0"/>
              <a:buChar char="•"/>
            </a:pPr>
            <a:r>
              <a:rPr lang="en-GB" sz="1600" dirty="0"/>
              <a:t>Highly selective – not easy to compress the arguments of this chapter into 15 minutes.</a:t>
            </a:r>
          </a:p>
          <a:p>
            <a:endParaRPr lang="en-GB" sz="1600" dirty="0"/>
          </a:p>
          <a:p>
            <a:pPr marL="285750" indent="-285750">
              <a:buFont typeface="Arial" panose="020B0604020202020204" pitchFamily="34" charset="0"/>
              <a:buChar char="•"/>
            </a:pPr>
            <a:r>
              <a:rPr lang="en-GB" sz="1600" dirty="0"/>
              <a:t>My chapter owes a great deal to the philosopher Peter Hacker, to the neuroscientist Maxwell Bennett, and to the philosopher/neuroscientist/medical doctor Raymond Tallis.</a:t>
            </a:r>
          </a:p>
          <a:p>
            <a:pPr marL="285750" indent="-285750">
              <a:buFont typeface="Arial" panose="020B0604020202020204" pitchFamily="34" charset="0"/>
              <a:buChar char="•"/>
            </a:pPr>
            <a:endParaRPr lang="en-GB" sz="1600" dirty="0"/>
          </a:p>
          <a:p>
            <a:pPr marL="285750" indent="-285750">
              <a:buFont typeface="Arial" panose="020B0604020202020204" pitchFamily="34" charset="0"/>
              <a:buChar char="•"/>
            </a:pPr>
            <a:r>
              <a:rPr lang="en-GB" sz="1600" dirty="0"/>
              <a:t>Also to John Greenwood and Mary Archer – I have become convinced that critical realism has the most to offer in helping us form coherent alternatives to the peculiar conclusions about addiction reached by both positivist and constructivist/interpretative accounts.</a:t>
            </a:r>
          </a:p>
          <a:p>
            <a:pPr marL="285750" indent="-285750">
              <a:buFont typeface="Arial" panose="020B0604020202020204" pitchFamily="34" charset="0"/>
              <a:buChar char="•"/>
            </a:pPr>
            <a:endParaRPr lang="en-GB" sz="1600" dirty="0"/>
          </a:p>
          <a:p>
            <a:pPr marL="285750" indent="-285750">
              <a:buFont typeface="Arial" panose="020B0604020202020204" pitchFamily="34" charset="0"/>
              <a:buChar char="•"/>
            </a:pPr>
            <a:r>
              <a:rPr lang="en-GB" sz="1600" dirty="0"/>
              <a:t>And perhaps most of all to the historian Nancy Campbell, one of the most enlightening authors in our field.</a:t>
            </a:r>
          </a:p>
        </p:txBody>
      </p:sp>
    </p:spTree>
    <p:extLst>
      <p:ext uri="{BB962C8B-B14F-4D97-AF65-F5344CB8AC3E}">
        <p14:creationId xmlns:p14="http://schemas.microsoft.com/office/powerpoint/2010/main" val="14653570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32656"/>
            <a:ext cx="8229600" cy="1399032"/>
          </a:xfrm>
        </p:spPr>
        <p:txBody>
          <a:bodyPr>
            <a:normAutofit/>
          </a:bodyPr>
          <a:lstStyle/>
          <a:p>
            <a:pPr marL="486000" indent="0" eaLnBrk="1" fontAlgn="auto" hangingPunct="1">
              <a:spcAft>
                <a:spcPts val="0"/>
              </a:spcAft>
              <a:defRPr/>
            </a:pPr>
            <a:r>
              <a:rPr lang="en-GB" sz="3200" dirty="0"/>
              <a:t>Reductionism</a:t>
            </a:r>
          </a:p>
        </p:txBody>
      </p:sp>
      <p:sp>
        <p:nvSpPr>
          <p:cNvPr id="6" name="TextBox 5">
            <a:extLst>
              <a:ext uri="{FF2B5EF4-FFF2-40B4-BE49-F238E27FC236}">
                <a16:creationId xmlns:a16="http://schemas.microsoft.com/office/drawing/2014/main" id="{21411C39-C7CD-C717-BBFC-EB762E51BB16}"/>
              </a:ext>
            </a:extLst>
          </p:cNvPr>
          <p:cNvSpPr txBox="1"/>
          <p:nvPr/>
        </p:nvSpPr>
        <p:spPr>
          <a:xfrm>
            <a:off x="971600" y="1732730"/>
            <a:ext cx="6912768" cy="3693319"/>
          </a:xfrm>
          <a:prstGeom prst="rect">
            <a:avLst/>
          </a:prstGeom>
          <a:noFill/>
        </p:spPr>
        <p:txBody>
          <a:bodyPr wrap="square" rtlCol="0">
            <a:spAutoFit/>
          </a:bodyPr>
          <a:lstStyle/>
          <a:p>
            <a:r>
              <a:rPr lang="en-GB" i="0" dirty="0">
                <a:effectLst/>
              </a:rPr>
              <a:t>“All the explanatory arrows point downward, from societies to people, to organs, to cells, to biochemistry, to chemistry, and ultimately to physics. Societies are explained by people, people by organs, organs by cells, cells by biochemistry, biochemistry by chemistry, and chemistry by physics.”</a:t>
            </a:r>
          </a:p>
          <a:p>
            <a:r>
              <a:rPr lang="en-GB" b="1" dirty="0"/>
              <a:t>S. Weinberg, physicist.</a:t>
            </a:r>
          </a:p>
          <a:p>
            <a:endParaRPr lang="en-GB" b="1" dirty="0"/>
          </a:p>
          <a:p>
            <a:r>
              <a:rPr lang="en-GB" dirty="0"/>
              <a:t>“Should we not look to science to understand ourselves? The answer is no, because natural science has flourished by marginalising something central to our humanity. It is essentially objective, quantitative and general . . . By contrast, our humanity is defined by subjective, qualitative, individual experience characterised by agency.”</a:t>
            </a:r>
          </a:p>
          <a:p>
            <a:r>
              <a:rPr lang="en-GB" b="1" dirty="0"/>
              <a:t>R. Tallis, humanist.</a:t>
            </a:r>
          </a:p>
        </p:txBody>
      </p:sp>
    </p:spTree>
    <p:extLst>
      <p:ext uri="{BB962C8B-B14F-4D97-AF65-F5344CB8AC3E}">
        <p14:creationId xmlns:p14="http://schemas.microsoft.com/office/powerpoint/2010/main" val="845402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67544" y="321980"/>
            <a:ext cx="7290054" cy="1499616"/>
          </a:xfrm>
        </p:spPr>
        <p:txBody>
          <a:bodyPr>
            <a:normAutofit/>
          </a:bodyPr>
          <a:lstStyle/>
          <a:p>
            <a:pPr marL="484632" indent="0" eaLnBrk="1" fontAlgn="auto" hangingPunct="1">
              <a:spcAft>
                <a:spcPts val="0"/>
              </a:spcAft>
              <a:defRPr/>
            </a:pPr>
            <a:r>
              <a:rPr lang="en-GB" sz="3200" dirty="0"/>
              <a:t>Agency and Structure</a:t>
            </a:r>
          </a:p>
        </p:txBody>
      </p:sp>
      <p:pic>
        <p:nvPicPr>
          <p:cNvPr id="12291" name="Picture 2" descr="C:\Users\tim\Pictures\Brain.jpg"/>
          <p:cNvPicPr>
            <a:picLocks noChangeAspect="1" noChangeArrowheads="1"/>
          </p:cNvPicPr>
          <p:nvPr/>
        </p:nvPicPr>
        <p:blipFill>
          <a:blip r:embed="rId2" cstate="print"/>
          <a:srcRect/>
          <a:stretch>
            <a:fillRect/>
          </a:stretch>
        </p:blipFill>
        <p:spPr bwMode="auto">
          <a:xfrm>
            <a:off x="395288" y="1916113"/>
            <a:ext cx="1600200" cy="1800225"/>
          </a:xfrm>
          <a:prstGeom prst="rect">
            <a:avLst/>
          </a:prstGeom>
          <a:noFill/>
          <a:ln w="9525">
            <a:noFill/>
            <a:miter lim="800000"/>
            <a:headEnd/>
            <a:tailEnd/>
          </a:ln>
        </p:spPr>
      </p:pic>
      <p:pic>
        <p:nvPicPr>
          <p:cNvPr id="12292" name="Picture 4" descr="C:\Users\tim\Pictures\0054Wisewoman.jpg"/>
          <p:cNvPicPr>
            <a:picLocks noChangeAspect="1" noChangeArrowheads="1"/>
          </p:cNvPicPr>
          <p:nvPr/>
        </p:nvPicPr>
        <p:blipFill>
          <a:blip r:embed="rId3" cstate="print"/>
          <a:srcRect/>
          <a:stretch>
            <a:fillRect/>
          </a:stretch>
        </p:blipFill>
        <p:spPr bwMode="auto">
          <a:xfrm>
            <a:off x="3132138" y="1844675"/>
            <a:ext cx="1463675" cy="1871663"/>
          </a:xfrm>
          <a:prstGeom prst="rect">
            <a:avLst/>
          </a:prstGeom>
          <a:noFill/>
          <a:ln w="9525">
            <a:noFill/>
            <a:miter lim="800000"/>
            <a:headEnd/>
            <a:tailEnd/>
          </a:ln>
        </p:spPr>
      </p:pic>
      <p:pic>
        <p:nvPicPr>
          <p:cNvPr id="12293" name="Picture 5" descr="C:\Users\tim\Pictures\society.jpg"/>
          <p:cNvPicPr>
            <a:picLocks noChangeAspect="1" noChangeArrowheads="1"/>
          </p:cNvPicPr>
          <p:nvPr/>
        </p:nvPicPr>
        <p:blipFill>
          <a:blip r:embed="rId4" cstate="print"/>
          <a:srcRect/>
          <a:stretch>
            <a:fillRect/>
          </a:stretch>
        </p:blipFill>
        <p:spPr bwMode="auto">
          <a:xfrm>
            <a:off x="5651500" y="2924175"/>
            <a:ext cx="1539875" cy="1255713"/>
          </a:xfrm>
          <a:prstGeom prst="rect">
            <a:avLst/>
          </a:prstGeom>
          <a:noFill/>
          <a:ln w="9525">
            <a:noFill/>
            <a:miter lim="800000"/>
            <a:headEnd/>
            <a:tailEnd/>
          </a:ln>
        </p:spPr>
      </p:pic>
      <p:pic>
        <p:nvPicPr>
          <p:cNvPr id="12294" name="Picture 6" descr="C:\Users\tim\Pictures\scales-of-justice_2190214b.jpg"/>
          <p:cNvPicPr>
            <a:picLocks noChangeAspect="1" noChangeArrowheads="1"/>
          </p:cNvPicPr>
          <p:nvPr/>
        </p:nvPicPr>
        <p:blipFill>
          <a:blip r:embed="rId5" cstate="print"/>
          <a:srcRect/>
          <a:stretch>
            <a:fillRect/>
          </a:stretch>
        </p:blipFill>
        <p:spPr bwMode="auto">
          <a:xfrm>
            <a:off x="7308850" y="1916113"/>
            <a:ext cx="1370013" cy="857250"/>
          </a:xfrm>
          <a:prstGeom prst="rect">
            <a:avLst/>
          </a:prstGeom>
          <a:noFill/>
          <a:ln w="9525">
            <a:noFill/>
            <a:miter lim="800000"/>
            <a:headEnd/>
            <a:tailEnd/>
          </a:ln>
        </p:spPr>
      </p:pic>
      <p:pic>
        <p:nvPicPr>
          <p:cNvPr id="12295" name="Picture 7" descr="C:\Users\tim\Pictures\school.jpg"/>
          <p:cNvPicPr>
            <a:picLocks noChangeAspect="1" noChangeArrowheads="1"/>
          </p:cNvPicPr>
          <p:nvPr/>
        </p:nvPicPr>
        <p:blipFill>
          <a:blip r:embed="rId6" cstate="print"/>
          <a:srcRect/>
          <a:stretch>
            <a:fillRect/>
          </a:stretch>
        </p:blipFill>
        <p:spPr bwMode="auto">
          <a:xfrm>
            <a:off x="5651500" y="1916113"/>
            <a:ext cx="1309688" cy="871537"/>
          </a:xfrm>
          <a:prstGeom prst="rect">
            <a:avLst/>
          </a:prstGeom>
          <a:noFill/>
          <a:ln w="9525">
            <a:noFill/>
            <a:miter lim="800000"/>
            <a:headEnd/>
            <a:tailEnd/>
          </a:ln>
        </p:spPr>
      </p:pic>
      <p:pic>
        <p:nvPicPr>
          <p:cNvPr id="12296" name="Picture 8" descr="C:\Users\tim\Pictures\housing.jpg"/>
          <p:cNvPicPr>
            <a:picLocks noChangeAspect="1" noChangeArrowheads="1"/>
          </p:cNvPicPr>
          <p:nvPr/>
        </p:nvPicPr>
        <p:blipFill>
          <a:blip r:embed="rId7" cstate="print"/>
          <a:srcRect/>
          <a:stretch>
            <a:fillRect/>
          </a:stretch>
        </p:blipFill>
        <p:spPr bwMode="auto">
          <a:xfrm>
            <a:off x="7451725" y="2924175"/>
            <a:ext cx="1233488" cy="936625"/>
          </a:xfrm>
          <a:prstGeom prst="rect">
            <a:avLst/>
          </a:prstGeom>
          <a:noFill/>
          <a:ln w="9525">
            <a:noFill/>
            <a:miter lim="800000"/>
            <a:headEnd/>
            <a:tailEnd/>
          </a:ln>
        </p:spPr>
      </p:pic>
      <p:pic>
        <p:nvPicPr>
          <p:cNvPr id="12297" name="Picture 9" descr="C:\Users\tim\Pictures\thatcher.jpg"/>
          <p:cNvPicPr>
            <a:picLocks noChangeAspect="1" noChangeArrowheads="1"/>
          </p:cNvPicPr>
          <p:nvPr/>
        </p:nvPicPr>
        <p:blipFill>
          <a:blip r:embed="rId8" cstate="print"/>
          <a:srcRect/>
          <a:stretch>
            <a:fillRect/>
          </a:stretch>
        </p:blipFill>
        <p:spPr bwMode="auto">
          <a:xfrm>
            <a:off x="7380288" y="4005263"/>
            <a:ext cx="1338262" cy="838200"/>
          </a:xfrm>
          <a:prstGeom prst="rect">
            <a:avLst/>
          </a:prstGeom>
          <a:noFill/>
          <a:ln w="9525">
            <a:noFill/>
            <a:miter lim="800000"/>
            <a:headEnd/>
            <a:tailEnd/>
          </a:ln>
        </p:spPr>
      </p:pic>
      <p:cxnSp>
        <p:nvCxnSpPr>
          <p:cNvPr id="13" name="Straight Arrow Connector 12"/>
          <p:cNvCxnSpPr/>
          <p:nvPr/>
        </p:nvCxnSpPr>
        <p:spPr>
          <a:xfrm>
            <a:off x="2124075" y="2781300"/>
            <a:ext cx="935038" cy="0"/>
          </a:xfrm>
          <a:prstGeom prst="straightConnector1">
            <a:avLst/>
          </a:prstGeom>
          <a:ln w="3810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a:off x="4643438" y="2781300"/>
            <a:ext cx="936625" cy="0"/>
          </a:xfrm>
          <a:prstGeom prst="straightConnector1">
            <a:avLst/>
          </a:prstGeom>
          <a:ln w="3810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12300" name="TextBox 14"/>
          <p:cNvSpPr txBox="1">
            <a:spLocks noChangeArrowheads="1"/>
          </p:cNvSpPr>
          <p:nvPr/>
        </p:nvSpPr>
        <p:spPr bwMode="auto">
          <a:xfrm>
            <a:off x="395288" y="4005264"/>
            <a:ext cx="5067299" cy="2308324"/>
          </a:xfrm>
          <a:prstGeom prst="rect">
            <a:avLst/>
          </a:prstGeom>
          <a:noFill/>
          <a:ln w="9525">
            <a:noFill/>
            <a:miter lim="800000"/>
            <a:headEnd/>
            <a:tailEnd/>
          </a:ln>
        </p:spPr>
        <p:txBody>
          <a:bodyPr wrap="square">
            <a:spAutoFit/>
          </a:bodyPr>
          <a:lstStyle/>
          <a:p>
            <a:r>
              <a:rPr lang="en-GB" sz="1600" dirty="0"/>
              <a:t>Related in various ways in Social Science (e.g. Giddens’ Structuration theory)</a:t>
            </a:r>
          </a:p>
          <a:p>
            <a:endParaRPr lang="en-GB" sz="1600" dirty="0"/>
          </a:p>
          <a:p>
            <a:r>
              <a:rPr lang="en-GB" sz="1600" dirty="0"/>
              <a:t>Conflation and Reduction abound! (e.g. ‘</a:t>
            </a:r>
            <a:r>
              <a:rPr lang="en-GB" sz="1600" dirty="0" err="1"/>
              <a:t>Brainism</a:t>
            </a:r>
            <a:r>
              <a:rPr lang="en-GB" sz="1600" dirty="0"/>
              <a:t>’, Rational Choice Theory, class reductionism of (some) Marxism)</a:t>
            </a:r>
          </a:p>
          <a:p>
            <a:endParaRPr lang="en-GB" sz="1600" dirty="0"/>
          </a:p>
          <a:p>
            <a:r>
              <a:rPr lang="en-GB" sz="1600" dirty="0"/>
              <a:t>We need to engage with “the complexity, openness, and ambiguity of social action.” and reject both upward and downward conflation.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7584" y="562298"/>
            <a:ext cx="8229600" cy="1001266"/>
          </a:xfrm>
        </p:spPr>
        <p:txBody>
          <a:bodyPr>
            <a:normAutofit/>
          </a:bodyPr>
          <a:lstStyle/>
          <a:p>
            <a:pPr marL="108000" indent="0" eaLnBrk="1" fontAlgn="auto" hangingPunct="1">
              <a:spcAft>
                <a:spcPts val="0"/>
              </a:spcAft>
              <a:defRPr/>
            </a:pPr>
            <a:r>
              <a:rPr lang="en-GB" sz="3200" dirty="0"/>
              <a:t>Historical background</a:t>
            </a:r>
          </a:p>
        </p:txBody>
      </p:sp>
      <p:sp>
        <p:nvSpPr>
          <p:cNvPr id="6" name="TextBox 5">
            <a:extLst>
              <a:ext uri="{FF2B5EF4-FFF2-40B4-BE49-F238E27FC236}">
                <a16:creationId xmlns:a16="http://schemas.microsoft.com/office/drawing/2014/main" id="{21411C39-C7CD-C717-BBFC-EB762E51BB16}"/>
              </a:ext>
            </a:extLst>
          </p:cNvPr>
          <p:cNvSpPr txBox="1"/>
          <p:nvPr/>
        </p:nvSpPr>
        <p:spPr>
          <a:xfrm>
            <a:off x="971600" y="1791901"/>
            <a:ext cx="7056784" cy="4524315"/>
          </a:xfrm>
          <a:prstGeom prst="rect">
            <a:avLst/>
          </a:prstGeom>
          <a:noFill/>
        </p:spPr>
        <p:txBody>
          <a:bodyPr wrap="square" rtlCol="0">
            <a:spAutoFit/>
          </a:bodyPr>
          <a:lstStyle/>
          <a:p>
            <a:r>
              <a:rPr lang="en-GB" b="1" dirty="0"/>
              <a:t>Radical relocation of addiction to the brain</a:t>
            </a:r>
          </a:p>
          <a:p>
            <a:endParaRPr lang="en-GB" dirty="0"/>
          </a:p>
          <a:p>
            <a:r>
              <a:rPr lang="en-US" dirty="0">
                <a:ea typeface="Calibri" panose="020F0502020204030204" pitchFamily="34" charset="0"/>
              </a:rPr>
              <a:t>A</a:t>
            </a:r>
            <a:r>
              <a:rPr lang="en-US" sz="1800" dirty="0">
                <a:effectLst/>
                <a:ea typeface="Calibri" panose="020F0502020204030204" pitchFamily="34" charset="0"/>
              </a:rPr>
              <a:t> new concept of the ‘brain-based self” emerged in late 20</a:t>
            </a:r>
            <a:r>
              <a:rPr lang="en-US" sz="1800" baseline="30000" dirty="0">
                <a:effectLst/>
                <a:ea typeface="Calibri" panose="020F0502020204030204" pitchFamily="34" charset="0"/>
              </a:rPr>
              <a:t>th</a:t>
            </a:r>
            <a:r>
              <a:rPr lang="en-US" sz="1800" dirty="0">
                <a:effectLst/>
                <a:ea typeface="Calibri" panose="020F0502020204030204" pitchFamily="34" charset="0"/>
              </a:rPr>
              <a:t> c. producing “a drastic relocation of the problematic aspects of addiction from the social to the neurobiological” </a:t>
            </a:r>
          </a:p>
          <a:p>
            <a:r>
              <a:rPr lang="en-US" sz="1800" dirty="0">
                <a:effectLst/>
                <a:ea typeface="Calibri" panose="020F0502020204030204" pitchFamily="34" charset="0"/>
              </a:rPr>
              <a:t>(Campbell, 2011, p.194).</a:t>
            </a:r>
          </a:p>
          <a:p>
            <a:endParaRPr lang="en-US" dirty="0"/>
          </a:p>
          <a:p>
            <a:r>
              <a:rPr lang="en-US" dirty="0">
                <a:ea typeface="Calibri" panose="020F0502020204030204" pitchFamily="34" charset="0"/>
              </a:rPr>
              <a:t>N</a:t>
            </a:r>
            <a:r>
              <a:rPr lang="en-US" sz="1800" dirty="0">
                <a:effectLst/>
                <a:ea typeface="Calibri" panose="020F0502020204030204" pitchFamily="34" charset="0"/>
              </a:rPr>
              <a:t>euroscientific discourse began to suggest strongly that the brain itself had experiences, and that it had agency.</a:t>
            </a:r>
          </a:p>
          <a:p>
            <a:endParaRPr lang="en-US" dirty="0"/>
          </a:p>
          <a:p>
            <a:r>
              <a:rPr lang="en-US" sz="1800" dirty="0">
                <a:effectLst/>
                <a:ea typeface="Calibri" panose="020F0502020204030204" pitchFamily="34" charset="0"/>
                <a:cs typeface="Times New Roman" panose="02020603050405020304" pitchFamily="18" charset="0"/>
              </a:rPr>
              <a:t>“Drugs, it seems, banish all other desires and fundamentally transform their users . . . The myth of pharmacological omnipotence is a culturally specific “truth” inscribed in U.S. drug policy” (Campbell, 2000, p.7).</a:t>
            </a:r>
            <a:endParaRPr lang="en-GB" sz="1800" dirty="0">
              <a:effectLst/>
              <a:ea typeface="Calibri" panose="020F0502020204030204" pitchFamily="34" charset="0"/>
              <a:cs typeface="Times New Roman" panose="02020603050405020304" pitchFamily="18" charset="0"/>
            </a:endParaRPr>
          </a:p>
          <a:p>
            <a:endParaRPr lang="en-GB" dirty="0"/>
          </a:p>
          <a:p>
            <a:endParaRPr lang="en-GB" dirty="0"/>
          </a:p>
          <a:p>
            <a:endParaRPr lang="en-GB"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6244" y="329184"/>
            <a:ext cx="7817644" cy="1399032"/>
          </a:xfrm>
        </p:spPr>
        <p:txBody>
          <a:bodyPr>
            <a:normAutofit/>
          </a:bodyPr>
          <a:lstStyle/>
          <a:p>
            <a:pPr marL="484632" indent="0" eaLnBrk="1" fontAlgn="auto" hangingPunct="1">
              <a:spcAft>
                <a:spcPts val="0"/>
              </a:spcAft>
              <a:defRPr/>
            </a:pPr>
            <a:r>
              <a:rPr lang="en-GB" sz="3200" dirty="0"/>
              <a:t>Addiction only a meaningful concept in humans</a:t>
            </a:r>
          </a:p>
        </p:txBody>
      </p:sp>
      <p:sp>
        <p:nvSpPr>
          <p:cNvPr id="14339" name="TextBox 2"/>
          <p:cNvSpPr txBox="1">
            <a:spLocks noChangeArrowheads="1"/>
          </p:cNvSpPr>
          <p:nvPr/>
        </p:nvSpPr>
        <p:spPr bwMode="auto">
          <a:xfrm>
            <a:off x="899592" y="1772816"/>
            <a:ext cx="6625356" cy="2585323"/>
          </a:xfrm>
          <a:prstGeom prst="rect">
            <a:avLst/>
          </a:prstGeom>
          <a:noFill/>
          <a:ln w="9525">
            <a:noFill/>
            <a:miter lim="800000"/>
            <a:headEnd/>
            <a:tailEnd/>
          </a:ln>
        </p:spPr>
        <p:txBody>
          <a:bodyPr wrap="square">
            <a:spAutoFit/>
          </a:bodyPr>
          <a:lstStyle/>
          <a:p>
            <a:r>
              <a:rPr lang="en-US" dirty="0">
                <a:ea typeface="Calibri" panose="020F0502020204030204" pitchFamily="34" charset="0"/>
              </a:rPr>
              <a:t>N</a:t>
            </a:r>
            <a:r>
              <a:rPr lang="en-US" sz="1800" dirty="0">
                <a:effectLst/>
                <a:ea typeface="Calibri" panose="020F0502020204030204" pitchFamily="34" charset="0"/>
              </a:rPr>
              <a:t>o matter what analogies there may be or to what extent processes such as incentive-sensitization transfer to human research subjects, it is incoherent to revert the concept of addiction back to the world of animals.</a:t>
            </a:r>
          </a:p>
          <a:p>
            <a:endParaRPr lang="en-US" dirty="0">
              <a:ea typeface="Calibri" panose="020F0502020204030204" pitchFamily="34" charset="0"/>
            </a:endParaRPr>
          </a:p>
          <a:p>
            <a:r>
              <a:rPr lang="en-US" dirty="0">
                <a:ea typeface="Calibri" panose="020F0502020204030204" pitchFamily="34" charset="0"/>
              </a:rPr>
              <a:t>A</a:t>
            </a:r>
            <a:r>
              <a:rPr lang="en-US" sz="1800" dirty="0">
                <a:effectLst/>
                <a:ea typeface="Calibri" panose="020F0502020204030204" pitchFamily="34" charset="0"/>
              </a:rPr>
              <a:t>nimals cannot have any concept of purposive drug use, of the sociality of drug use, or of the social disapproval of drug use, or subjective compulsion/craving, or the intention to resist a behavior, all of which are irreducible components of addiction.</a:t>
            </a:r>
            <a:endParaRPr lang="en-GB"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332656"/>
            <a:ext cx="6995120" cy="1399032"/>
          </a:xfrm>
        </p:spPr>
        <p:txBody>
          <a:bodyPr>
            <a:normAutofit/>
          </a:bodyPr>
          <a:lstStyle/>
          <a:p>
            <a:pPr marL="484632" indent="0" eaLnBrk="1" fontAlgn="auto" hangingPunct="1">
              <a:spcAft>
                <a:spcPts val="0"/>
              </a:spcAft>
              <a:defRPr/>
            </a:pPr>
            <a:r>
              <a:rPr lang="en-GB" sz="3200" dirty="0"/>
              <a:t>The mereological fallacy</a:t>
            </a:r>
          </a:p>
        </p:txBody>
      </p:sp>
      <p:sp>
        <p:nvSpPr>
          <p:cNvPr id="16387" name="TextBox 3"/>
          <p:cNvSpPr txBox="1">
            <a:spLocks noChangeArrowheads="1"/>
          </p:cNvSpPr>
          <p:nvPr/>
        </p:nvSpPr>
        <p:spPr bwMode="auto">
          <a:xfrm>
            <a:off x="611188" y="1844675"/>
            <a:ext cx="7921252" cy="4247317"/>
          </a:xfrm>
          <a:prstGeom prst="rect">
            <a:avLst/>
          </a:prstGeom>
          <a:noFill/>
          <a:ln w="9525">
            <a:noFill/>
            <a:miter lim="800000"/>
            <a:headEnd/>
            <a:tailEnd/>
          </a:ln>
        </p:spPr>
        <p:txBody>
          <a:bodyPr wrap="square">
            <a:spAutoFit/>
          </a:bodyPr>
          <a:lstStyle/>
          <a:p>
            <a:r>
              <a:rPr lang="en-US" dirty="0">
                <a:ea typeface="Calibri" panose="020F0502020204030204" pitchFamily="34" charset="0"/>
              </a:rPr>
              <a:t>T</a:t>
            </a:r>
            <a:r>
              <a:rPr lang="en-US" sz="1800" dirty="0">
                <a:effectLst/>
                <a:ea typeface="Calibri" panose="020F0502020204030204" pitchFamily="34" charset="0"/>
              </a:rPr>
              <a:t>he ascription of attributes to a part which can only logically be ascribed to the whole.</a:t>
            </a:r>
          </a:p>
          <a:p>
            <a:endParaRPr lang="en-GB" dirty="0"/>
          </a:p>
          <a:p>
            <a:r>
              <a:rPr lang="en-GB" dirty="0"/>
              <a:t>Aristotle, Wittgenstein, Strawson, Hacker &amp; Bennett.</a:t>
            </a:r>
          </a:p>
          <a:p>
            <a:endParaRPr lang="en-GB" dirty="0"/>
          </a:p>
          <a:p>
            <a:r>
              <a:rPr lang="en-US" sz="1800" b="1" dirty="0">
                <a:effectLst/>
                <a:ea typeface="Calibri" panose="020F0502020204030204" pitchFamily="34" charset="0"/>
              </a:rPr>
              <a:t>Does the BDMA involve the mereological fallacy?</a:t>
            </a:r>
          </a:p>
          <a:p>
            <a:endParaRPr lang="en-US" dirty="0"/>
          </a:p>
          <a:p>
            <a:r>
              <a:rPr lang="en-US" dirty="0"/>
              <a:t>Many neuroscientific authors seem to recognize/acknowledge the issue. </a:t>
            </a:r>
          </a:p>
          <a:p>
            <a:endParaRPr lang="en-US" dirty="0"/>
          </a:p>
          <a:p>
            <a:r>
              <a:rPr lang="en-US" dirty="0"/>
              <a:t>However - </a:t>
            </a:r>
            <a:r>
              <a:rPr lang="en-US" dirty="0">
                <a:ea typeface="Calibri" panose="020F0502020204030204" pitchFamily="34" charset="0"/>
              </a:rPr>
              <a:t>w</a:t>
            </a:r>
            <a:r>
              <a:rPr lang="en-US" sz="1800" dirty="0">
                <a:effectLst/>
                <a:ea typeface="Calibri" panose="020F0502020204030204" pitchFamily="34" charset="0"/>
              </a:rPr>
              <a:t>hen the pre-frontal cortex is given a ‘prominent role’ in ‘executive function’, including ‘inhibitory control, decision making, emotional regulation, purposefulness, motivation, and salience attribution’ (Volkow et al., 2012) human/personal capacities are clearly being reduced to brain activity. </a:t>
            </a:r>
            <a:endParaRPr lang="en-US" dirty="0"/>
          </a:p>
          <a:p>
            <a:endParaRPr lang="en-GB" dirty="0"/>
          </a:p>
          <a:p>
            <a:endParaRPr lang="en-GB"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5378" y="332656"/>
            <a:ext cx="8229600" cy="1399032"/>
          </a:xfrm>
        </p:spPr>
        <p:txBody>
          <a:bodyPr>
            <a:normAutofit/>
          </a:bodyPr>
          <a:lstStyle/>
          <a:p>
            <a:pPr marL="484632" indent="0" eaLnBrk="1" fontAlgn="auto" hangingPunct="1">
              <a:spcAft>
                <a:spcPts val="0"/>
              </a:spcAft>
              <a:defRPr/>
            </a:pPr>
            <a:r>
              <a:rPr lang="en-GB" sz="3200"/>
              <a:t>The mereological fallacy</a:t>
            </a:r>
            <a:endParaRPr lang="en-GB" sz="3200" dirty="0"/>
          </a:p>
        </p:txBody>
      </p:sp>
      <p:sp>
        <p:nvSpPr>
          <p:cNvPr id="16387" name="TextBox 3"/>
          <p:cNvSpPr txBox="1">
            <a:spLocks noChangeArrowheads="1"/>
          </p:cNvSpPr>
          <p:nvPr/>
        </p:nvSpPr>
        <p:spPr bwMode="auto">
          <a:xfrm>
            <a:off x="467544" y="1861413"/>
            <a:ext cx="7416824" cy="4662815"/>
          </a:xfrm>
          <a:prstGeom prst="rect">
            <a:avLst/>
          </a:prstGeom>
          <a:noFill/>
          <a:ln w="9525">
            <a:noFill/>
            <a:miter lim="800000"/>
            <a:headEnd/>
            <a:tailEnd/>
          </a:ln>
        </p:spPr>
        <p:txBody>
          <a:bodyPr wrap="square">
            <a:spAutoFit/>
          </a:bodyPr>
          <a:lstStyle/>
          <a:p>
            <a:pPr>
              <a:lnSpc>
                <a:spcPct val="150000"/>
              </a:lnSpc>
              <a:spcAft>
                <a:spcPts val="600"/>
              </a:spcAft>
            </a:pPr>
            <a:r>
              <a:rPr lang="en-US" sz="1600" dirty="0">
                <a:ea typeface="Calibri" panose="020F0502020204030204" pitchFamily="34" charset="0"/>
              </a:rPr>
              <a:t>T</a:t>
            </a:r>
            <a:r>
              <a:rPr lang="en-US" sz="1600" dirty="0">
                <a:effectLst/>
                <a:ea typeface="Calibri" panose="020F0502020204030204" pitchFamily="34" charset="0"/>
              </a:rPr>
              <a:t>he attribution of psychological attributes to the brain (and individual parts of the brain) are typically used in neuroscientific literature “to </a:t>
            </a:r>
            <a:r>
              <a:rPr lang="en-US" sz="1600" i="1" dirty="0">
                <a:effectLst/>
                <a:ea typeface="Calibri" panose="020F0502020204030204" pitchFamily="34" charset="0"/>
              </a:rPr>
              <a:t>explain </a:t>
            </a:r>
            <a:r>
              <a:rPr lang="en-US" sz="1600" dirty="0">
                <a:effectLst/>
                <a:ea typeface="Calibri" panose="020F0502020204030204" pitchFamily="34" charset="0"/>
              </a:rPr>
              <a:t>the possession of  psychological attributes and the exercise (and deficiencies in the exercise) of cognitive powers by human beings” (Bennett &amp; Hacker, 2003, p.3). </a:t>
            </a:r>
          </a:p>
          <a:p>
            <a:pPr>
              <a:lnSpc>
                <a:spcPct val="150000"/>
              </a:lnSpc>
              <a:spcAft>
                <a:spcPts val="600"/>
              </a:spcAft>
            </a:pPr>
            <a:r>
              <a:rPr lang="en-US" sz="1600" b="1" dirty="0">
                <a:effectLst/>
                <a:ea typeface="Calibri" panose="020F0502020204030204" pitchFamily="34" charset="0"/>
              </a:rPr>
              <a:t>This they argue is illegitimate and leads to conceptual confusion. </a:t>
            </a:r>
            <a:endParaRPr lang="en-US" sz="1600" b="1" dirty="0">
              <a:effectLst/>
              <a:ea typeface="Calibri" panose="020F0502020204030204" pitchFamily="34" charset="0"/>
              <a:cs typeface="Times New Roman" panose="02020603050405020304" pitchFamily="18" charset="0"/>
            </a:endParaRPr>
          </a:p>
          <a:p>
            <a:pPr>
              <a:lnSpc>
                <a:spcPct val="150000"/>
              </a:lnSpc>
              <a:spcAft>
                <a:spcPts val="600"/>
              </a:spcAft>
            </a:pPr>
            <a:r>
              <a:rPr lang="en-US" sz="1600" dirty="0">
                <a:effectLst/>
                <a:ea typeface="Calibri" panose="020F0502020204030204" pitchFamily="34" charset="0"/>
                <a:cs typeface="Times New Roman" panose="02020603050405020304" pitchFamily="18" charset="0"/>
              </a:rPr>
              <a:t>“What neuroscience </a:t>
            </a:r>
            <a:r>
              <a:rPr lang="en-US" sz="1600" i="1" dirty="0">
                <a:effectLst/>
                <a:ea typeface="Calibri" panose="020F0502020204030204" pitchFamily="34" charset="0"/>
                <a:cs typeface="Times New Roman" panose="02020603050405020304" pitchFamily="18" charset="0"/>
              </a:rPr>
              <a:t>cannot </a:t>
            </a:r>
            <a:r>
              <a:rPr lang="en-US" sz="1600" dirty="0">
                <a:effectLst/>
                <a:ea typeface="Calibri" panose="020F0502020204030204" pitchFamily="34" charset="0"/>
                <a:cs typeface="Times New Roman" panose="02020603050405020304" pitchFamily="18" charset="0"/>
              </a:rPr>
              <a:t>do is </a:t>
            </a:r>
            <a:r>
              <a:rPr lang="en-US" sz="1600" i="1" dirty="0">
                <a:effectLst/>
                <a:ea typeface="Calibri" panose="020F0502020204030204" pitchFamily="34" charset="0"/>
                <a:cs typeface="Times New Roman" panose="02020603050405020304" pitchFamily="18" charset="0"/>
              </a:rPr>
              <a:t>replace </a:t>
            </a:r>
            <a:r>
              <a:rPr lang="en-US" sz="1600" dirty="0">
                <a:effectLst/>
                <a:ea typeface="Calibri" panose="020F0502020204030204" pitchFamily="34" charset="0"/>
                <a:cs typeface="Times New Roman" panose="02020603050405020304" pitchFamily="18" charset="0"/>
              </a:rPr>
              <a:t>the wide range of ordinary psychological explanations of human activities in terms of reasons, intentions, purposes, goals, values, rules and conventions by neurological explanations. And it </a:t>
            </a:r>
            <a:r>
              <a:rPr lang="en-US" sz="1600" i="1" dirty="0">
                <a:effectLst/>
                <a:ea typeface="Calibri" panose="020F0502020204030204" pitchFamily="34" charset="0"/>
                <a:cs typeface="Times New Roman" panose="02020603050405020304" pitchFamily="18" charset="0"/>
              </a:rPr>
              <a:t>cannot </a:t>
            </a:r>
            <a:r>
              <a:rPr lang="en-US" sz="1600" dirty="0">
                <a:effectLst/>
                <a:ea typeface="Calibri" panose="020F0502020204030204" pitchFamily="34" charset="0"/>
                <a:cs typeface="Times New Roman" panose="02020603050405020304" pitchFamily="18" charset="0"/>
              </a:rPr>
              <a:t>explain how an animal perceives or thinks by reference to the brain’s, or some part of the brain’s, perceiving or thinking. For it makes no sense to ascribe such psychological attributes to anything less than the animal as a whole” ( p.3).</a:t>
            </a:r>
            <a:endParaRPr lang="en-GB" sz="1600" dirty="0">
              <a:effectLst/>
              <a:ea typeface="Calibri" panose="020F0502020204030204" pitchFamily="34" charset="0"/>
              <a:cs typeface="Times New Roman" panose="02020603050405020304" pitchFamily="18" charset="0"/>
            </a:endParaRPr>
          </a:p>
          <a:p>
            <a:endParaRPr lang="en-GB" dirty="0"/>
          </a:p>
        </p:txBody>
      </p:sp>
    </p:spTree>
    <p:extLst>
      <p:ext uri="{BB962C8B-B14F-4D97-AF65-F5344CB8AC3E}">
        <p14:creationId xmlns:p14="http://schemas.microsoft.com/office/powerpoint/2010/main" val="28693091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373784"/>
            <a:ext cx="8229600" cy="1399032"/>
          </a:xfrm>
        </p:spPr>
        <p:txBody>
          <a:bodyPr>
            <a:normAutofit/>
          </a:bodyPr>
          <a:lstStyle/>
          <a:p>
            <a:pPr marL="484632" indent="0" eaLnBrk="1" fontAlgn="auto" hangingPunct="1">
              <a:spcAft>
                <a:spcPts val="0"/>
              </a:spcAft>
              <a:defRPr/>
            </a:pPr>
            <a:r>
              <a:rPr lang="en-GB" sz="3200" dirty="0"/>
              <a:t>Where this leads to</a:t>
            </a:r>
          </a:p>
        </p:txBody>
      </p:sp>
      <p:sp>
        <p:nvSpPr>
          <p:cNvPr id="17411" name="Rectangle 2"/>
          <p:cNvSpPr>
            <a:spLocks noChangeArrowheads="1"/>
          </p:cNvSpPr>
          <p:nvPr/>
        </p:nvSpPr>
        <p:spPr bwMode="auto">
          <a:xfrm>
            <a:off x="539552" y="1916832"/>
            <a:ext cx="6912768" cy="3666388"/>
          </a:xfrm>
          <a:prstGeom prst="rect">
            <a:avLst/>
          </a:prstGeom>
          <a:noFill/>
          <a:ln w="9525">
            <a:noFill/>
            <a:miter lim="800000"/>
            <a:headEnd/>
            <a:tailEnd/>
          </a:ln>
        </p:spPr>
        <p:txBody>
          <a:bodyPr wrap="square">
            <a:spAutoFit/>
          </a:bodyPr>
          <a:lstStyle/>
          <a:p>
            <a:pPr marL="179388">
              <a:lnSpc>
                <a:spcPct val="80000"/>
              </a:lnSpc>
            </a:pPr>
            <a:r>
              <a:rPr lang="en-GB" dirty="0"/>
              <a:t>The mereological fallacy is alive and well in popular scientific understandings of addiction:</a:t>
            </a:r>
          </a:p>
          <a:p>
            <a:pPr marL="179388">
              <a:lnSpc>
                <a:spcPct val="80000"/>
              </a:lnSpc>
            </a:pPr>
            <a:endParaRPr lang="en-GB" sz="2000" dirty="0"/>
          </a:p>
          <a:p>
            <a:pPr marL="179388">
              <a:lnSpc>
                <a:spcPct val="80000"/>
              </a:lnSpc>
            </a:pPr>
            <a:r>
              <a:rPr lang="en-US" sz="1800" dirty="0">
                <a:effectLst/>
                <a:ea typeface="Calibri" panose="020F0502020204030204" pitchFamily="34" charset="0"/>
              </a:rPr>
              <a:t>“This gives us a picture of the thinking, feeling, living brain as it processes information!” (Steve Hyman)</a:t>
            </a:r>
          </a:p>
          <a:p>
            <a:pPr marL="179388">
              <a:lnSpc>
                <a:spcPct val="80000"/>
              </a:lnSpc>
            </a:pPr>
            <a:endParaRPr lang="en-US" dirty="0"/>
          </a:p>
          <a:p>
            <a:pPr marL="179388">
              <a:lnSpc>
                <a:spcPct val="80000"/>
              </a:lnSpc>
            </a:pPr>
            <a:r>
              <a:rPr lang="en-US" sz="1800" dirty="0">
                <a:effectLst/>
                <a:ea typeface="Calibri" panose="020F0502020204030204" pitchFamily="34" charset="0"/>
              </a:rPr>
              <a:t>“In short, </a:t>
            </a:r>
            <a:r>
              <a:rPr lang="en-US" sz="1800" i="1" dirty="0">
                <a:effectLst/>
                <a:ea typeface="Calibri" panose="020F0502020204030204" pitchFamily="34" charset="0"/>
              </a:rPr>
              <a:t>your brain is you</a:t>
            </a:r>
            <a:r>
              <a:rPr lang="en-US" i="1" dirty="0">
                <a:ea typeface="Calibri" panose="020F0502020204030204" pitchFamily="34" charset="0"/>
              </a:rPr>
              <a:t> - </a:t>
            </a:r>
            <a:r>
              <a:rPr lang="en-US" sz="1800" dirty="0">
                <a:effectLst/>
                <a:ea typeface="Calibri" panose="020F0502020204030204" pitchFamily="34" charset="0"/>
              </a:rPr>
              <a:t>everything you think and feel, and who you are” (NIDA, 2020)</a:t>
            </a:r>
          </a:p>
          <a:p>
            <a:pPr marL="179388">
              <a:lnSpc>
                <a:spcPct val="80000"/>
              </a:lnSpc>
            </a:pPr>
            <a:endParaRPr lang="en-US" dirty="0"/>
          </a:p>
          <a:p>
            <a:pPr marL="179388">
              <a:lnSpc>
                <a:spcPct val="80000"/>
              </a:lnSpc>
            </a:pPr>
            <a:r>
              <a:rPr lang="en-US" sz="1800" dirty="0">
                <a:effectLst/>
                <a:ea typeface="Calibri" panose="020F0502020204030204" pitchFamily="34" charset="0"/>
              </a:rPr>
              <a:t>“Addiction is in the brain and no amount of willpower can stop it!” (Aviary Recovery Center, 2020)</a:t>
            </a:r>
          </a:p>
          <a:p>
            <a:pPr marL="179388">
              <a:lnSpc>
                <a:spcPct val="80000"/>
              </a:lnSpc>
            </a:pPr>
            <a:endParaRPr lang="en-US" dirty="0"/>
          </a:p>
          <a:p>
            <a:pPr marL="179388">
              <a:lnSpc>
                <a:spcPct val="80000"/>
              </a:lnSpc>
            </a:pPr>
            <a:endParaRPr lang="en-US" sz="1800" dirty="0">
              <a:effectLst/>
              <a:ea typeface="Calibri" panose="020F0502020204030204" pitchFamily="34" charset="0"/>
            </a:endParaRPr>
          </a:p>
          <a:p>
            <a:pPr marL="179388">
              <a:lnSpc>
                <a:spcPct val="80000"/>
              </a:lnSpc>
            </a:pPr>
            <a:r>
              <a:rPr lang="en-US" sz="1800" dirty="0">
                <a:effectLst/>
                <a:ea typeface="Calibri" panose="020F0502020204030204" pitchFamily="34" charset="0"/>
              </a:rPr>
              <a:t>Conferences aimed at addictions practitioners – counsellors, therapists, doctors – often place enormous emphasis on claims that addiction is a brain disease.</a:t>
            </a:r>
            <a:endParaRPr lang="en-GB" sz="20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0959" y="332656"/>
            <a:ext cx="7290054" cy="1499616"/>
          </a:xfrm>
        </p:spPr>
        <p:txBody>
          <a:bodyPr>
            <a:normAutofit/>
          </a:bodyPr>
          <a:lstStyle/>
          <a:p>
            <a:pPr>
              <a:defRPr/>
            </a:pPr>
            <a:r>
              <a:rPr lang="en-GB" sz="3200" dirty="0"/>
              <a:t>Addiction as a cultural phenomenon</a:t>
            </a:r>
          </a:p>
        </p:txBody>
      </p:sp>
      <p:sp>
        <p:nvSpPr>
          <p:cNvPr id="18435" name="Rectangle 1"/>
          <p:cNvSpPr>
            <a:spLocks noChangeArrowheads="1"/>
          </p:cNvSpPr>
          <p:nvPr/>
        </p:nvSpPr>
        <p:spPr bwMode="auto">
          <a:xfrm>
            <a:off x="539552" y="1861374"/>
            <a:ext cx="7977534" cy="2862322"/>
          </a:xfrm>
          <a:prstGeom prst="rect">
            <a:avLst/>
          </a:prstGeom>
          <a:noFill/>
          <a:ln w="9525">
            <a:noFill/>
            <a:miter lim="800000"/>
            <a:headEnd/>
            <a:tailEnd/>
          </a:ln>
        </p:spPr>
        <p:txBody>
          <a:bodyPr wrap="square" anchor="ctr">
            <a:spAutoFit/>
          </a:bodyPr>
          <a:lstStyle/>
          <a:p>
            <a:pPr eaLnBrk="0" hangingPunct="0"/>
            <a:r>
              <a:rPr lang="en-US" dirty="0">
                <a:ea typeface="Calibri" panose="020F0502020204030204" pitchFamily="34" charset="0"/>
              </a:rPr>
              <a:t>D</a:t>
            </a:r>
            <a:r>
              <a:rPr lang="en-US" sz="1800" dirty="0">
                <a:effectLst/>
                <a:ea typeface="Calibri" panose="020F0502020204030204" pitchFamily="34" charset="0"/>
              </a:rPr>
              <a:t>rug consumption patterns, drug-related behaviors and subjective drug experiences vary in different cultures.</a:t>
            </a:r>
          </a:p>
          <a:p>
            <a:pPr eaLnBrk="0" hangingPunct="0"/>
            <a:endParaRPr lang="en-US" dirty="0">
              <a:cs typeface="Calibri" pitchFamily="34" charset="0"/>
            </a:endParaRPr>
          </a:p>
          <a:p>
            <a:pPr eaLnBrk="0" hangingPunct="0"/>
            <a:r>
              <a:rPr lang="en-GB" dirty="0">
                <a:cs typeface="Calibri" pitchFamily="34" charset="0"/>
              </a:rPr>
              <a:t>Prevalence, course, presentation of addiction also vary wildly</a:t>
            </a:r>
          </a:p>
          <a:p>
            <a:pPr eaLnBrk="0" hangingPunct="0"/>
            <a:r>
              <a:rPr lang="en-GB" dirty="0">
                <a:cs typeface="Calibri" pitchFamily="34" charset="0"/>
              </a:rPr>
              <a:t>e.g. </a:t>
            </a:r>
            <a:r>
              <a:rPr lang="en-US" dirty="0">
                <a:effectLst/>
                <a:ea typeface="Calibri" panose="020F0502020204030204" pitchFamily="34" charset="0"/>
              </a:rPr>
              <a:t>9-times higher reported prevalence of AUD in USA compared with Netherlands </a:t>
            </a:r>
            <a:endParaRPr lang="en-GB" dirty="0">
              <a:cs typeface="Calibri" pitchFamily="34" charset="0"/>
            </a:endParaRPr>
          </a:p>
          <a:p>
            <a:pPr eaLnBrk="0" hangingPunct="0"/>
            <a:endParaRPr lang="en-GB" dirty="0">
              <a:cs typeface="Calibri" pitchFamily="34" charset="0"/>
            </a:endParaRPr>
          </a:p>
          <a:p>
            <a:pPr eaLnBrk="0" hangingPunct="0"/>
            <a:r>
              <a:rPr lang="en-GB" dirty="0"/>
              <a:t>As do understandings of addiction</a:t>
            </a:r>
          </a:p>
          <a:p>
            <a:pPr eaLnBrk="0" hangingPunct="0"/>
            <a:r>
              <a:rPr lang="en-GB" dirty="0"/>
              <a:t>e.g. </a:t>
            </a:r>
            <a:r>
              <a:rPr lang="en-US" sz="1800" dirty="0" err="1">
                <a:effectLst/>
                <a:ea typeface="Calibri" panose="020F0502020204030204" pitchFamily="34" charset="0"/>
              </a:rPr>
              <a:t>Hänninen</a:t>
            </a:r>
            <a:r>
              <a:rPr lang="en-US" sz="1800" dirty="0">
                <a:effectLst/>
                <a:ea typeface="Calibri" panose="020F0502020204030204" pitchFamily="34" charset="0"/>
              </a:rPr>
              <a:t> and Koski‐</a:t>
            </a:r>
            <a:r>
              <a:rPr lang="en-US" sz="1800" dirty="0" err="1">
                <a:effectLst/>
                <a:ea typeface="Calibri" panose="020F0502020204030204" pitchFamily="34" charset="0"/>
              </a:rPr>
              <a:t>Jännes</a:t>
            </a:r>
            <a:r>
              <a:rPr lang="en-US" sz="1800" dirty="0">
                <a:effectLst/>
                <a:ea typeface="Calibri" panose="020F0502020204030204" pitchFamily="34" charset="0"/>
              </a:rPr>
              <a:t> (1999)</a:t>
            </a:r>
          </a:p>
          <a:p>
            <a:pPr eaLnBrk="0" hangingPunct="0"/>
            <a:endParaRPr lang="en-US" dirty="0"/>
          </a:p>
          <a:p>
            <a:pPr eaLnBrk="0" hangingPunct="0"/>
            <a:r>
              <a:rPr lang="en-US" dirty="0"/>
              <a:t>Loss of control is by no means a feature of most of these understandings</a:t>
            </a:r>
            <a:endParaRPr lang="en-GB"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0338" y="286458"/>
            <a:ext cx="7290054" cy="1499616"/>
          </a:xfrm>
        </p:spPr>
        <p:txBody>
          <a:bodyPr>
            <a:normAutofit/>
          </a:bodyPr>
          <a:lstStyle/>
          <a:p>
            <a:r>
              <a:rPr lang="en-GB" sz="3200" cap="none" dirty="0"/>
              <a:t>PEOPLE MAKE DECISIONS, NOT BRAINS</a:t>
            </a:r>
          </a:p>
        </p:txBody>
      </p:sp>
      <p:sp>
        <p:nvSpPr>
          <p:cNvPr id="3" name="TextBox 2"/>
          <p:cNvSpPr txBox="1"/>
          <p:nvPr/>
        </p:nvSpPr>
        <p:spPr>
          <a:xfrm>
            <a:off x="971600" y="1988840"/>
            <a:ext cx="7128792" cy="646331"/>
          </a:xfrm>
          <a:prstGeom prst="rect">
            <a:avLst/>
          </a:prstGeom>
          <a:noFill/>
        </p:spPr>
        <p:txBody>
          <a:bodyPr wrap="square" rtlCol="0">
            <a:spAutoFit/>
          </a:bodyPr>
          <a:lstStyle/>
          <a:p>
            <a:endParaRPr lang="en-GB" dirty="0"/>
          </a:p>
          <a:p>
            <a:endParaRPr lang="en-GB" dirty="0"/>
          </a:p>
        </p:txBody>
      </p:sp>
      <p:sp>
        <p:nvSpPr>
          <p:cNvPr id="4" name="Rectangle 3"/>
          <p:cNvSpPr/>
          <p:nvPr/>
        </p:nvSpPr>
        <p:spPr>
          <a:xfrm>
            <a:off x="539552" y="1916832"/>
            <a:ext cx="7632848" cy="2893100"/>
          </a:xfrm>
          <a:prstGeom prst="rect">
            <a:avLst/>
          </a:prstGeom>
        </p:spPr>
        <p:txBody>
          <a:bodyPr wrap="square">
            <a:spAutoFit/>
          </a:bodyPr>
          <a:lstStyle/>
          <a:p>
            <a:r>
              <a:rPr lang="en-US" dirty="0">
                <a:ea typeface="Calibri" panose="020F0502020204030204" pitchFamily="34" charset="0"/>
              </a:rPr>
              <a:t>T</a:t>
            </a:r>
            <a:r>
              <a:rPr lang="en-US" sz="1800" dirty="0">
                <a:effectLst/>
                <a:ea typeface="Calibri" panose="020F0502020204030204" pitchFamily="34" charset="0"/>
              </a:rPr>
              <a:t>he predicament of addiction is crucially socially situated, not only inasmuch as social attitudes to addiction and addicted people vary but with that variation so too do the real-world course and consequences. </a:t>
            </a:r>
          </a:p>
          <a:p>
            <a:endParaRPr lang="en-US" dirty="0">
              <a:ea typeface="Calibri" panose="020F0502020204030204" pitchFamily="34" charset="0"/>
            </a:endParaRPr>
          </a:p>
          <a:p>
            <a:r>
              <a:rPr lang="en-US" sz="1800" dirty="0">
                <a:effectLst/>
                <a:ea typeface="Calibri" panose="020F0502020204030204" pitchFamily="34" charset="0"/>
              </a:rPr>
              <a:t>Despite the often considerable difficulty of stopping addictive behavior, to which the neural changes being identified by neuroscience surely contribute, people tend to exit from addiction when they become convinced that the negative consequences outweigh the value, and when they are able to maintain the value that addiction provided in alternative ways. </a:t>
            </a:r>
            <a:endParaRPr lang="en-GB" sz="2000" dirty="0"/>
          </a:p>
          <a:p>
            <a:endParaRPr lang="en-GB" sz="20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54965" y="260648"/>
            <a:ext cx="7290054" cy="1499616"/>
          </a:xfrm>
        </p:spPr>
        <p:txBody>
          <a:bodyPr>
            <a:normAutofit/>
          </a:bodyPr>
          <a:lstStyle/>
          <a:p>
            <a:r>
              <a:rPr lang="en-GB" sz="3200" cap="none" dirty="0"/>
              <a:t>MISTAKING CAUSAL CONDITIONS FOR CAUSES</a:t>
            </a:r>
          </a:p>
        </p:txBody>
      </p:sp>
      <p:sp>
        <p:nvSpPr>
          <p:cNvPr id="3" name="TextBox 2"/>
          <p:cNvSpPr txBox="1"/>
          <p:nvPr/>
        </p:nvSpPr>
        <p:spPr>
          <a:xfrm>
            <a:off x="683568" y="1988840"/>
            <a:ext cx="7632848" cy="4154984"/>
          </a:xfrm>
          <a:prstGeom prst="rect">
            <a:avLst/>
          </a:prstGeom>
          <a:noFill/>
        </p:spPr>
        <p:txBody>
          <a:bodyPr wrap="square" rtlCol="0">
            <a:spAutoFit/>
          </a:bodyPr>
          <a:lstStyle/>
          <a:p>
            <a:r>
              <a:rPr lang="en-US" sz="1800" dirty="0">
                <a:effectLst/>
                <a:ea typeface="Calibri" panose="020F0502020204030204" pitchFamily="34" charset="0"/>
              </a:rPr>
              <a:t>Brain states provide the indispensable causal conditions for human experience/ </a:t>
            </a:r>
            <a:r>
              <a:rPr lang="en-US" sz="1800" dirty="0" err="1">
                <a:effectLst/>
                <a:ea typeface="Calibri" panose="020F0502020204030204" pitchFamily="34" charset="0"/>
              </a:rPr>
              <a:t>behaviour</a:t>
            </a:r>
            <a:r>
              <a:rPr lang="en-US" sz="1800" dirty="0">
                <a:effectLst/>
                <a:ea typeface="Calibri" panose="020F0502020204030204" pitchFamily="34" charset="0"/>
              </a:rPr>
              <a:t> but are not necessarily to be identified as the cause of it. </a:t>
            </a:r>
            <a:endParaRPr lang="en-GB" sz="2400" dirty="0"/>
          </a:p>
          <a:p>
            <a:endParaRPr lang="en-US" sz="1800" dirty="0">
              <a:effectLst/>
              <a:ea typeface="Calibri" panose="020F0502020204030204" pitchFamily="34" charset="0"/>
            </a:endParaRPr>
          </a:p>
          <a:p>
            <a:r>
              <a:rPr lang="en-US" sz="1800" dirty="0">
                <a:effectLst/>
                <a:ea typeface="Calibri" panose="020F0502020204030204" pitchFamily="34" charset="0"/>
              </a:rPr>
              <a:t>Unlike genuine brain diseases such as Parkinson’s disease or Alzheimer’s, the addicted person’s ability to want things, to decide, choose actions and so forth is always to some degree independent of the brain changes that drug use has caused.</a:t>
            </a:r>
            <a:endParaRPr lang="en-US" dirty="0">
              <a:ea typeface="Calibri" panose="020F0502020204030204" pitchFamily="34" charset="0"/>
            </a:endParaRPr>
          </a:p>
          <a:p>
            <a:endParaRPr lang="en-US" sz="1800" dirty="0">
              <a:effectLst/>
              <a:ea typeface="Calibri" panose="020F0502020204030204" pitchFamily="34" charset="0"/>
            </a:endParaRPr>
          </a:p>
          <a:p>
            <a:r>
              <a:rPr lang="en-US" sz="1800" dirty="0">
                <a:effectLst/>
                <a:ea typeface="Calibri" panose="020F0502020204030204" pitchFamily="34" charset="0"/>
              </a:rPr>
              <a:t>Genuine brain diseases cannot be overcome by making new behavioral and lifestyle choices.</a:t>
            </a:r>
          </a:p>
          <a:p>
            <a:endParaRPr lang="en-US" dirty="0">
              <a:ea typeface="Calibri" panose="020F0502020204030204" pitchFamily="34" charset="0"/>
            </a:endParaRPr>
          </a:p>
          <a:p>
            <a:r>
              <a:rPr lang="en-US" dirty="0">
                <a:ea typeface="Calibri" panose="020F0502020204030204" pitchFamily="34" charset="0"/>
              </a:rPr>
              <a:t>T</a:t>
            </a:r>
            <a:r>
              <a:rPr lang="en-US" sz="1800" dirty="0">
                <a:effectLst/>
                <a:ea typeface="Calibri" panose="020F0502020204030204" pitchFamily="34" charset="0"/>
              </a:rPr>
              <a:t>he brain disease model also fails to comprehend how human desires, wants, appraisals, decisions are constitutionally embedded in a socio-cultural context. </a:t>
            </a:r>
            <a:endParaRPr lang="en-GB" sz="2400" dirty="0"/>
          </a:p>
          <a:p>
            <a:endParaRPr lang="en-GB" dirty="0"/>
          </a:p>
          <a:p>
            <a:pPr marL="265113" indent="-265113"/>
            <a:endParaRPr lang="en-GB" sz="1200"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ntegral">
  <a:themeElements>
    <a:clrScheme name="Integral">
      <a:dk1>
        <a:srgbClr val="2E2B21"/>
      </a:dk1>
      <a:lt1>
        <a:srgbClr val="FFFFFF"/>
      </a:lt1>
      <a:dk2>
        <a:srgbClr val="605B4F"/>
      </a:dk2>
      <a:lt2>
        <a:srgbClr val="D8D6BE"/>
      </a:lt2>
      <a:accent1>
        <a:srgbClr val="A9A57C"/>
      </a:accent1>
      <a:accent2>
        <a:srgbClr val="9CBEBD"/>
      </a:accent2>
      <a:accent3>
        <a:srgbClr val="D2CB6C"/>
      </a:accent3>
      <a:accent4>
        <a:srgbClr val="95A39D"/>
      </a:accent4>
      <a:accent5>
        <a:srgbClr val="C89F5D"/>
      </a:accent5>
      <a:accent6>
        <a:srgbClr val="B1A089"/>
      </a:accent6>
      <a:hlink>
        <a:srgbClr val="D25814"/>
      </a:hlink>
      <a:folHlink>
        <a:srgbClr val="849A0A"/>
      </a:folHlink>
    </a:clrScheme>
    <a:fontScheme name="Integral">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solidFill>
          <a:schemeClr val="phClr">
            <a:tint val="95000"/>
            <a:shade val="85000"/>
            <a:satMod val="125000"/>
          </a:schemeClr>
        </a:solidFill>
        <a:blipFill rotWithShape="1">
          <a:blip xmlns:r="http://schemas.openxmlformats.org/officeDocument/2006/relationships" r:embed="rId1">
            <a:duotone>
              <a:schemeClr val="phClr">
                <a:tint val="95000"/>
                <a:shade val="74000"/>
                <a:satMod val="230000"/>
              </a:schemeClr>
              <a:schemeClr val="phClr">
                <a:tint val="92000"/>
                <a:shade val="69000"/>
                <a:satMod val="250000"/>
              </a:schemeClr>
            </a:duotone>
          </a:blip>
          <a:tile tx="0" ty="0" sx="40000" sy="40000" flip="none" algn="tl"/>
        </a:blipFill>
      </a:bgFillStyleLst>
    </a:fmtScheme>
  </a:themeElements>
  <a:objectDefaults/>
  <a:extraClrSchemeLst/>
  <a:extLst>
    <a:ext uri="{05A4C25C-085E-4340-85A3-A5531E510DB2}">
      <thm15:themeFamily xmlns:thm15="http://schemas.microsoft.com/office/thememl/2012/main" name="Integral" id="{3577F8C9-A904-41D8-97D2-FD898F53F20E}" vid="{4825F1AF-8DBC-4E3D-9F3D-688338DA83F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Integral</Template>
  <TotalTime>1350</TotalTime>
  <Words>1422</Words>
  <Application>Microsoft Office PowerPoint</Application>
  <PresentationFormat>On-screen Show (4:3)</PresentationFormat>
  <Paragraphs>105</Paragraphs>
  <Slides>14</Slides>
  <Notes>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14</vt:i4>
      </vt:variant>
    </vt:vector>
  </HeadingPairs>
  <TitlesOfParts>
    <vt:vector size="22" baseType="lpstr">
      <vt:lpstr>Arial</vt:lpstr>
      <vt:lpstr>Calibri</vt:lpstr>
      <vt:lpstr>Times New Roman</vt:lpstr>
      <vt:lpstr>Tw Cen MT</vt:lpstr>
      <vt:lpstr>Tw Cen MT Condensed</vt:lpstr>
      <vt:lpstr>Verdana</vt:lpstr>
      <vt:lpstr>Wingdings 3</vt:lpstr>
      <vt:lpstr>Integral</vt:lpstr>
      <vt:lpstr>BRAINS OR PERSONS? IS IT COHERENT TO ASCRIBE PSYCHOLOGICAL POWERS TO BRAINS?</vt:lpstr>
      <vt:lpstr>PowerPoint Presentation</vt:lpstr>
      <vt:lpstr>My position on the BDMA</vt:lpstr>
      <vt:lpstr>Today’s talk</vt:lpstr>
      <vt:lpstr>Reductionism</vt:lpstr>
      <vt:lpstr>Agency and Structure</vt:lpstr>
      <vt:lpstr>Historical background</vt:lpstr>
      <vt:lpstr>Addiction only a meaningful concept in humans</vt:lpstr>
      <vt:lpstr>The mereological fallacy</vt:lpstr>
      <vt:lpstr>The mereological fallacy</vt:lpstr>
      <vt:lpstr>Where this leads to</vt:lpstr>
      <vt:lpstr>Addiction as a cultural phenomenon</vt:lpstr>
      <vt:lpstr>PEOPLE MAKE DECISIONS, NOT BRAINS</vt:lpstr>
      <vt:lpstr>MISTAKING CAUSAL CONDITIONS FOR CAUSES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tim</dc:creator>
  <cp:lastModifiedBy>Morris, James 24</cp:lastModifiedBy>
  <cp:revision>22</cp:revision>
  <dcterms:created xsi:type="dcterms:W3CDTF">2015-07-06T10:24:29Z</dcterms:created>
  <dcterms:modified xsi:type="dcterms:W3CDTF">2022-06-07T16:47:00Z</dcterms:modified>
</cp:coreProperties>
</file>