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887" r:id="rId3"/>
    <p:sldId id="889" r:id="rId4"/>
    <p:sldId id="899" r:id="rId5"/>
    <p:sldId id="900" r:id="rId6"/>
    <p:sldId id="888" r:id="rId7"/>
    <p:sldId id="276" r:id="rId8"/>
    <p:sldId id="901" r:id="rId9"/>
    <p:sldId id="284" r:id="rId10"/>
    <p:sldId id="291" r:id="rId11"/>
    <p:sldId id="293" r:id="rId12"/>
    <p:sldId id="292" r:id="rId13"/>
    <p:sldId id="435" r:id="rId14"/>
    <p:sldId id="295" r:id="rId15"/>
    <p:sldId id="294" r:id="rId16"/>
    <p:sldId id="886" r:id="rId17"/>
    <p:sldId id="902" r:id="rId18"/>
    <p:sldId id="285" r:id="rId19"/>
    <p:sldId id="290" r:id="rId20"/>
    <p:sldId id="904" r:id="rId21"/>
    <p:sldId id="903" r:id="rId22"/>
    <p:sldId id="905" r:id="rId23"/>
    <p:sldId id="906" r:id="rId24"/>
    <p:sldId id="907" r:id="rId25"/>
    <p:sldId id="309" r:id="rId26"/>
    <p:sldId id="337" r:id="rId27"/>
    <p:sldId id="90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276" autoAdjust="0"/>
  </p:normalViewPr>
  <p:slideViewPr>
    <p:cSldViewPr snapToGrid="0">
      <p:cViewPr varScale="1">
        <p:scale>
          <a:sx n="49" d="100"/>
          <a:sy n="49" d="100"/>
        </p:scale>
        <p:origin x="876" y="52"/>
      </p:cViewPr>
      <p:guideLst/>
    </p:cSldViewPr>
  </p:slideViewPr>
  <p:notesTextViewPr>
    <p:cViewPr>
      <p:scale>
        <a:sx n="1" d="1"/>
        <a:sy n="1" d="1"/>
      </p:scale>
      <p:origin x="0" y="0"/>
    </p:cViewPr>
  </p:notesTextViewPr>
  <p:sorterViewPr>
    <p:cViewPr>
      <p:scale>
        <a:sx n="100" d="100"/>
        <a:sy n="100" d="100"/>
      </p:scale>
      <p:origin x="0" y="-741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5F844B-D658-417D-8100-BE7E9E83BBED}"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5D414F1B-00D7-4C7C-8FC3-C51B737DF4AA}">
      <dgm:prSet phldrT="[Text]"/>
      <dgm:spPr/>
      <dgm:t>
        <a:bodyPr/>
        <a:lstStyle/>
        <a:p>
          <a:r>
            <a:rPr lang="en-US" dirty="0"/>
            <a:t>Physiological correlates of alcohol use</a:t>
          </a:r>
        </a:p>
      </dgm:t>
    </dgm:pt>
    <dgm:pt modelId="{B08D3D0D-5A47-4EBF-BF40-2AC1567BC294}" type="parTrans" cxnId="{B5037FDA-44C2-4798-90DF-32AA529A52E3}">
      <dgm:prSet/>
      <dgm:spPr/>
      <dgm:t>
        <a:bodyPr/>
        <a:lstStyle/>
        <a:p>
          <a:endParaRPr lang="en-US"/>
        </a:p>
      </dgm:t>
    </dgm:pt>
    <dgm:pt modelId="{8D14D0C4-F18E-4C3C-AF8E-603475FF1FD0}" type="sibTrans" cxnId="{B5037FDA-44C2-4798-90DF-32AA529A52E3}">
      <dgm:prSet/>
      <dgm:spPr/>
      <dgm:t>
        <a:bodyPr/>
        <a:lstStyle/>
        <a:p>
          <a:endParaRPr lang="en-US"/>
        </a:p>
      </dgm:t>
    </dgm:pt>
    <dgm:pt modelId="{AB28791F-32ED-478F-BD3D-EA55C25AA8FA}">
      <dgm:prSet phldrT="[Text]"/>
      <dgm:spPr/>
      <dgm:t>
        <a:bodyPr/>
        <a:lstStyle/>
        <a:p>
          <a:r>
            <a:rPr lang="en-US" dirty="0"/>
            <a:t>Tolerance</a:t>
          </a:r>
        </a:p>
      </dgm:t>
    </dgm:pt>
    <dgm:pt modelId="{3CF3DACE-4FCD-4206-BE7A-3350D0D1C66F}" type="parTrans" cxnId="{073C673E-3F98-4D98-94BA-A1808DB9D051}">
      <dgm:prSet/>
      <dgm:spPr/>
      <dgm:t>
        <a:bodyPr/>
        <a:lstStyle/>
        <a:p>
          <a:endParaRPr lang="en-US"/>
        </a:p>
      </dgm:t>
    </dgm:pt>
    <dgm:pt modelId="{7F30F093-0ECD-4A23-936A-F72F0B1D4106}" type="sibTrans" cxnId="{073C673E-3F98-4D98-94BA-A1808DB9D051}">
      <dgm:prSet/>
      <dgm:spPr/>
      <dgm:t>
        <a:bodyPr/>
        <a:lstStyle/>
        <a:p>
          <a:endParaRPr lang="en-US"/>
        </a:p>
      </dgm:t>
    </dgm:pt>
    <dgm:pt modelId="{CCE70F9E-844F-4848-8AFE-F7300E8BE23A}">
      <dgm:prSet phldrT="[Text]"/>
      <dgm:spPr/>
      <dgm:t>
        <a:bodyPr/>
        <a:lstStyle/>
        <a:p>
          <a:r>
            <a:rPr lang="en-US" dirty="0"/>
            <a:t>Symptoms of withdrawal</a:t>
          </a:r>
        </a:p>
      </dgm:t>
    </dgm:pt>
    <dgm:pt modelId="{18FC0DDA-3CC2-4A5D-A986-305E101B86E2}" type="parTrans" cxnId="{82872CEC-7F01-4C09-B30A-BB0C6B72354E}">
      <dgm:prSet/>
      <dgm:spPr/>
      <dgm:t>
        <a:bodyPr/>
        <a:lstStyle/>
        <a:p>
          <a:endParaRPr lang="en-US"/>
        </a:p>
      </dgm:t>
    </dgm:pt>
    <dgm:pt modelId="{6A3A3DD0-686D-4322-8FA3-8A2C62D29914}" type="sibTrans" cxnId="{82872CEC-7F01-4C09-B30A-BB0C6B72354E}">
      <dgm:prSet/>
      <dgm:spPr/>
      <dgm:t>
        <a:bodyPr/>
        <a:lstStyle/>
        <a:p>
          <a:endParaRPr lang="en-US"/>
        </a:p>
      </dgm:t>
    </dgm:pt>
    <dgm:pt modelId="{7188F344-89B6-4D50-8463-BAC277E617A4}">
      <dgm:prSet phldrT="[Text]"/>
      <dgm:spPr/>
      <dgm:t>
        <a:bodyPr/>
        <a:lstStyle/>
        <a:p>
          <a:r>
            <a:rPr lang="en-US" dirty="0"/>
            <a:t>Loss of control over alcohol use</a:t>
          </a:r>
        </a:p>
      </dgm:t>
    </dgm:pt>
    <dgm:pt modelId="{1A989497-E771-485D-8243-E0906D422B70}" type="parTrans" cxnId="{583FBDC0-5D0D-4082-ABE7-D0C0FB7044BB}">
      <dgm:prSet/>
      <dgm:spPr/>
      <dgm:t>
        <a:bodyPr/>
        <a:lstStyle/>
        <a:p>
          <a:endParaRPr lang="en-US"/>
        </a:p>
      </dgm:t>
    </dgm:pt>
    <dgm:pt modelId="{AEA89C64-08BF-43A9-9727-5039CC601F1B}" type="sibTrans" cxnId="{583FBDC0-5D0D-4082-ABE7-D0C0FB7044BB}">
      <dgm:prSet/>
      <dgm:spPr/>
      <dgm:t>
        <a:bodyPr/>
        <a:lstStyle/>
        <a:p>
          <a:endParaRPr lang="en-US"/>
        </a:p>
      </dgm:t>
    </dgm:pt>
    <dgm:pt modelId="{02F874D9-11EB-4090-BE02-3CEB513D0BEC}">
      <dgm:prSet phldrT="[Text]"/>
      <dgm:spPr/>
      <dgm:t>
        <a:bodyPr/>
        <a:lstStyle/>
        <a:p>
          <a:r>
            <a:rPr lang="en-US" dirty="0"/>
            <a:t>Drinking longer/larger amounts than intended</a:t>
          </a:r>
        </a:p>
      </dgm:t>
    </dgm:pt>
    <dgm:pt modelId="{30A9DF4F-39D5-483D-8F61-2B8DAA8AB38D}" type="parTrans" cxnId="{76ECFE5D-5FDB-43B6-9860-9A3B0D2805A4}">
      <dgm:prSet/>
      <dgm:spPr/>
      <dgm:t>
        <a:bodyPr/>
        <a:lstStyle/>
        <a:p>
          <a:endParaRPr lang="en-US"/>
        </a:p>
      </dgm:t>
    </dgm:pt>
    <dgm:pt modelId="{2C84F10D-4D50-4C8D-B716-BFCECAD2172B}" type="sibTrans" cxnId="{76ECFE5D-5FDB-43B6-9860-9A3B0D2805A4}">
      <dgm:prSet/>
      <dgm:spPr/>
      <dgm:t>
        <a:bodyPr/>
        <a:lstStyle/>
        <a:p>
          <a:endParaRPr lang="en-US"/>
        </a:p>
      </dgm:t>
    </dgm:pt>
    <dgm:pt modelId="{742B5192-7660-4A60-801F-DD95A425A069}">
      <dgm:prSet phldrT="[Text]"/>
      <dgm:spPr/>
      <dgm:t>
        <a:bodyPr/>
        <a:lstStyle/>
        <a:p>
          <a:r>
            <a:rPr lang="en-US" dirty="0"/>
            <a:t>Unsuccessful attempts to cut down/control use</a:t>
          </a:r>
        </a:p>
      </dgm:t>
    </dgm:pt>
    <dgm:pt modelId="{CA683863-937F-4451-94AC-8E49090FFA89}" type="parTrans" cxnId="{F8B4EFA9-BAEA-4A89-84A8-36D50FA06CD6}">
      <dgm:prSet/>
      <dgm:spPr/>
      <dgm:t>
        <a:bodyPr/>
        <a:lstStyle/>
        <a:p>
          <a:endParaRPr lang="en-US"/>
        </a:p>
      </dgm:t>
    </dgm:pt>
    <dgm:pt modelId="{12AC32FF-45BB-4354-919A-E4F9FA52A384}" type="sibTrans" cxnId="{F8B4EFA9-BAEA-4A89-84A8-36D50FA06CD6}">
      <dgm:prSet/>
      <dgm:spPr/>
      <dgm:t>
        <a:bodyPr/>
        <a:lstStyle/>
        <a:p>
          <a:endParaRPr lang="en-US"/>
        </a:p>
      </dgm:t>
    </dgm:pt>
    <dgm:pt modelId="{5038283D-A079-402D-BF92-C5D938578C9C}">
      <dgm:prSet phldrT="[Text]"/>
      <dgm:spPr/>
      <dgm:t>
        <a:bodyPr/>
        <a:lstStyle/>
        <a:p>
          <a:r>
            <a:rPr lang="en-US" dirty="0"/>
            <a:t>Alcohol taking over other meaningful activities</a:t>
          </a:r>
        </a:p>
      </dgm:t>
    </dgm:pt>
    <dgm:pt modelId="{7A478500-6A16-444D-8930-F0BCFA528FC0}" type="parTrans" cxnId="{E1D1B68B-1092-4E75-AE82-4B0A5FE6F9EC}">
      <dgm:prSet/>
      <dgm:spPr/>
      <dgm:t>
        <a:bodyPr/>
        <a:lstStyle/>
        <a:p>
          <a:endParaRPr lang="en-US"/>
        </a:p>
      </dgm:t>
    </dgm:pt>
    <dgm:pt modelId="{EA5A12B5-6190-47FC-A366-F4BFDD013445}" type="sibTrans" cxnId="{E1D1B68B-1092-4E75-AE82-4B0A5FE6F9EC}">
      <dgm:prSet/>
      <dgm:spPr/>
      <dgm:t>
        <a:bodyPr/>
        <a:lstStyle/>
        <a:p>
          <a:endParaRPr lang="en-US"/>
        </a:p>
      </dgm:t>
    </dgm:pt>
    <dgm:pt modelId="{2B98E14B-9EDC-4F24-997D-ED388166EDAD}">
      <dgm:prSet phldrT="[Text]"/>
      <dgm:spPr/>
      <dgm:t>
        <a:bodyPr/>
        <a:lstStyle/>
        <a:p>
          <a:r>
            <a:rPr lang="en-US" dirty="0"/>
            <a:t>Time spent in activities related to alcohol</a:t>
          </a:r>
        </a:p>
      </dgm:t>
    </dgm:pt>
    <dgm:pt modelId="{554A7FA0-5017-4181-BD83-E82C555BCF75}" type="parTrans" cxnId="{ED7FF309-F4BA-4AAA-A103-87F76AB905B0}">
      <dgm:prSet/>
      <dgm:spPr/>
      <dgm:t>
        <a:bodyPr/>
        <a:lstStyle/>
        <a:p>
          <a:endParaRPr lang="en-US"/>
        </a:p>
      </dgm:t>
    </dgm:pt>
    <dgm:pt modelId="{88BD2445-1D64-4776-94A9-0BF77F3DAE85}" type="sibTrans" cxnId="{ED7FF309-F4BA-4AAA-A103-87F76AB905B0}">
      <dgm:prSet/>
      <dgm:spPr/>
      <dgm:t>
        <a:bodyPr/>
        <a:lstStyle/>
        <a:p>
          <a:endParaRPr lang="en-US"/>
        </a:p>
      </dgm:t>
    </dgm:pt>
    <dgm:pt modelId="{143C8ADD-A96D-4A88-96B5-7E3CFCA5C789}">
      <dgm:prSet phldrT="[Text]"/>
      <dgm:spPr/>
      <dgm:t>
        <a:bodyPr/>
        <a:lstStyle/>
        <a:p>
          <a:r>
            <a:rPr lang="en-US" dirty="0"/>
            <a:t>Other activities given up because of alcohol</a:t>
          </a:r>
        </a:p>
      </dgm:t>
    </dgm:pt>
    <dgm:pt modelId="{7BFF3775-CE16-43EE-A729-9954AC2C8E95}" type="parTrans" cxnId="{D2BE9E5C-6FE1-4FDD-A325-A94683C17636}">
      <dgm:prSet/>
      <dgm:spPr/>
      <dgm:t>
        <a:bodyPr/>
        <a:lstStyle/>
        <a:p>
          <a:endParaRPr lang="en-US"/>
        </a:p>
      </dgm:t>
    </dgm:pt>
    <dgm:pt modelId="{A2C9BFFC-E486-4DD5-B529-B04BB7A9D548}" type="sibTrans" cxnId="{D2BE9E5C-6FE1-4FDD-A325-A94683C17636}">
      <dgm:prSet/>
      <dgm:spPr/>
      <dgm:t>
        <a:bodyPr/>
        <a:lstStyle/>
        <a:p>
          <a:endParaRPr lang="en-US"/>
        </a:p>
      </dgm:t>
    </dgm:pt>
    <dgm:pt modelId="{A9056605-FE1F-4184-9579-1F78255C3E20}">
      <dgm:prSet phldrT="[Text]"/>
      <dgm:spPr/>
      <dgm:t>
        <a:bodyPr/>
        <a:lstStyle/>
        <a:p>
          <a:r>
            <a:rPr lang="en-US" dirty="0"/>
            <a:t>Problems resulting from alcohol use</a:t>
          </a:r>
        </a:p>
      </dgm:t>
    </dgm:pt>
    <dgm:pt modelId="{F2B803C8-6F5C-4A47-8320-7F37DDBE1F19}" type="parTrans" cxnId="{6DB47888-A8D3-473F-8C4C-161416A890B9}">
      <dgm:prSet/>
      <dgm:spPr/>
      <dgm:t>
        <a:bodyPr/>
        <a:lstStyle/>
        <a:p>
          <a:endParaRPr lang="en-US"/>
        </a:p>
      </dgm:t>
    </dgm:pt>
    <dgm:pt modelId="{F49CB46E-8697-4856-8245-DD14464D9D65}" type="sibTrans" cxnId="{6DB47888-A8D3-473F-8C4C-161416A890B9}">
      <dgm:prSet/>
      <dgm:spPr/>
      <dgm:t>
        <a:bodyPr/>
        <a:lstStyle/>
        <a:p>
          <a:endParaRPr lang="en-US"/>
        </a:p>
      </dgm:t>
    </dgm:pt>
    <dgm:pt modelId="{4A7F09EE-17EF-4927-BFE4-00C4BB09DBCC}">
      <dgm:prSet phldrT="[Text]"/>
      <dgm:spPr/>
      <dgm:t>
        <a:bodyPr/>
        <a:lstStyle/>
        <a:p>
          <a:r>
            <a:rPr lang="en-US" dirty="0"/>
            <a:t>Craving</a:t>
          </a:r>
        </a:p>
      </dgm:t>
    </dgm:pt>
    <dgm:pt modelId="{77ABD940-0974-40E9-A41C-E7C858FCF3B8}" type="parTrans" cxnId="{64ABCB3F-C7DB-45D3-9423-91C815DC3509}">
      <dgm:prSet/>
      <dgm:spPr/>
      <dgm:t>
        <a:bodyPr/>
        <a:lstStyle/>
        <a:p>
          <a:endParaRPr lang="en-US"/>
        </a:p>
      </dgm:t>
    </dgm:pt>
    <dgm:pt modelId="{718132E4-3D27-459B-AF3C-81106CDC243F}" type="sibTrans" cxnId="{64ABCB3F-C7DB-45D3-9423-91C815DC3509}">
      <dgm:prSet/>
      <dgm:spPr/>
      <dgm:t>
        <a:bodyPr/>
        <a:lstStyle/>
        <a:p>
          <a:endParaRPr lang="en-US"/>
        </a:p>
      </dgm:t>
    </dgm:pt>
    <dgm:pt modelId="{25A29C02-2AD6-47B5-A9BE-30FBB9CD0794}">
      <dgm:prSet phldrT="[Text]"/>
      <dgm:spPr/>
      <dgm:t>
        <a:bodyPr/>
        <a:lstStyle/>
        <a:p>
          <a:r>
            <a:rPr lang="en-US" dirty="0"/>
            <a:t>Failure to fulfil role obligations</a:t>
          </a:r>
        </a:p>
      </dgm:t>
    </dgm:pt>
    <dgm:pt modelId="{D6E878EB-C237-450E-B8BE-F8ED2A104C6C}" type="parTrans" cxnId="{F2192CB4-0861-4D06-B573-4F8B73174639}">
      <dgm:prSet/>
      <dgm:spPr/>
      <dgm:t>
        <a:bodyPr/>
        <a:lstStyle/>
        <a:p>
          <a:endParaRPr lang="en-US"/>
        </a:p>
      </dgm:t>
    </dgm:pt>
    <dgm:pt modelId="{DBD37D7D-A89C-4397-907B-5756828777EC}" type="sibTrans" cxnId="{F2192CB4-0861-4D06-B573-4F8B73174639}">
      <dgm:prSet/>
      <dgm:spPr/>
      <dgm:t>
        <a:bodyPr/>
        <a:lstStyle/>
        <a:p>
          <a:endParaRPr lang="en-US"/>
        </a:p>
      </dgm:t>
    </dgm:pt>
    <dgm:pt modelId="{46C1A5F8-5F9A-4805-BDF1-3A3F91328935}">
      <dgm:prSet phldrT="[Text]"/>
      <dgm:spPr/>
      <dgm:t>
        <a:bodyPr/>
        <a:lstStyle/>
        <a:p>
          <a:r>
            <a:rPr lang="en-US" dirty="0"/>
            <a:t>Social or interpersonal problems</a:t>
          </a:r>
        </a:p>
      </dgm:t>
    </dgm:pt>
    <dgm:pt modelId="{A0210730-635F-48C3-8AD2-F17D820B3C2C}" type="parTrans" cxnId="{7B2F5893-7AA8-4869-8A59-773B9E8B4B7C}">
      <dgm:prSet/>
      <dgm:spPr/>
      <dgm:t>
        <a:bodyPr/>
        <a:lstStyle/>
        <a:p>
          <a:endParaRPr lang="en-US"/>
        </a:p>
      </dgm:t>
    </dgm:pt>
    <dgm:pt modelId="{FFA1A41E-0C7D-4246-8CF2-998F17F7F20C}" type="sibTrans" cxnId="{7B2F5893-7AA8-4869-8A59-773B9E8B4B7C}">
      <dgm:prSet/>
      <dgm:spPr/>
      <dgm:t>
        <a:bodyPr/>
        <a:lstStyle/>
        <a:p>
          <a:endParaRPr lang="en-US"/>
        </a:p>
      </dgm:t>
    </dgm:pt>
    <dgm:pt modelId="{7656FA2D-18ED-488F-B4B0-60150C0CA8C6}">
      <dgm:prSet phldrT="[Text]"/>
      <dgm:spPr/>
      <dgm:t>
        <a:bodyPr/>
        <a:lstStyle/>
        <a:p>
          <a:r>
            <a:rPr lang="en-US" dirty="0"/>
            <a:t>Physical or psychological problems</a:t>
          </a:r>
        </a:p>
      </dgm:t>
    </dgm:pt>
    <dgm:pt modelId="{FECBC338-1A14-4ADB-83D1-8D0DC1BA3B0C}" type="parTrans" cxnId="{404FD302-36F3-4CD5-A159-B54A7D8E8BC9}">
      <dgm:prSet/>
      <dgm:spPr/>
      <dgm:t>
        <a:bodyPr/>
        <a:lstStyle/>
        <a:p>
          <a:endParaRPr lang="en-US"/>
        </a:p>
      </dgm:t>
    </dgm:pt>
    <dgm:pt modelId="{77074915-0B64-4DFF-B11D-0DB616AAFC92}" type="sibTrans" cxnId="{404FD302-36F3-4CD5-A159-B54A7D8E8BC9}">
      <dgm:prSet/>
      <dgm:spPr/>
      <dgm:t>
        <a:bodyPr/>
        <a:lstStyle/>
        <a:p>
          <a:endParaRPr lang="en-US"/>
        </a:p>
      </dgm:t>
    </dgm:pt>
    <dgm:pt modelId="{E41DE018-2E16-40DA-BDED-776F9E2B7947}">
      <dgm:prSet phldrT="[Text]"/>
      <dgm:spPr/>
      <dgm:t>
        <a:bodyPr/>
        <a:lstStyle/>
        <a:p>
          <a:r>
            <a:rPr lang="en-US" dirty="0"/>
            <a:t>Use in situations that are physically hazardous</a:t>
          </a:r>
        </a:p>
      </dgm:t>
    </dgm:pt>
    <dgm:pt modelId="{ECE0E46B-C7B9-4B22-B28A-9FE2F86D8437}" type="parTrans" cxnId="{97D2426F-B017-41AC-A24A-B73DB720E17D}">
      <dgm:prSet/>
      <dgm:spPr/>
      <dgm:t>
        <a:bodyPr/>
        <a:lstStyle/>
        <a:p>
          <a:endParaRPr lang="en-US"/>
        </a:p>
      </dgm:t>
    </dgm:pt>
    <dgm:pt modelId="{DBAB76C9-BCC7-4D87-B7E0-40C0E9001A36}" type="sibTrans" cxnId="{97D2426F-B017-41AC-A24A-B73DB720E17D}">
      <dgm:prSet/>
      <dgm:spPr/>
      <dgm:t>
        <a:bodyPr/>
        <a:lstStyle/>
        <a:p>
          <a:endParaRPr lang="en-US"/>
        </a:p>
      </dgm:t>
    </dgm:pt>
    <dgm:pt modelId="{39C6F871-A9FB-4807-8195-FFEA6A3EF286}" type="pres">
      <dgm:prSet presAssocID="{F45F844B-D658-417D-8100-BE7E9E83BBED}" presName="Name0" presStyleCnt="0">
        <dgm:presLayoutVars>
          <dgm:dir/>
          <dgm:animLvl val="lvl"/>
          <dgm:resizeHandles val="exact"/>
        </dgm:presLayoutVars>
      </dgm:prSet>
      <dgm:spPr/>
      <dgm:t>
        <a:bodyPr/>
        <a:lstStyle/>
        <a:p>
          <a:endParaRPr lang="en-US"/>
        </a:p>
      </dgm:t>
    </dgm:pt>
    <dgm:pt modelId="{DFBAF179-5B6C-4033-8A27-32B2C193D291}" type="pres">
      <dgm:prSet presAssocID="{5D414F1B-00D7-4C7C-8FC3-C51B737DF4AA}" presName="linNode" presStyleCnt="0"/>
      <dgm:spPr/>
    </dgm:pt>
    <dgm:pt modelId="{4358C1F2-FC83-4279-97A2-C14A8E541A1B}" type="pres">
      <dgm:prSet presAssocID="{5D414F1B-00D7-4C7C-8FC3-C51B737DF4AA}" presName="parentText" presStyleLbl="node1" presStyleIdx="0" presStyleCnt="4">
        <dgm:presLayoutVars>
          <dgm:chMax val="1"/>
          <dgm:bulletEnabled val="1"/>
        </dgm:presLayoutVars>
      </dgm:prSet>
      <dgm:spPr/>
      <dgm:t>
        <a:bodyPr/>
        <a:lstStyle/>
        <a:p>
          <a:endParaRPr lang="en-US"/>
        </a:p>
      </dgm:t>
    </dgm:pt>
    <dgm:pt modelId="{6684F477-576B-4FD4-97E1-F3482526620C}" type="pres">
      <dgm:prSet presAssocID="{5D414F1B-00D7-4C7C-8FC3-C51B737DF4AA}" presName="descendantText" presStyleLbl="alignAccFollowNode1" presStyleIdx="0" presStyleCnt="4" custLinFactNeighborY="-2400">
        <dgm:presLayoutVars>
          <dgm:bulletEnabled val="1"/>
        </dgm:presLayoutVars>
      </dgm:prSet>
      <dgm:spPr/>
      <dgm:t>
        <a:bodyPr/>
        <a:lstStyle/>
        <a:p>
          <a:endParaRPr lang="en-US"/>
        </a:p>
      </dgm:t>
    </dgm:pt>
    <dgm:pt modelId="{6DCA4AC4-8CB3-4E0B-9807-292DE3196C2A}" type="pres">
      <dgm:prSet presAssocID="{8D14D0C4-F18E-4C3C-AF8E-603475FF1FD0}" presName="sp" presStyleCnt="0"/>
      <dgm:spPr/>
    </dgm:pt>
    <dgm:pt modelId="{97BE0B3F-5B8A-4C7C-9F2A-97AA4D0FF070}" type="pres">
      <dgm:prSet presAssocID="{7188F344-89B6-4D50-8463-BAC277E617A4}" presName="linNode" presStyleCnt="0"/>
      <dgm:spPr/>
    </dgm:pt>
    <dgm:pt modelId="{00175A38-412A-4301-BACC-E5DD9DFD287F}" type="pres">
      <dgm:prSet presAssocID="{7188F344-89B6-4D50-8463-BAC277E617A4}" presName="parentText" presStyleLbl="node1" presStyleIdx="1" presStyleCnt="4">
        <dgm:presLayoutVars>
          <dgm:chMax val="1"/>
          <dgm:bulletEnabled val="1"/>
        </dgm:presLayoutVars>
      </dgm:prSet>
      <dgm:spPr/>
      <dgm:t>
        <a:bodyPr/>
        <a:lstStyle/>
        <a:p>
          <a:endParaRPr lang="en-US"/>
        </a:p>
      </dgm:t>
    </dgm:pt>
    <dgm:pt modelId="{58D73EF4-AEF3-4C76-8CCE-0C9C589CA730}" type="pres">
      <dgm:prSet presAssocID="{7188F344-89B6-4D50-8463-BAC277E617A4}" presName="descendantText" presStyleLbl="alignAccFollowNode1" presStyleIdx="1" presStyleCnt="4">
        <dgm:presLayoutVars>
          <dgm:bulletEnabled val="1"/>
        </dgm:presLayoutVars>
      </dgm:prSet>
      <dgm:spPr/>
      <dgm:t>
        <a:bodyPr/>
        <a:lstStyle/>
        <a:p>
          <a:endParaRPr lang="en-US"/>
        </a:p>
      </dgm:t>
    </dgm:pt>
    <dgm:pt modelId="{F79CCB9B-CB49-456C-9E44-F361D38A017E}" type="pres">
      <dgm:prSet presAssocID="{AEA89C64-08BF-43A9-9727-5039CC601F1B}" presName="sp" presStyleCnt="0"/>
      <dgm:spPr/>
    </dgm:pt>
    <dgm:pt modelId="{FF9C65B8-F28A-4289-B474-12DDAC4A7D63}" type="pres">
      <dgm:prSet presAssocID="{5038283D-A079-402D-BF92-C5D938578C9C}" presName="linNode" presStyleCnt="0"/>
      <dgm:spPr/>
    </dgm:pt>
    <dgm:pt modelId="{01BECDB5-D327-4E9A-BC0D-25C5830E4F87}" type="pres">
      <dgm:prSet presAssocID="{5038283D-A079-402D-BF92-C5D938578C9C}" presName="parentText" presStyleLbl="node1" presStyleIdx="2" presStyleCnt="4">
        <dgm:presLayoutVars>
          <dgm:chMax val="1"/>
          <dgm:bulletEnabled val="1"/>
        </dgm:presLayoutVars>
      </dgm:prSet>
      <dgm:spPr/>
      <dgm:t>
        <a:bodyPr/>
        <a:lstStyle/>
        <a:p>
          <a:endParaRPr lang="en-US"/>
        </a:p>
      </dgm:t>
    </dgm:pt>
    <dgm:pt modelId="{5A636389-7CEC-400D-BC96-03FFB13B44BE}" type="pres">
      <dgm:prSet presAssocID="{5038283D-A079-402D-BF92-C5D938578C9C}" presName="descendantText" presStyleLbl="alignAccFollowNode1" presStyleIdx="2" presStyleCnt="4">
        <dgm:presLayoutVars>
          <dgm:bulletEnabled val="1"/>
        </dgm:presLayoutVars>
      </dgm:prSet>
      <dgm:spPr/>
      <dgm:t>
        <a:bodyPr/>
        <a:lstStyle/>
        <a:p>
          <a:endParaRPr lang="en-US"/>
        </a:p>
      </dgm:t>
    </dgm:pt>
    <dgm:pt modelId="{DA9F628C-E54A-445E-A2B0-2BECA76417FD}" type="pres">
      <dgm:prSet presAssocID="{EA5A12B5-6190-47FC-A366-F4BFDD013445}" presName="sp" presStyleCnt="0"/>
      <dgm:spPr/>
    </dgm:pt>
    <dgm:pt modelId="{95ECE544-604F-467D-9121-1F10D476DE28}" type="pres">
      <dgm:prSet presAssocID="{A9056605-FE1F-4184-9579-1F78255C3E20}" presName="linNode" presStyleCnt="0"/>
      <dgm:spPr/>
    </dgm:pt>
    <dgm:pt modelId="{6AD6CC58-AC90-40A7-9999-DA4E5DA5E2DB}" type="pres">
      <dgm:prSet presAssocID="{A9056605-FE1F-4184-9579-1F78255C3E20}" presName="parentText" presStyleLbl="node1" presStyleIdx="3" presStyleCnt="4">
        <dgm:presLayoutVars>
          <dgm:chMax val="1"/>
          <dgm:bulletEnabled val="1"/>
        </dgm:presLayoutVars>
      </dgm:prSet>
      <dgm:spPr/>
      <dgm:t>
        <a:bodyPr/>
        <a:lstStyle/>
        <a:p>
          <a:endParaRPr lang="en-US"/>
        </a:p>
      </dgm:t>
    </dgm:pt>
    <dgm:pt modelId="{3EC82D93-0524-4918-8E36-3084805AD1C3}" type="pres">
      <dgm:prSet presAssocID="{A9056605-FE1F-4184-9579-1F78255C3E20}" presName="descendantText" presStyleLbl="alignAccFollowNode1" presStyleIdx="3" presStyleCnt="4">
        <dgm:presLayoutVars>
          <dgm:bulletEnabled val="1"/>
        </dgm:presLayoutVars>
      </dgm:prSet>
      <dgm:spPr/>
      <dgm:t>
        <a:bodyPr/>
        <a:lstStyle/>
        <a:p>
          <a:endParaRPr lang="en-US"/>
        </a:p>
      </dgm:t>
    </dgm:pt>
  </dgm:ptLst>
  <dgm:cxnLst>
    <dgm:cxn modelId="{8175606F-614E-41FD-BCB9-45AF5A4DED01}" type="presOf" srcId="{25A29C02-2AD6-47B5-A9BE-30FBB9CD0794}" destId="{3EC82D93-0524-4918-8E36-3084805AD1C3}" srcOrd="0" destOrd="0" presId="urn:microsoft.com/office/officeart/2005/8/layout/vList5"/>
    <dgm:cxn modelId="{F0497F8F-B2B6-4648-8B99-58942A3F9F44}" type="presOf" srcId="{7656FA2D-18ED-488F-B4B0-60150C0CA8C6}" destId="{3EC82D93-0524-4918-8E36-3084805AD1C3}" srcOrd="0" destOrd="2" presId="urn:microsoft.com/office/officeart/2005/8/layout/vList5"/>
    <dgm:cxn modelId="{B207B7B6-B9B4-4A57-997C-A61CC3C86457}" type="presOf" srcId="{5D414F1B-00D7-4C7C-8FC3-C51B737DF4AA}" destId="{4358C1F2-FC83-4279-97A2-C14A8E541A1B}" srcOrd="0" destOrd="0" presId="urn:microsoft.com/office/officeart/2005/8/layout/vList5"/>
    <dgm:cxn modelId="{A97894AB-D398-40A5-9800-7A126BD4DA94}" type="presOf" srcId="{E41DE018-2E16-40DA-BDED-776F9E2B7947}" destId="{3EC82D93-0524-4918-8E36-3084805AD1C3}" srcOrd="0" destOrd="3" presId="urn:microsoft.com/office/officeart/2005/8/layout/vList5"/>
    <dgm:cxn modelId="{6DB47888-A8D3-473F-8C4C-161416A890B9}" srcId="{F45F844B-D658-417D-8100-BE7E9E83BBED}" destId="{A9056605-FE1F-4184-9579-1F78255C3E20}" srcOrd="3" destOrd="0" parTransId="{F2B803C8-6F5C-4A47-8320-7F37DDBE1F19}" sibTransId="{F49CB46E-8697-4856-8245-DD14464D9D65}"/>
    <dgm:cxn modelId="{ED7FF309-F4BA-4AAA-A103-87F76AB905B0}" srcId="{5038283D-A079-402D-BF92-C5D938578C9C}" destId="{2B98E14B-9EDC-4F24-997D-ED388166EDAD}" srcOrd="0" destOrd="0" parTransId="{554A7FA0-5017-4181-BD83-E82C555BCF75}" sibTransId="{88BD2445-1D64-4776-94A9-0BF77F3DAE85}"/>
    <dgm:cxn modelId="{5CB3C9CA-DAD2-41BD-919E-B96C7A65B31F}" type="presOf" srcId="{F45F844B-D658-417D-8100-BE7E9E83BBED}" destId="{39C6F871-A9FB-4807-8195-FFEA6A3EF286}" srcOrd="0" destOrd="0" presId="urn:microsoft.com/office/officeart/2005/8/layout/vList5"/>
    <dgm:cxn modelId="{676EEBE4-7088-4EF8-87E2-A744C9BD8377}" type="presOf" srcId="{CCE70F9E-844F-4848-8AFE-F7300E8BE23A}" destId="{6684F477-576B-4FD4-97E1-F3482526620C}" srcOrd="0" destOrd="2" presId="urn:microsoft.com/office/officeart/2005/8/layout/vList5"/>
    <dgm:cxn modelId="{F8B4EFA9-BAEA-4A89-84A8-36D50FA06CD6}" srcId="{7188F344-89B6-4D50-8463-BAC277E617A4}" destId="{742B5192-7660-4A60-801F-DD95A425A069}" srcOrd="1" destOrd="0" parTransId="{CA683863-937F-4451-94AC-8E49090FFA89}" sibTransId="{12AC32FF-45BB-4354-919A-E4F9FA52A384}"/>
    <dgm:cxn modelId="{BFB80F26-329B-467B-946D-DDA061150832}" type="presOf" srcId="{A9056605-FE1F-4184-9579-1F78255C3E20}" destId="{6AD6CC58-AC90-40A7-9999-DA4E5DA5E2DB}" srcOrd="0" destOrd="0" presId="urn:microsoft.com/office/officeart/2005/8/layout/vList5"/>
    <dgm:cxn modelId="{404FD302-36F3-4CD5-A159-B54A7D8E8BC9}" srcId="{A9056605-FE1F-4184-9579-1F78255C3E20}" destId="{7656FA2D-18ED-488F-B4B0-60150C0CA8C6}" srcOrd="2" destOrd="0" parTransId="{FECBC338-1A14-4ADB-83D1-8D0DC1BA3B0C}" sibTransId="{77074915-0B64-4DFF-B11D-0DB616AAFC92}"/>
    <dgm:cxn modelId="{073C673E-3F98-4D98-94BA-A1808DB9D051}" srcId="{5D414F1B-00D7-4C7C-8FC3-C51B737DF4AA}" destId="{AB28791F-32ED-478F-BD3D-EA55C25AA8FA}" srcOrd="0" destOrd="0" parTransId="{3CF3DACE-4FCD-4206-BE7A-3350D0D1C66F}" sibTransId="{7F30F093-0ECD-4A23-936A-F72F0B1D4106}"/>
    <dgm:cxn modelId="{76ECFE5D-5FDB-43B6-9860-9A3B0D2805A4}" srcId="{7188F344-89B6-4D50-8463-BAC277E617A4}" destId="{02F874D9-11EB-4090-BE02-3CEB513D0BEC}" srcOrd="0" destOrd="0" parTransId="{30A9DF4F-39D5-483D-8F61-2B8DAA8AB38D}" sibTransId="{2C84F10D-4D50-4C8D-B716-BFCECAD2172B}"/>
    <dgm:cxn modelId="{5E4A4AC8-5CD7-4894-995C-CCF5DE3325B6}" type="presOf" srcId="{2B98E14B-9EDC-4F24-997D-ED388166EDAD}" destId="{5A636389-7CEC-400D-BC96-03FFB13B44BE}" srcOrd="0" destOrd="0" presId="urn:microsoft.com/office/officeart/2005/8/layout/vList5"/>
    <dgm:cxn modelId="{D2BE9E5C-6FE1-4FDD-A325-A94683C17636}" srcId="{5038283D-A079-402D-BF92-C5D938578C9C}" destId="{143C8ADD-A96D-4A88-96B5-7E3CFCA5C789}" srcOrd="1" destOrd="0" parTransId="{7BFF3775-CE16-43EE-A729-9954AC2C8E95}" sibTransId="{A2C9BFFC-E486-4DD5-B529-B04BB7A9D548}"/>
    <dgm:cxn modelId="{3940AC0D-9ACD-4352-8180-99686E9EAAB4}" type="presOf" srcId="{46C1A5F8-5F9A-4805-BDF1-3A3F91328935}" destId="{3EC82D93-0524-4918-8E36-3084805AD1C3}" srcOrd="0" destOrd="1" presId="urn:microsoft.com/office/officeart/2005/8/layout/vList5"/>
    <dgm:cxn modelId="{A040C6EC-DF88-4CCA-991A-4C184C7F6E36}" type="presOf" srcId="{5038283D-A079-402D-BF92-C5D938578C9C}" destId="{01BECDB5-D327-4E9A-BC0D-25C5830E4F87}" srcOrd="0" destOrd="0" presId="urn:microsoft.com/office/officeart/2005/8/layout/vList5"/>
    <dgm:cxn modelId="{A6BE4AE6-C76F-447C-8DA4-7253A475E724}" type="presOf" srcId="{02F874D9-11EB-4090-BE02-3CEB513D0BEC}" destId="{58D73EF4-AEF3-4C76-8CCE-0C9C589CA730}" srcOrd="0" destOrd="0" presId="urn:microsoft.com/office/officeart/2005/8/layout/vList5"/>
    <dgm:cxn modelId="{583FBDC0-5D0D-4082-ABE7-D0C0FB7044BB}" srcId="{F45F844B-D658-417D-8100-BE7E9E83BBED}" destId="{7188F344-89B6-4D50-8463-BAC277E617A4}" srcOrd="1" destOrd="0" parTransId="{1A989497-E771-485D-8243-E0906D422B70}" sibTransId="{AEA89C64-08BF-43A9-9727-5039CC601F1B}"/>
    <dgm:cxn modelId="{8520DBDC-2EED-444F-B4AC-6DB579528ACE}" type="presOf" srcId="{7188F344-89B6-4D50-8463-BAC277E617A4}" destId="{00175A38-412A-4301-BACC-E5DD9DFD287F}" srcOrd="0" destOrd="0" presId="urn:microsoft.com/office/officeart/2005/8/layout/vList5"/>
    <dgm:cxn modelId="{64ABCB3F-C7DB-45D3-9423-91C815DC3509}" srcId="{5D414F1B-00D7-4C7C-8FC3-C51B737DF4AA}" destId="{4A7F09EE-17EF-4927-BFE4-00C4BB09DBCC}" srcOrd="1" destOrd="0" parTransId="{77ABD940-0974-40E9-A41C-E7C858FCF3B8}" sibTransId="{718132E4-3D27-459B-AF3C-81106CDC243F}"/>
    <dgm:cxn modelId="{F038227B-685F-40DE-8A72-A82029F986D2}" type="presOf" srcId="{742B5192-7660-4A60-801F-DD95A425A069}" destId="{58D73EF4-AEF3-4C76-8CCE-0C9C589CA730}" srcOrd="0" destOrd="1" presId="urn:microsoft.com/office/officeart/2005/8/layout/vList5"/>
    <dgm:cxn modelId="{97D2426F-B017-41AC-A24A-B73DB720E17D}" srcId="{A9056605-FE1F-4184-9579-1F78255C3E20}" destId="{E41DE018-2E16-40DA-BDED-776F9E2B7947}" srcOrd="3" destOrd="0" parTransId="{ECE0E46B-C7B9-4B22-B28A-9FE2F86D8437}" sibTransId="{DBAB76C9-BCC7-4D87-B7E0-40C0E9001A36}"/>
    <dgm:cxn modelId="{E1D1B68B-1092-4E75-AE82-4B0A5FE6F9EC}" srcId="{F45F844B-D658-417D-8100-BE7E9E83BBED}" destId="{5038283D-A079-402D-BF92-C5D938578C9C}" srcOrd="2" destOrd="0" parTransId="{7A478500-6A16-444D-8930-F0BCFA528FC0}" sibTransId="{EA5A12B5-6190-47FC-A366-F4BFDD013445}"/>
    <dgm:cxn modelId="{7B2F5893-7AA8-4869-8A59-773B9E8B4B7C}" srcId="{A9056605-FE1F-4184-9579-1F78255C3E20}" destId="{46C1A5F8-5F9A-4805-BDF1-3A3F91328935}" srcOrd="1" destOrd="0" parTransId="{A0210730-635F-48C3-8AD2-F17D820B3C2C}" sibTransId="{FFA1A41E-0C7D-4246-8CF2-998F17F7F20C}"/>
    <dgm:cxn modelId="{82872CEC-7F01-4C09-B30A-BB0C6B72354E}" srcId="{5D414F1B-00D7-4C7C-8FC3-C51B737DF4AA}" destId="{CCE70F9E-844F-4848-8AFE-F7300E8BE23A}" srcOrd="2" destOrd="0" parTransId="{18FC0DDA-3CC2-4A5D-A986-305E101B86E2}" sibTransId="{6A3A3DD0-686D-4322-8FA3-8A2C62D29914}"/>
    <dgm:cxn modelId="{A8ED6C9F-47C6-445A-AEBB-4C2764B6D4BB}" type="presOf" srcId="{AB28791F-32ED-478F-BD3D-EA55C25AA8FA}" destId="{6684F477-576B-4FD4-97E1-F3482526620C}" srcOrd="0" destOrd="0" presId="urn:microsoft.com/office/officeart/2005/8/layout/vList5"/>
    <dgm:cxn modelId="{59B4DAFE-E6CE-4709-8CEE-C43F9F17148F}" type="presOf" srcId="{4A7F09EE-17EF-4927-BFE4-00C4BB09DBCC}" destId="{6684F477-576B-4FD4-97E1-F3482526620C}" srcOrd="0" destOrd="1" presId="urn:microsoft.com/office/officeart/2005/8/layout/vList5"/>
    <dgm:cxn modelId="{1D9AB317-1C82-4A85-B0CB-D0A732CC1ED7}" type="presOf" srcId="{143C8ADD-A96D-4A88-96B5-7E3CFCA5C789}" destId="{5A636389-7CEC-400D-BC96-03FFB13B44BE}" srcOrd="0" destOrd="1" presId="urn:microsoft.com/office/officeart/2005/8/layout/vList5"/>
    <dgm:cxn modelId="{F2192CB4-0861-4D06-B573-4F8B73174639}" srcId="{A9056605-FE1F-4184-9579-1F78255C3E20}" destId="{25A29C02-2AD6-47B5-A9BE-30FBB9CD0794}" srcOrd="0" destOrd="0" parTransId="{D6E878EB-C237-450E-B8BE-F8ED2A104C6C}" sibTransId="{DBD37D7D-A89C-4397-907B-5756828777EC}"/>
    <dgm:cxn modelId="{B5037FDA-44C2-4798-90DF-32AA529A52E3}" srcId="{F45F844B-D658-417D-8100-BE7E9E83BBED}" destId="{5D414F1B-00D7-4C7C-8FC3-C51B737DF4AA}" srcOrd="0" destOrd="0" parTransId="{B08D3D0D-5A47-4EBF-BF40-2AC1567BC294}" sibTransId="{8D14D0C4-F18E-4C3C-AF8E-603475FF1FD0}"/>
    <dgm:cxn modelId="{A67117F7-3716-488A-BED1-CB9A29101DB7}" type="presParOf" srcId="{39C6F871-A9FB-4807-8195-FFEA6A3EF286}" destId="{DFBAF179-5B6C-4033-8A27-32B2C193D291}" srcOrd="0" destOrd="0" presId="urn:microsoft.com/office/officeart/2005/8/layout/vList5"/>
    <dgm:cxn modelId="{8F5FCC58-06B2-4ED8-AC52-3B301024DFFB}" type="presParOf" srcId="{DFBAF179-5B6C-4033-8A27-32B2C193D291}" destId="{4358C1F2-FC83-4279-97A2-C14A8E541A1B}" srcOrd="0" destOrd="0" presId="urn:microsoft.com/office/officeart/2005/8/layout/vList5"/>
    <dgm:cxn modelId="{902C3C69-4A28-489F-BEBC-C6159B5DF1BC}" type="presParOf" srcId="{DFBAF179-5B6C-4033-8A27-32B2C193D291}" destId="{6684F477-576B-4FD4-97E1-F3482526620C}" srcOrd="1" destOrd="0" presId="urn:microsoft.com/office/officeart/2005/8/layout/vList5"/>
    <dgm:cxn modelId="{E1ABDF11-C378-4844-84F3-3BFF24E86B68}" type="presParOf" srcId="{39C6F871-A9FB-4807-8195-FFEA6A3EF286}" destId="{6DCA4AC4-8CB3-4E0B-9807-292DE3196C2A}" srcOrd="1" destOrd="0" presId="urn:microsoft.com/office/officeart/2005/8/layout/vList5"/>
    <dgm:cxn modelId="{24541180-5837-4A51-8E98-2703A499CE24}" type="presParOf" srcId="{39C6F871-A9FB-4807-8195-FFEA6A3EF286}" destId="{97BE0B3F-5B8A-4C7C-9F2A-97AA4D0FF070}" srcOrd="2" destOrd="0" presId="urn:microsoft.com/office/officeart/2005/8/layout/vList5"/>
    <dgm:cxn modelId="{C58115FE-31B8-4658-BC43-CE68602DC4D9}" type="presParOf" srcId="{97BE0B3F-5B8A-4C7C-9F2A-97AA4D0FF070}" destId="{00175A38-412A-4301-BACC-E5DD9DFD287F}" srcOrd="0" destOrd="0" presId="urn:microsoft.com/office/officeart/2005/8/layout/vList5"/>
    <dgm:cxn modelId="{BE65014C-44D9-4BBD-930A-2AFD71E9FBBB}" type="presParOf" srcId="{97BE0B3F-5B8A-4C7C-9F2A-97AA4D0FF070}" destId="{58D73EF4-AEF3-4C76-8CCE-0C9C589CA730}" srcOrd="1" destOrd="0" presId="urn:microsoft.com/office/officeart/2005/8/layout/vList5"/>
    <dgm:cxn modelId="{950A017D-248F-4E7E-A4CA-C2B8A5D7AC6C}" type="presParOf" srcId="{39C6F871-A9FB-4807-8195-FFEA6A3EF286}" destId="{F79CCB9B-CB49-456C-9E44-F361D38A017E}" srcOrd="3" destOrd="0" presId="urn:microsoft.com/office/officeart/2005/8/layout/vList5"/>
    <dgm:cxn modelId="{21D0EB2A-FF1D-40E7-8ED9-705970B0AAA1}" type="presParOf" srcId="{39C6F871-A9FB-4807-8195-FFEA6A3EF286}" destId="{FF9C65B8-F28A-4289-B474-12DDAC4A7D63}" srcOrd="4" destOrd="0" presId="urn:microsoft.com/office/officeart/2005/8/layout/vList5"/>
    <dgm:cxn modelId="{6A891FC9-84B5-42AD-A9F0-1B107AA7D7C0}" type="presParOf" srcId="{FF9C65B8-F28A-4289-B474-12DDAC4A7D63}" destId="{01BECDB5-D327-4E9A-BC0D-25C5830E4F87}" srcOrd="0" destOrd="0" presId="urn:microsoft.com/office/officeart/2005/8/layout/vList5"/>
    <dgm:cxn modelId="{B10A8F25-52AD-4BCD-9C67-FB7FE7DFF689}" type="presParOf" srcId="{FF9C65B8-F28A-4289-B474-12DDAC4A7D63}" destId="{5A636389-7CEC-400D-BC96-03FFB13B44BE}" srcOrd="1" destOrd="0" presId="urn:microsoft.com/office/officeart/2005/8/layout/vList5"/>
    <dgm:cxn modelId="{A42F075F-1B7E-47F8-A877-02BD8A82274B}" type="presParOf" srcId="{39C6F871-A9FB-4807-8195-FFEA6A3EF286}" destId="{DA9F628C-E54A-445E-A2B0-2BECA76417FD}" srcOrd="5" destOrd="0" presId="urn:microsoft.com/office/officeart/2005/8/layout/vList5"/>
    <dgm:cxn modelId="{E04AEF65-ECF8-4273-BCC4-776F1114822B}" type="presParOf" srcId="{39C6F871-A9FB-4807-8195-FFEA6A3EF286}" destId="{95ECE544-604F-467D-9121-1F10D476DE28}" srcOrd="6" destOrd="0" presId="urn:microsoft.com/office/officeart/2005/8/layout/vList5"/>
    <dgm:cxn modelId="{AC92A4B0-471B-421B-BC7E-D19B0555A744}" type="presParOf" srcId="{95ECE544-604F-467D-9121-1F10D476DE28}" destId="{6AD6CC58-AC90-40A7-9999-DA4E5DA5E2DB}" srcOrd="0" destOrd="0" presId="urn:microsoft.com/office/officeart/2005/8/layout/vList5"/>
    <dgm:cxn modelId="{367F7283-832F-4952-922F-8DA3AA2B7413}" type="presParOf" srcId="{95ECE544-604F-467D-9121-1F10D476DE28}" destId="{3EC82D93-0524-4918-8E36-3084805AD1C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49FD51-B8BF-446D-8CDB-65C891963328}" type="doc">
      <dgm:prSet loTypeId="urn:microsoft.com/office/officeart/2005/8/layout/arrow1" loCatId="relationship" qsTypeId="urn:microsoft.com/office/officeart/2005/8/quickstyle/simple1" qsCatId="simple" csTypeId="urn:microsoft.com/office/officeart/2005/8/colors/accent1_2" csCatId="accent1"/>
      <dgm:spPr/>
      <dgm:t>
        <a:bodyPr/>
        <a:lstStyle/>
        <a:p>
          <a:endParaRPr lang="en-US"/>
        </a:p>
      </dgm:t>
    </dgm:pt>
    <dgm:pt modelId="{7701DF79-7658-4D25-9FFD-EE6A40863AA7}">
      <dgm:prSet/>
      <dgm:spPr/>
      <dgm:t>
        <a:bodyPr/>
        <a:lstStyle/>
        <a:p>
          <a:r>
            <a:rPr lang="en-GB"/>
            <a:t>Disease = 22%</a:t>
          </a:r>
          <a:endParaRPr lang="en-US"/>
        </a:p>
      </dgm:t>
    </dgm:pt>
    <dgm:pt modelId="{B943C499-2FFD-43AC-9E0B-9B6DC86E5B0D}" type="parTrans" cxnId="{A571D25F-D81E-4B26-9F72-833AA595DEA5}">
      <dgm:prSet/>
      <dgm:spPr/>
      <dgm:t>
        <a:bodyPr/>
        <a:lstStyle/>
        <a:p>
          <a:endParaRPr lang="en-US"/>
        </a:p>
      </dgm:t>
    </dgm:pt>
    <dgm:pt modelId="{CC58BB65-8921-47D5-986A-6CC1F39088D9}" type="sibTrans" cxnId="{A571D25F-D81E-4B26-9F72-833AA595DEA5}">
      <dgm:prSet/>
      <dgm:spPr/>
      <dgm:t>
        <a:bodyPr/>
        <a:lstStyle/>
        <a:p>
          <a:endParaRPr lang="en-US"/>
        </a:p>
      </dgm:t>
    </dgm:pt>
    <dgm:pt modelId="{4F6FAC6B-075B-48CC-A2DD-5BAEF16B9D75}">
      <dgm:prSet/>
      <dgm:spPr/>
      <dgm:t>
        <a:bodyPr/>
        <a:lstStyle/>
        <a:p>
          <a:r>
            <a:rPr lang="en-GB"/>
            <a:t>Bad habit = 78%</a:t>
          </a:r>
          <a:endParaRPr lang="en-US"/>
        </a:p>
      </dgm:t>
    </dgm:pt>
    <dgm:pt modelId="{32EC897E-8D84-4F45-8A66-96CFAE42DA68}" type="parTrans" cxnId="{1A3967E8-275E-4FF7-807D-3A5B6E7432E8}">
      <dgm:prSet/>
      <dgm:spPr/>
      <dgm:t>
        <a:bodyPr/>
        <a:lstStyle/>
        <a:p>
          <a:endParaRPr lang="en-US"/>
        </a:p>
      </dgm:t>
    </dgm:pt>
    <dgm:pt modelId="{1AB878D2-1546-44AE-AFB5-0B8AB2606802}" type="sibTrans" cxnId="{1A3967E8-275E-4FF7-807D-3A5B6E7432E8}">
      <dgm:prSet/>
      <dgm:spPr/>
      <dgm:t>
        <a:bodyPr/>
        <a:lstStyle/>
        <a:p>
          <a:endParaRPr lang="en-US"/>
        </a:p>
      </dgm:t>
    </dgm:pt>
    <dgm:pt modelId="{0CB359C1-7D5B-402B-9D09-B356B3212D96}" type="pres">
      <dgm:prSet presAssocID="{3B49FD51-B8BF-446D-8CDB-65C891963328}" presName="cycle" presStyleCnt="0">
        <dgm:presLayoutVars>
          <dgm:dir/>
          <dgm:resizeHandles val="exact"/>
        </dgm:presLayoutVars>
      </dgm:prSet>
      <dgm:spPr/>
      <dgm:t>
        <a:bodyPr/>
        <a:lstStyle/>
        <a:p>
          <a:endParaRPr lang="en-US"/>
        </a:p>
      </dgm:t>
    </dgm:pt>
    <dgm:pt modelId="{E3C349E7-F89F-4EF5-9CAB-2EACB2CB1AEA}" type="pres">
      <dgm:prSet presAssocID="{7701DF79-7658-4D25-9FFD-EE6A40863AA7}" presName="arrow" presStyleLbl="node1" presStyleIdx="0" presStyleCnt="2">
        <dgm:presLayoutVars>
          <dgm:bulletEnabled val="1"/>
        </dgm:presLayoutVars>
      </dgm:prSet>
      <dgm:spPr/>
      <dgm:t>
        <a:bodyPr/>
        <a:lstStyle/>
        <a:p>
          <a:endParaRPr lang="en-US"/>
        </a:p>
      </dgm:t>
    </dgm:pt>
    <dgm:pt modelId="{6E1C59B1-3BCF-442A-9855-2034E98DA0E5}" type="pres">
      <dgm:prSet presAssocID="{4F6FAC6B-075B-48CC-A2DD-5BAEF16B9D75}" presName="arrow" presStyleLbl="node1" presStyleIdx="1" presStyleCnt="2">
        <dgm:presLayoutVars>
          <dgm:bulletEnabled val="1"/>
        </dgm:presLayoutVars>
      </dgm:prSet>
      <dgm:spPr/>
      <dgm:t>
        <a:bodyPr/>
        <a:lstStyle/>
        <a:p>
          <a:endParaRPr lang="en-US"/>
        </a:p>
      </dgm:t>
    </dgm:pt>
  </dgm:ptLst>
  <dgm:cxnLst>
    <dgm:cxn modelId="{1A3967E8-275E-4FF7-807D-3A5B6E7432E8}" srcId="{3B49FD51-B8BF-446D-8CDB-65C891963328}" destId="{4F6FAC6B-075B-48CC-A2DD-5BAEF16B9D75}" srcOrd="1" destOrd="0" parTransId="{32EC897E-8D84-4F45-8A66-96CFAE42DA68}" sibTransId="{1AB878D2-1546-44AE-AFB5-0B8AB2606802}"/>
    <dgm:cxn modelId="{311F9047-0EAF-4B71-8026-8C16473735BF}" type="presOf" srcId="{4F6FAC6B-075B-48CC-A2DD-5BAEF16B9D75}" destId="{6E1C59B1-3BCF-442A-9855-2034E98DA0E5}" srcOrd="0" destOrd="0" presId="urn:microsoft.com/office/officeart/2005/8/layout/arrow1"/>
    <dgm:cxn modelId="{A571D25F-D81E-4B26-9F72-833AA595DEA5}" srcId="{3B49FD51-B8BF-446D-8CDB-65C891963328}" destId="{7701DF79-7658-4D25-9FFD-EE6A40863AA7}" srcOrd="0" destOrd="0" parTransId="{B943C499-2FFD-43AC-9E0B-9B6DC86E5B0D}" sibTransId="{CC58BB65-8921-47D5-986A-6CC1F39088D9}"/>
    <dgm:cxn modelId="{8C539322-0896-4A27-91C7-385FF9DC1C95}" type="presOf" srcId="{3B49FD51-B8BF-446D-8CDB-65C891963328}" destId="{0CB359C1-7D5B-402B-9D09-B356B3212D96}" srcOrd="0" destOrd="0" presId="urn:microsoft.com/office/officeart/2005/8/layout/arrow1"/>
    <dgm:cxn modelId="{B3CF6AC0-D07E-4070-AAC0-04C096A2E05E}" type="presOf" srcId="{7701DF79-7658-4D25-9FFD-EE6A40863AA7}" destId="{E3C349E7-F89F-4EF5-9CAB-2EACB2CB1AEA}" srcOrd="0" destOrd="0" presId="urn:microsoft.com/office/officeart/2005/8/layout/arrow1"/>
    <dgm:cxn modelId="{5DAA5CC1-4167-4084-8483-9C5D201F7810}" type="presParOf" srcId="{0CB359C1-7D5B-402B-9D09-B356B3212D96}" destId="{E3C349E7-F89F-4EF5-9CAB-2EACB2CB1AEA}" srcOrd="0" destOrd="0" presId="urn:microsoft.com/office/officeart/2005/8/layout/arrow1"/>
    <dgm:cxn modelId="{03C6C19B-2265-4753-B487-A596A8ED6397}" type="presParOf" srcId="{0CB359C1-7D5B-402B-9D09-B356B3212D96}" destId="{6E1C59B1-3BCF-442A-9855-2034E98DA0E5}" srcOrd="1" destOrd="0" presId="urn:microsoft.com/office/officeart/2005/8/layout/arrow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F3658A-AE56-40F5-A592-8CD7535ECF2F}"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GB"/>
        </a:p>
      </dgm:t>
    </dgm:pt>
    <dgm:pt modelId="{795EDCA7-FE42-473D-8F0B-3016A8FF7F1D}">
      <dgm:prSet phldrT="[Text]"/>
      <dgm:spPr/>
      <dgm:t>
        <a:bodyPr/>
        <a:lstStyle/>
        <a:p>
          <a:r>
            <a:rPr lang="en-GB" dirty="0"/>
            <a:t>ENHANCING HEALTH</a:t>
          </a:r>
        </a:p>
      </dgm:t>
    </dgm:pt>
    <dgm:pt modelId="{0F8CA120-ED79-4644-B73E-42BF9CE1B0E6}" type="parTrans" cxnId="{8F65E206-1B7E-4868-A56D-92C65DD8D98F}">
      <dgm:prSet/>
      <dgm:spPr/>
      <dgm:t>
        <a:bodyPr/>
        <a:lstStyle/>
        <a:p>
          <a:endParaRPr lang="en-GB"/>
        </a:p>
      </dgm:t>
    </dgm:pt>
    <dgm:pt modelId="{8A511D2A-DE3D-4DBF-9730-9B21DA342A7A}" type="sibTrans" cxnId="{8F65E206-1B7E-4868-A56D-92C65DD8D98F}">
      <dgm:prSet/>
      <dgm:spPr/>
      <dgm:t>
        <a:bodyPr/>
        <a:lstStyle/>
        <a:p>
          <a:endParaRPr lang="en-GB"/>
        </a:p>
      </dgm:t>
    </dgm:pt>
    <dgm:pt modelId="{E9AE41EF-7A83-4DC2-8267-089FE6D829B0}">
      <dgm:prSet phldrT="[Text]"/>
      <dgm:spPr/>
      <dgm:t>
        <a:bodyPr/>
        <a:lstStyle/>
        <a:p>
          <a:r>
            <a:rPr lang="en-GB" dirty="0"/>
            <a:t>PRIMARY PREVENTION</a:t>
          </a:r>
        </a:p>
      </dgm:t>
    </dgm:pt>
    <dgm:pt modelId="{6534B60E-2CEA-4D7D-A60A-FE71A8130E52}" type="parTrans" cxnId="{E169DED4-E55A-4482-A1FB-59BC625AB3C4}">
      <dgm:prSet/>
      <dgm:spPr/>
      <dgm:t>
        <a:bodyPr/>
        <a:lstStyle/>
        <a:p>
          <a:endParaRPr lang="en-GB"/>
        </a:p>
      </dgm:t>
    </dgm:pt>
    <dgm:pt modelId="{3873531F-6859-4E03-9B91-4F7CDC24518C}" type="sibTrans" cxnId="{E169DED4-E55A-4482-A1FB-59BC625AB3C4}">
      <dgm:prSet/>
      <dgm:spPr/>
      <dgm:t>
        <a:bodyPr/>
        <a:lstStyle/>
        <a:p>
          <a:endParaRPr lang="en-GB"/>
        </a:p>
      </dgm:t>
    </dgm:pt>
    <dgm:pt modelId="{9512DF5E-B9EE-4590-9E0B-979ABCFF51F2}">
      <dgm:prSet phldrT="[Text]"/>
      <dgm:spPr/>
      <dgm:t>
        <a:bodyPr/>
        <a:lstStyle/>
        <a:p>
          <a:r>
            <a:rPr lang="en-GB" dirty="0"/>
            <a:t>EARLY INTERVENTION</a:t>
          </a:r>
        </a:p>
      </dgm:t>
    </dgm:pt>
    <dgm:pt modelId="{D610E7BC-BE4A-42C8-81FC-15907F2E11A6}" type="parTrans" cxnId="{12669FE8-33F4-47E8-8977-EE46E16BD971}">
      <dgm:prSet/>
      <dgm:spPr/>
      <dgm:t>
        <a:bodyPr/>
        <a:lstStyle/>
        <a:p>
          <a:endParaRPr lang="en-GB"/>
        </a:p>
      </dgm:t>
    </dgm:pt>
    <dgm:pt modelId="{9E9EFAE1-2EAD-495D-A329-131DC70B86D7}" type="sibTrans" cxnId="{12669FE8-33F4-47E8-8977-EE46E16BD971}">
      <dgm:prSet/>
      <dgm:spPr/>
      <dgm:t>
        <a:bodyPr/>
        <a:lstStyle/>
        <a:p>
          <a:endParaRPr lang="en-GB"/>
        </a:p>
      </dgm:t>
    </dgm:pt>
    <dgm:pt modelId="{9B437B6A-3FE0-41AB-9B68-C9541EEBA175}">
      <dgm:prSet phldrT="[Text]"/>
      <dgm:spPr/>
      <dgm:t>
        <a:bodyPr/>
        <a:lstStyle/>
        <a:p>
          <a:r>
            <a:rPr lang="en-GB" dirty="0"/>
            <a:t>TREATMENT</a:t>
          </a:r>
        </a:p>
      </dgm:t>
    </dgm:pt>
    <dgm:pt modelId="{4ABCAA23-B149-4841-A99C-F736AA6E8A3C}" type="parTrans" cxnId="{B03C2AB5-1681-418F-8E89-2BF47973A48F}">
      <dgm:prSet/>
      <dgm:spPr/>
      <dgm:t>
        <a:bodyPr/>
        <a:lstStyle/>
        <a:p>
          <a:endParaRPr lang="en-GB"/>
        </a:p>
      </dgm:t>
    </dgm:pt>
    <dgm:pt modelId="{46455D95-9E1C-443B-A592-232AB134EEE9}" type="sibTrans" cxnId="{B03C2AB5-1681-418F-8E89-2BF47973A48F}">
      <dgm:prSet/>
      <dgm:spPr/>
      <dgm:t>
        <a:bodyPr/>
        <a:lstStyle/>
        <a:p>
          <a:endParaRPr lang="en-GB"/>
        </a:p>
      </dgm:t>
    </dgm:pt>
    <dgm:pt modelId="{EA305A2B-5080-4386-9F76-03B8BE6A0DAE}">
      <dgm:prSet phldrT="[Text]"/>
      <dgm:spPr/>
      <dgm:t>
        <a:bodyPr/>
        <a:lstStyle/>
        <a:p>
          <a:r>
            <a:rPr lang="en-GB" dirty="0"/>
            <a:t>RECOVERY SUPPORT</a:t>
          </a:r>
        </a:p>
      </dgm:t>
    </dgm:pt>
    <dgm:pt modelId="{D552E5EF-C1FD-4E58-956D-ADB4DE4A5458}" type="parTrans" cxnId="{F53A08E8-FB04-4E50-96FD-22AF8BED5082}">
      <dgm:prSet/>
      <dgm:spPr/>
      <dgm:t>
        <a:bodyPr/>
        <a:lstStyle/>
        <a:p>
          <a:endParaRPr lang="en-GB"/>
        </a:p>
      </dgm:t>
    </dgm:pt>
    <dgm:pt modelId="{581529AB-2697-4EE8-8A8C-52970FA6DAFD}" type="sibTrans" cxnId="{F53A08E8-FB04-4E50-96FD-22AF8BED5082}">
      <dgm:prSet/>
      <dgm:spPr/>
      <dgm:t>
        <a:bodyPr/>
        <a:lstStyle/>
        <a:p>
          <a:endParaRPr lang="en-GB"/>
        </a:p>
      </dgm:t>
    </dgm:pt>
    <dgm:pt modelId="{AD06706C-6401-492D-B463-CCA89EBA9A3D}" type="pres">
      <dgm:prSet presAssocID="{27F3658A-AE56-40F5-A592-8CD7535ECF2F}" presName="Name0" presStyleCnt="0">
        <dgm:presLayoutVars>
          <dgm:dir/>
          <dgm:resizeHandles val="exact"/>
        </dgm:presLayoutVars>
      </dgm:prSet>
      <dgm:spPr/>
      <dgm:t>
        <a:bodyPr/>
        <a:lstStyle/>
        <a:p>
          <a:endParaRPr lang="en-US"/>
        </a:p>
      </dgm:t>
    </dgm:pt>
    <dgm:pt modelId="{E77F0D29-B994-4AA1-9B44-137EF7358353}" type="pres">
      <dgm:prSet presAssocID="{795EDCA7-FE42-473D-8F0B-3016A8FF7F1D}" presName="Name5" presStyleLbl="vennNode1" presStyleIdx="0" presStyleCnt="5">
        <dgm:presLayoutVars>
          <dgm:bulletEnabled val="1"/>
        </dgm:presLayoutVars>
      </dgm:prSet>
      <dgm:spPr/>
      <dgm:t>
        <a:bodyPr/>
        <a:lstStyle/>
        <a:p>
          <a:endParaRPr lang="en-US"/>
        </a:p>
      </dgm:t>
    </dgm:pt>
    <dgm:pt modelId="{DD90AA07-147B-4C0C-92FA-FE79E7760CF3}" type="pres">
      <dgm:prSet presAssocID="{8A511D2A-DE3D-4DBF-9730-9B21DA342A7A}" presName="space" presStyleCnt="0"/>
      <dgm:spPr/>
    </dgm:pt>
    <dgm:pt modelId="{126B59E5-13E5-466C-979F-9CDF87FAFE77}" type="pres">
      <dgm:prSet presAssocID="{E9AE41EF-7A83-4DC2-8267-089FE6D829B0}" presName="Name5" presStyleLbl="vennNode1" presStyleIdx="1" presStyleCnt="5">
        <dgm:presLayoutVars>
          <dgm:bulletEnabled val="1"/>
        </dgm:presLayoutVars>
      </dgm:prSet>
      <dgm:spPr/>
      <dgm:t>
        <a:bodyPr/>
        <a:lstStyle/>
        <a:p>
          <a:endParaRPr lang="en-US"/>
        </a:p>
      </dgm:t>
    </dgm:pt>
    <dgm:pt modelId="{29ADA5D8-2CAE-47E4-AB6E-36D74C71F90E}" type="pres">
      <dgm:prSet presAssocID="{3873531F-6859-4E03-9B91-4F7CDC24518C}" presName="space" presStyleCnt="0"/>
      <dgm:spPr/>
    </dgm:pt>
    <dgm:pt modelId="{466FE146-24E1-45E8-869A-86D0CC205C42}" type="pres">
      <dgm:prSet presAssocID="{9512DF5E-B9EE-4590-9E0B-979ABCFF51F2}" presName="Name5" presStyleLbl="vennNode1" presStyleIdx="2" presStyleCnt="5">
        <dgm:presLayoutVars>
          <dgm:bulletEnabled val="1"/>
        </dgm:presLayoutVars>
      </dgm:prSet>
      <dgm:spPr/>
      <dgm:t>
        <a:bodyPr/>
        <a:lstStyle/>
        <a:p>
          <a:endParaRPr lang="en-US"/>
        </a:p>
      </dgm:t>
    </dgm:pt>
    <dgm:pt modelId="{D2E475D8-978A-40B9-B373-6507AFC294C6}" type="pres">
      <dgm:prSet presAssocID="{9E9EFAE1-2EAD-495D-A329-131DC70B86D7}" presName="space" presStyleCnt="0"/>
      <dgm:spPr/>
    </dgm:pt>
    <dgm:pt modelId="{C572DFCB-025B-45EF-AFA0-4EA2B0EDF128}" type="pres">
      <dgm:prSet presAssocID="{9B437B6A-3FE0-41AB-9B68-C9541EEBA175}" presName="Name5" presStyleLbl="vennNode1" presStyleIdx="3" presStyleCnt="5">
        <dgm:presLayoutVars>
          <dgm:bulletEnabled val="1"/>
        </dgm:presLayoutVars>
      </dgm:prSet>
      <dgm:spPr/>
      <dgm:t>
        <a:bodyPr/>
        <a:lstStyle/>
        <a:p>
          <a:endParaRPr lang="en-US"/>
        </a:p>
      </dgm:t>
    </dgm:pt>
    <dgm:pt modelId="{16586708-B46D-448C-8792-0BE948FF1C5D}" type="pres">
      <dgm:prSet presAssocID="{46455D95-9E1C-443B-A592-232AB134EEE9}" presName="space" presStyleCnt="0"/>
      <dgm:spPr/>
    </dgm:pt>
    <dgm:pt modelId="{61FB6AD4-027C-4FDE-AE8A-DBD6886B0E27}" type="pres">
      <dgm:prSet presAssocID="{EA305A2B-5080-4386-9F76-03B8BE6A0DAE}" presName="Name5" presStyleLbl="vennNode1" presStyleIdx="4" presStyleCnt="5">
        <dgm:presLayoutVars>
          <dgm:bulletEnabled val="1"/>
        </dgm:presLayoutVars>
      </dgm:prSet>
      <dgm:spPr/>
      <dgm:t>
        <a:bodyPr/>
        <a:lstStyle/>
        <a:p>
          <a:endParaRPr lang="en-US"/>
        </a:p>
      </dgm:t>
    </dgm:pt>
  </dgm:ptLst>
  <dgm:cxnLst>
    <dgm:cxn modelId="{71D3B5F6-9B2E-472F-84A6-5ED17F3CDE40}" type="presOf" srcId="{EA305A2B-5080-4386-9F76-03B8BE6A0DAE}" destId="{61FB6AD4-027C-4FDE-AE8A-DBD6886B0E27}" srcOrd="0" destOrd="0" presId="urn:microsoft.com/office/officeart/2005/8/layout/venn3"/>
    <dgm:cxn modelId="{B03C2AB5-1681-418F-8E89-2BF47973A48F}" srcId="{27F3658A-AE56-40F5-A592-8CD7535ECF2F}" destId="{9B437B6A-3FE0-41AB-9B68-C9541EEBA175}" srcOrd="3" destOrd="0" parTransId="{4ABCAA23-B149-4841-A99C-F736AA6E8A3C}" sibTransId="{46455D95-9E1C-443B-A592-232AB134EEE9}"/>
    <dgm:cxn modelId="{457027A7-3EFB-455A-853D-5CD0324B9C7B}" type="presOf" srcId="{9512DF5E-B9EE-4590-9E0B-979ABCFF51F2}" destId="{466FE146-24E1-45E8-869A-86D0CC205C42}" srcOrd="0" destOrd="0" presId="urn:microsoft.com/office/officeart/2005/8/layout/venn3"/>
    <dgm:cxn modelId="{4028B3D7-A64B-47ED-A086-5F75FEA04DC9}" type="presOf" srcId="{795EDCA7-FE42-473D-8F0B-3016A8FF7F1D}" destId="{E77F0D29-B994-4AA1-9B44-137EF7358353}" srcOrd="0" destOrd="0" presId="urn:microsoft.com/office/officeart/2005/8/layout/venn3"/>
    <dgm:cxn modelId="{41107038-6844-42C6-BD4A-9D821AF2AC44}" type="presOf" srcId="{9B437B6A-3FE0-41AB-9B68-C9541EEBA175}" destId="{C572DFCB-025B-45EF-AFA0-4EA2B0EDF128}" srcOrd="0" destOrd="0" presId="urn:microsoft.com/office/officeart/2005/8/layout/venn3"/>
    <dgm:cxn modelId="{9D54CF25-671C-4C09-9E6A-F5C1CEBB2184}" type="presOf" srcId="{27F3658A-AE56-40F5-A592-8CD7535ECF2F}" destId="{AD06706C-6401-492D-B463-CCA89EBA9A3D}" srcOrd="0" destOrd="0" presId="urn:microsoft.com/office/officeart/2005/8/layout/venn3"/>
    <dgm:cxn modelId="{F53A08E8-FB04-4E50-96FD-22AF8BED5082}" srcId="{27F3658A-AE56-40F5-A592-8CD7535ECF2F}" destId="{EA305A2B-5080-4386-9F76-03B8BE6A0DAE}" srcOrd="4" destOrd="0" parTransId="{D552E5EF-C1FD-4E58-956D-ADB4DE4A5458}" sibTransId="{581529AB-2697-4EE8-8A8C-52970FA6DAFD}"/>
    <dgm:cxn modelId="{E169DED4-E55A-4482-A1FB-59BC625AB3C4}" srcId="{27F3658A-AE56-40F5-A592-8CD7535ECF2F}" destId="{E9AE41EF-7A83-4DC2-8267-089FE6D829B0}" srcOrd="1" destOrd="0" parTransId="{6534B60E-2CEA-4D7D-A60A-FE71A8130E52}" sibTransId="{3873531F-6859-4E03-9B91-4F7CDC24518C}"/>
    <dgm:cxn modelId="{C73847A2-E595-42E4-B98B-BA280FE6A040}" type="presOf" srcId="{E9AE41EF-7A83-4DC2-8267-089FE6D829B0}" destId="{126B59E5-13E5-466C-979F-9CDF87FAFE77}" srcOrd="0" destOrd="0" presId="urn:microsoft.com/office/officeart/2005/8/layout/venn3"/>
    <dgm:cxn modelId="{8F65E206-1B7E-4868-A56D-92C65DD8D98F}" srcId="{27F3658A-AE56-40F5-A592-8CD7535ECF2F}" destId="{795EDCA7-FE42-473D-8F0B-3016A8FF7F1D}" srcOrd="0" destOrd="0" parTransId="{0F8CA120-ED79-4644-B73E-42BF9CE1B0E6}" sibTransId="{8A511D2A-DE3D-4DBF-9730-9B21DA342A7A}"/>
    <dgm:cxn modelId="{12669FE8-33F4-47E8-8977-EE46E16BD971}" srcId="{27F3658A-AE56-40F5-A592-8CD7535ECF2F}" destId="{9512DF5E-B9EE-4590-9E0B-979ABCFF51F2}" srcOrd="2" destOrd="0" parTransId="{D610E7BC-BE4A-42C8-81FC-15907F2E11A6}" sibTransId="{9E9EFAE1-2EAD-495D-A329-131DC70B86D7}"/>
    <dgm:cxn modelId="{B4F2C61B-BF8C-452A-9470-1EC2E80E2BF1}" type="presParOf" srcId="{AD06706C-6401-492D-B463-CCA89EBA9A3D}" destId="{E77F0D29-B994-4AA1-9B44-137EF7358353}" srcOrd="0" destOrd="0" presId="urn:microsoft.com/office/officeart/2005/8/layout/venn3"/>
    <dgm:cxn modelId="{7DB941C6-C055-44A0-8E03-2BB4A5AC0E38}" type="presParOf" srcId="{AD06706C-6401-492D-B463-CCA89EBA9A3D}" destId="{DD90AA07-147B-4C0C-92FA-FE79E7760CF3}" srcOrd="1" destOrd="0" presId="urn:microsoft.com/office/officeart/2005/8/layout/venn3"/>
    <dgm:cxn modelId="{A1648716-2AB1-4467-9B7B-E9DA32E81BB9}" type="presParOf" srcId="{AD06706C-6401-492D-B463-CCA89EBA9A3D}" destId="{126B59E5-13E5-466C-979F-9CDF87FAFE77}" srcOrd="2" destOrd="0" presId="urn:microsoft.com/office/officeart/2005/8/layout/venn3"/>
    <dgm:cxn modelId="{8B884712-16C9-4FE1-AA8B-1CC12975FE44}" type="presParOf" srcId="{AD06706C-6401-492D-B463-CCA89EBA9A3D}" destId="{29ADA5D8-2CAE-47E4-AB6E-36D74C71F90E}" srcOrd="3" destOrd="0" presId="urn:microsoft.com/office/officeart/2005/8/layout/venn3"/>
    <dgm:cxn modelId="{B92F874B-A49A-4524-B5FD-3BEF6A1949C7}" type="presParOf" srcId="{AD06706C-6401-492D-B463-CCA89EBA9A3D}" destId="{466FE146-24E1-45E8-869A-86D0CC205C42}" srcOrd="4" destOrd="0" presId="urn:microsoft.com/office/officeart/2005/8/layout/venn3"/>
    <dgm:cxn modelId="{431CCB55-261D-43E5-BB10-73ED816961A5}" type="presParOf" srcId="{AD06706C-6401-492D-B463-CCA89EBA9A3D}" destId="{D2E475D8-978A-40B9-B373-6507AFC294C6}" srcOrd="5" destOrd="0" presId="urn:microsoft.com/office/officeart/2005/8/layout/venn3"/>
    <dgm:cxn modelId="{D57DB657-3C62-4E27-880E-E338E1389544}" type="presParOf" srcId="{AD06706C-6401-492D-B463-CCA89EBA9A3D}" destId="{C572DFCB-025B-45EF-AFA0-4EA2B0EDF128}" srcOrd="6" destOrd="0" presId="urn:microsoft.com/office/officeart/2005/8/layout/venn3"/>
    <dgm:cxn modelId="{E11BE934-3321-4D34-9805-D77CB5376A8F}" type="presParOf" srcId="{AD06706C-6401-492D-B463-CCA89EBA9A3D}" destId="{16586708-B46D-448C-8792-0BE948FF1C5D}" srcOrd="7" destOrd="0" presId="urn:microsoft.com/office/officeart/2005/8/layout/venn3"/>
    <dgm:cxn modelId="{B17BC689-A67B-44EB-8333-CB9FE0A7A791}" type="presParOf" srcId="{AD06706C-6401-492D-B463-CCA89EBA9A3D}" destId="{61FB6AD4-027C-4FDE-AE8A-DBD6886B0E27}"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3D2258-C562-426E-8B99-D205C8DFADBA}"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GB"/>
        </a:p>
      </dgm:t>
    </dgm:pt>
    <dgm:pt modelId="{77ABD69C-14DF-4251-83B6-2EFB24EB62AB}">
      <dgm:prSet phldrT="[Text]"/>
      <dgm:spPr/>
      <dgm:t>
        <a:bodyPr/>
        <a:lstStyle/>
        <a:p>
          <a:r>
            <a:rPr lang="en-GB" dirty="0"/>
            <a:t>COMMON PROCESSES</a:t>
          </a:r>
        </a:p>
      </dgm:t>
    </dgm:pt>
    <dgm:pt modelId="{75A87D2B-6161-4890-B983-11CAFECBD054}" type="parTrans" cxnId="{90A4A4C0-02AB-4210-A019-488CFC45481E}">
      <dgm:prSet/>
      <dgm:spPr/>
      <dgm:t>
        <a:bodyPr/>
        <a:lstStyle/>
        <a:p>
          <a:endParaRPr lang="en-GB"/>
        </a:p>
      </dgm:t>
    </dgm:pt>
    <dgm:pt modelId="{8B92598E-BF3E-4519-AB75-B355B59DAF05}" type="sibTrans" cxnId="{90A4A4C0-02AB-4210-A019-488CFC45481E}">
      <dgm:prSet/>
      <dgm:spPr/>
      <dgm:t>
        <a:bodyPr/>
        <a:lstStyle/>
        <a:p>
          <a:endParaRPr lang="en-GB"/>
        </a:p>
      </dgm:t>
    </dgm:pt>
    <dgm:pt modelId="{8830C5A3-9F2E-49EE-A125-F6988D3ADB92}">
      <dgm:prSet phldrT="[Text]"/>
      <dgm:spPr/>
      <dgm:t>
        <a:bodyPr/>
        <a:lstStyle/>
        <a:p>
          <a:r>
            <a:rPr lang="en-GB" dirty="0"/>
            <a:t>Self-efficacy</a:t>
          </a:r>
        </a:p>
      </dgm:t>
    </dgm:pt>
    <dgm:pt modelId="{7BE1005E-9F87-419C-8760-40E4FA27AFDF}" type="parTrans" cxnId="{1703BA0C-272E-447A-943F-D87B2B077D61}">
      <dgm:prSet/>
      <dgm:spPr/>
      <dgm:t>
        <a:bodyPr/>
        <a:lstStyle/>
        <a:p>
          <a:endParaRPr lang="en-GB"/>
        </a:p>
      </dgm:t>
    </dgm:pt>
    <dgm:pt modelId="{D85BE308-A6D7-4483-BAB3-D5133C4F407C}" type="sibTrans" cxnId="{1703BA0C-272E-447A-943F-D87B2B077D61}">
      <dgm:prSet/>
      <dgm:spPr/>
      <dgm:t>
        <a:bodyPr/>
        <a:lstStyle/>
        <a:p>
          <a:endParaRPr lang="en-GB"/>
        </a:p>
      </dgm:t>
    </dgm:pt>
    <dgm:pt modelId="{3A66B9D5-6FD3-423D-9D79-FAA993BF2835}">
      <dgm:prSet phldrT="[Text]"/>
      <dgm:spPr/>
      <dgm:t>
        <a:bodyPr/>
        <a:lstStyle/>
        <a:p>
          <a:r>
            <a:rPr lang="en-GB" dirty="0"/>
            <a:t>Active coping efforts</a:t>
          </a:r>
        </a:p>
      </dgm:t>
    </dgm:pt>
    <dgm:pt modelId="{FCFBB795-D7DC-4B58-ADBD-8715C57A4CD4}" type="parTrans" cxnId="{0F13B242-DB92-4D10-AE56-DD9D9E4B6AFA}">
      <dgm:prSet/>
      <dgm:spPr/>
      <dgm:t>
        <a:bodyPr/>
        <a:lstStyle/>
        <a:p>
          <a:endParaRPr lang="en-GB"/>
        </a:p>
      </dgm:t>
    </dgm:pt>
    <dgm:pt modelId="{E9CD374E-F2EB-41CD-BF6C-D54F04B4A812}" type="sibTrans" cxnId="{0F13B242-DB92-4D10-AE56-DD9D9E4B6AFA}">
      <dgm:prSet/>
      <dgm:spPr/>
      <dgm:t>
        <a:bodyPr/>
        <a:lstStyle/>
        <a:p>
          <a:endParaRPr lang="en-GB"/>
        </a:p>
      </dgm:t>
    </dgm:pt>
    <dgm:pt modelId="{C8CEB599-FEB5-408B-BEFC-83738F35DF46}">
      <dgm:prSet phldrT="[Text]"/>
      <dgm:spPr/>
      <dgm:t>
        <a:bodyPr/>
        <a:lstStyle/>
        <a:p>
          <a:r>
            <a:rPr lang="en-GB" dirty="0"/>
            <a:t>AA-SPECIFIC PRACTICES</a:t>
          </a:r>
        </a:p>
      </dgm:t>
    </dgm:pt>
    <dgm:pt modelId="{4417C8A1-AACE-4CDA-9C4F-5A296EF58CD7}" type="parTrans" cxnId="{703419D5-F3E2-4D24-9031-DEE9D9061E9E}">
      <dgm:prSet/>
      <dgm:spPr/>
      <dgm:t>
        <a:bodyPr/>
        <a:lstStyle/>
        <a:p>
          <a:endParaRPr lang="en-GB"/>
        </a:p>
      </dgm:t>
    </dgm:pt>
    <dgm:pt modelId="{D3F7D45E-119C-4735-B1EF-FEEBE301F40A}" type="sibTrans" cxnId="{703419D5-F3E2-4D24-9031-DEE9D9061E9E}">
      <dgm:prSet/>
      <dgm:spPr/>
      <dgm:t>
        <a:bodyPr/>
        <a:lstStyle/>
        <a:p>
          <a:endParaRPr lang="en-GB"/>
        </a:p>
      </dgm:t>
    </dgm:pt>
    <dgm:pt modelId="{D96948BA-1B66-4998-8E2C-CAC95E20CD4F}">
      <dgm:prSet phldrT="[Text]"/>
      <dgm:spPr/>
      <dgm:t>
        <a:bodyPr/>
        <a:lstStyle/>
        <a:p>
          <a:r>
            <a:rPr lang="en-GB" dirty="0"/>
            <a:t>AA Behaviours/activities</a:t>
          </a:r>
        </a:p>
      </dgm:t>
    </dgm:pt>
    <dgm:pt modelId="{BC37C17C-EACD-4C1E-89E1-B383299D239C}" type="parTrans" cxnId="{AA53861E-D855-40CF-9DC2-1FCBD89C2B95}">
      <dgm:prSet/>
      <dgm:spPr/>
      <dgm:t>
        <a:bodyPr/>
        <a:lstStyle/>
        <a:p>
          <a:endParaRPr lang="en-GB"/>
        </a:p>
      </dgm:t>
    </dgm:pt>
    <dgm:pt modelId="{6D17C26B-B509-4D5F-A59C-FB0D82E6BA23}" type="sibTrans" cxnId="{AA53861E-D855-40CF-9DC2-1FCBD89C2B95}">
      <dgm:prSet/>
      <dgm:spPr/>
      <dgm:t>
        <a:bodyPr/>
        <a:lstStyle/>
        <a:p>
          <a:endParaRPr lang="en-GB"/>
        </a:p>
      </dgm:t>
    </dgm:pt>
    <dgm:pt modelId="{DE75F7CA-810A-4F65-B7CC-26C2C11B6DAB}">
      <dgm:prSet phldrT="[Text]"/>
      <dgm:spPr/>
      <dgm:t>
        <a:bodyPr/>
        <a:lstStyle/>
        <a:p>
          <a:r>
            <a:rPr lang="en-GB" dirty="0"/>
            <a:t>AA Beliefs/cognitions</a:t>
          </a:r>
        </a:p>
      </dgm:t>
    </dgm:pt>
    <dgm:pt modelId="{0339FF5E-7BCA-4A6A-8561-945D79D07327}" type="parTrans" cxnId="{76E85440-E5DE-4DB7-B28D-295998B058B9}">
      <dgm:prSet/>
      <dgm:spPr/>
      <dgm:t>
        <a:bodyPr/>
        <a:lstStyle/>
        <a:p>
          <a:endParaRPr lang="en-GB"/>
        </a:p>
      </dgm:t>
    </dgm:pt>
    <dgm:pt modelId="{A356B95A-D1A6-4D2A-9B3D-80A839CB8E6A}" type="sibTrans" cxnId="{76E85440-E5DE-4DB7-B28D-295998B058B9}">
      <dgm:prSet/>
      <dgm:spPr/>
      <dgm:t>
        <a:bodyPr/>
        <a:lstStyle/>
        <a:p>
          <a:endParaRPr lang="en-GB"/>
        </a:p>
      </dgm:t>
    </dgm:pt>
    <dgm:pt modelId="{8312C050-4B8F-4FAC-9994-E0A3EC2F0793}">
      <dgm:prSet phldrT="[Text]"/>
      <dgm:spPr/>
      <dgm:t>
        <a:bodyPr/>
        <a:lstStyle/>
        <a:p>
          <a:r>
            <a:rPr lang="en-GB" dirty="0"/>
            <a:t>SOCIAL &amp; SPIRITUAL PROCESSES</a:t>
          </a:r>
        </a:p>
      </dgm:t>
    </dgm:pt>
    <dgm:pt modelId="{F79ED429-A3AD-4DF0-A124-AB5A5DADF024}" type="parTrans" cxnId="{76DE82AD-B69D-4EE5-A4E4-2B23FBAA626B}">
      <dgm:prSet/>
      <dgm:spPr/>
      <dgm:t>
        <a:bodyPr/>
        <a:lstStyle/>
        <a:p>
          <a:endParaRPr lang="en-GB"/>
        </a:p>
      </dgm:t>
    </dgm:pt>
    <dgm:pt modelId="{E9FE1786-FB5B-4AAD-816E-986B7681A45E}" type="sibTrans" cxnId="{76DE82AD-B69D-4EE5-A4E4-2B23FBAA626B}">
      <dgm:prSet/>
      <dgm:spPr/>
      <dgm:t>
        <a:bodyPr/>
        <a:lstStyle/>
        <a:p>
          <a:endParaRPr lang="en-GB"/>
        </a:p>
      </dgm:t>
    </dgm:pt>
    <dgm:pt modelId="{6D96096E-B123-4B20-981F-6FDC09D17118}">
      <dgm:prSet phldrT="[Text]"/>
      <dgm:spPr/>
      <dgm:t>
        <a:bodyPr/>
        <a:lstStyle/>
        <a:p>
          <a:r>
            <a:rPr lang="en-GB" dirty="0"/>
            <a:t>Social network variables</a:t>
          </a:r>
        </a:p>
      </dgm:t>
    </dgm:pt>
    <dgm:pt modelId="{0E2C40DB-670F-43D4-973C-30370FA1D1EB}" type="parTrans" cxnId="{EA77A48B-77A4-4840-8790-23106CE2934C}">
      <dgm:prSet/>
      <dgm:spPr/>
      <dgm:t>
        <a:bodyPr/>
        <a:lstStyle/>
        <a:p>
          <a:endParaRPr lang="en-GB"/>
        </a:p>
      </dgm:t>
    </dgm:pt>
    <dgm:pt modelId="{DDE95362-3636-4DB4-8FA1-7A8897579C2B}" type="sibTrans" cxnId="{EA77A48B-77A4-4840-8790-23106CE2934C}">
      <dgm:prSet/>
      <dgm:spPr/>
      <dgm:t>
        <a:bodyPr/>
        <a:lstStyle/>
        <a:p>
          <a:endParaRPr lang="en-GB"/>
        </a:p>
      </dgm:t>
    </dgm:pt>
    <dgm:pt modelId="{655DE60F-60F0-4D01-A30C-93CF0E639D82}">
      <dgm:prSet phldrT="[Text]"/>
      <dgm:spPr/>
      <dgm:t>
        <a:bodyPr/>
        <a:lstStyle/>
        <a:p>
          <a:r>
            <a:rPr lang="en-GB" dirty="0"/>
            <a:t>Spirituality variables</a:t>
          </a:r>
        </a:p>
      </dgm:t>
    </dgm:pt>
    <dgm:pt modelId="{0B0BD3F1-E754-438B-B3B2-C064B00EB269}" type="parTrans" cxnId="{441C629E-4171-410B-A190-9E6BB103323E}">
      <dgm:prSet/>
      <dgm:spPr/>
      <dgm:t>
        <a:bodyPr/>
        <a:lstStyle/>
        <a:p>
          <a:endParaRPr lang="en-GB"/>
        </a:p>
      </dgm:t>
    </dgm:pt>
    <dgm:pt modelId="{7C7C842E-A689-435D-ABE4-DE0EBFEC1456}" type="sibTrans" cxnId="{441C629E-4171-410B-A190-9E6BB103323E}">
      <dgm:prSet/>
      <dgm:spPr/>
      <dgm:t>
        <a:bodyPr/>
        <a:lstStyle/>
        <a:p>
          <a:endParaRPr lang="en-GB"/>
        </a:p>
      </dgm:t>
    </dgm:pt>
    <dgm:pt modelId="{7536A26B-E39D-4679-8042-FD6F89E2C2FF}">
      <dgm:prSet phldrT="[Text]"/>
      <dgm:spPr/>
      <dgm:t>
        <a:bodyPr/>
        <a:lstStyle/>
        <a:p>
          <a:r>
            <a:rPr lang="en-GB" dirty="0"/>
            <a:t>Commitment to abstinence</a:t>
          </a:r>
        </a:p>
      </dgm:t>
    </dgm:pt>
    <dgm:pt modelId="{4202425E-B1A7-48CA-8A89-CC7B9761438E}" type="parTrans" cxnId="{09EFB2BC-59F7-4B43-BC2B-6C8859E32F2C}">
      <dgm:prSet/>
      <dgm:spPr/>
      <dgm:t>
        <a:bodyPr/>
        <a:lstStyle/>
        <a:p>
          <a:endParaRPr lang="en-GB"/>
        </a:p>
      </dgm:t>
    </dgm:pt>
    <dgm:pt modelId="{CD6F360E-F5FF-4165-B9F9-E4CC9C23FA0E}" type="sibTrans" cxnId="{09EFB2BC-59F7-4B43-BC2B-6C8859E32F2C}">
      <dgm:prSet/>
      <dgm:spPr/>
      <dgm:t>
        <a:bodyPr/>
        <a:lstStyle/>
        <a:p>
          <a:endParaRPr lang="en-GB"/>
        </a:p>
      </dgm:t>
    </dgm:pt>
    <dgm:pt modelId="{2BC61635-EC76-4A97-A3C2-ED1EB234D4A3}" type="pres">
      <dgm:prSet presAssocID="{E53D2258-C562-426E-8B99-D205C8DFADBA}" presName="Name0" presStyleCnt="0">
        <dgm:presLayoutVars>
          <dgm:dir/>
          <dgm:animLvl val="lvl"/>
          <dgm:resizeHandles val="exact"/>
        </dgm:presLayoutVars>
      </dgm:prSet>
      <dgm:spPr/>
      <dgm:t>
        <a:bodyPr/>
        <a:lstStyle/>
        <a:p>
          <a:endParaRPr lang="en-US"/>
        </a:p>
      </dgm:t>
    </dgm:pt>
    <dgm:pt modelId="{3A107211-8B7D-49CD-96BE-293B9C87CCE3}" type="pres">
      <dgm:prSet presAssocID="{77ABD69C-14DF-4251-83B6-2EFB24EB62AB}" presName="linNode" presStyleCnt="0"/>
      <dgm:spPr/>
    </dgm:pt>
    <dgm:pt modelId="{56ED5E57-8215-43B7-99B5-D8D594FC8318}" type="pres">
      <dgm:prSet presAssocID="{77ABD69C-14DF-4251-83B6-2EFB24EB62AB}" presName="parentText" presStyleLbl="node1" presStyleIdx="0" presStyleCnt="3">
        <dgm:presLayoutVars>
          <dgm:chMax val="1"/>
          <dgm:bulletEnabled val="1"/>
        </dgm:presLayoutVars>
      </dgm:prSet>
      <dgm:spPr/>
      <dgm:t>
        <a:bodyPr/>
        <a:lstStyle/>
        <a:p>
          <a:endParaRPr lang="en-US"/>
        </a:p>
      </dgm:t>
    </dgm:pt>
    <dgm:pt modelId="{62170858-7488-4DC4-92E3-975CA94438B8}" type="pres">
      <dgm:prSet presAssocID="{77ABD69C-14DF-4251-83B6-2EFB24EB62AB}" presName="descendantText" presStyleLbl="alignAccFollowNode1" presStyleIdx="0" presStyleCnt="3">
        <dgm:presLayoutVars>
          <dgm:bulletEnabled val="1"/>
        </dgm:presLayoutVars>
      </dgm:prSet>
      <dgm:spPr/>
      <dgm:t>
        <a:bodyPr/>
        <a:lstStyle/>
        <a:p>
          <a:endParaRPr lang="en-US"/>
        </a:p>
      </dgm:t>
    </dgm:pt>
    <dgm:pt modelId="{F3651B1A-4225-4F35-9CE5-8396532EAF2E}" type="pres">
      <dgm:prSet presAssocID="{8B92598E-BF3E-4519-AB75-B355B59DAF05}" presName="sp" presStyleCnt="0"/>
      <dgm:spPr/>
    </dgm:pt>
    <dgm:pt modelId="{3E40814F-1164-4951-AE1D-1B2BF94C62C0}" type="pres">
      <dgm:prSet presAssocID="{C8CEB599-FEB5-408B-BEFC-83738F35DF46}" presName="linNode" presStyleCnt="0"/>
      <dgm:spPr/>
    </dgm:pt>
    <dgm:pt modelId="{4771F731-62C9-4CEA-84C5-44F55DAE2953}" type="pres">
      <dgm:prSet presAssocID="{C8CEB599-FEB5-408B-BEFC-83738F35DF46}" presName="parentText" presStyleLbl="node1" presStyleIdx="1" presStyleCnt="3">
        <dgm:presLayoutVars>
          <dgm:chMax val="1"/>
          <dgm:bulletEnabled val="1"/>
        </dgm:presLayoutVars>
      </dgm:prSet>
      <dgm:spPr/>
      <dgm:t>
        <a:bodyPr/>
        <a:lstStyle/>
        <a:p>
          <a:endParaRPr lang="en-US"/>
        </a:p>
      </dgm:t>
    </dgm:pt>
    <dgm:pt modelId="{260157B4-C030-4EF9-B7A7-B8CD4648CF83}" type="pres">
      <dgm:prSet presAssocID="{C8CEB599-FEB5-408B-BEFC-83738F35DF46}" presName="descendantText" presStyleLbl="alignAccFollowNode1" presStyleIdx="1" presStyleCnt="3">
        <dgm:presLayoutVars>
          <dgm:bulletEnabled val="1"/>
        </dgm:presLayoutVars>
      </dgm:prSet>
      <dgm:spPr/>
      <dgm:t>
        <a:bodyPr/>
        <a:lstStyle/>
        <a:p>
          <a:endParaRPr lang="en-US"/>
        </a:p>
      </dgm:t>
    </dgm:pt>
    <dgm:pt modelId="{2CFAFA98-8BB0-450F-A7B4-6FCE9354919B}" type="pres">
      <dgm:prSet presAssocID="{D3F7D45E-119C-4735-B1EF-FEEBE301F40A}" presName="sp" presStyleCnt="0"/>
      <dgm:spPr/>
    </dgm:pt>
    <dgm:pt modelId="{EC6BDB2F-8E3E-4F1A-8203-22C11748B55F}" type="pres">
      <dgm:prSet presAssocID="{8312C050-4B8F-4FAC-9994-E0A3EC2F0793}" presName="linNode" presStyleCnt="0"/>
      <dgm:spPr/>
    </dgm:pt>
    <dgm:pt modelId="{76087DFB-AC3C-420A-A623-7DF9D97E9435}" type="pres">
      <dgm:prSet presAssocID="{8312C050-4B8F-4FAC-9994-E0A3EC2F0793}" presName="parentText" presStyleLbl="node1" presStyleIdx="2" presStyleCnt="3">
        <dgm:presLayoutVars>
          <dgm:chMax val="1"/>
          <dgm:bulletEnabled val="1"/>
        </dgm:presLayoutVars>
      </dgm:prSet>
      <dgm:spPr/>
      <dgm:t>
        <a:bodyPr/>
        <a:lstStyle/>
        <a:p>
          <a:endParaRPr lang="en-US"/>
        </a:p>
      </dgm:t>
    </dgm:pt>
    <dgm:pt modelId="{BA30E7A5-FA8B-44F7-B910-9A8B70FE3B21}" type="pres">
      <dgm:prSet presAssocID="{8312C050-4B8F-4FAC-9994-E0A3EC2F0793}" presName="descendantText" presStyleLbl="alignAccFollowNode1" presStyleIdx="2" presStyleCnt="3">
        <dgm:presLayoutVars>
          <dgm:bulletEnabled val="1"/>
        </dgm:presLayoutVars>
      </dgm:prSet>
      <dgm:spPr/>
      <dgm:t>
        <a:bodyPr/>
        <a:lstStyle/>
        <a:p>
          <a:endParaRPr lang="en-US"/>
        </a:p>
      </dgm:t>
    </dgm:pt>
  </dgm:ptLst>
  <dgm:cxnLst>
    <dgm:cxn modelId="{7C61FBD3-98A2-46C2-8DC9-B756E9D6B6E0}" type="presOf" srcId="{3A66B9D5-6FD3-423D-9D79-FAA993BF2835}" destId="{62170858-7488-4DC4-92E3-975CA94438B8}" srcOrd="0" destOrd="2" presId="urn:microsoft.com/office/officeart/2005/8/layout/vList5"/>
    <dgm:cxn modelId="{EA77A48B-77A4-4840-8790-23106CE2934C}" srcId="{8312C050-4B8F-4FAC-9994-E0A3EC2F0793}" destId="{6D96096E-B123-4B20-981F-6FDC09D17118}" srcOrd="0" destOrd="0" parTransId="{0E2C40DB-670F-43D4-973C-30370FA1D1EB}" sibTransId="{DDE95362-3636-4DB4-8FA1-7A8897579C2B}"/>
    <dgm:cxn modelId="{2B703BEA-3271-4523-8402-C41EA55BC9FA}" type="presOf" srcId="{DE75F7CA-810A-4F65-B7CC-26C2C11B6DAB}" destId="{260157B4-C030-4EF9-B7A7-B8CD4648CF83}" srcOrd="0" destOrd="1" presId="urn:microsoft.com/office/officeart/2005/8/layout/vList5"/>
    <dgm:cxn modelId="{62773CB8-01A3-49DB-A006-7A21C06E5273}" type="presOf" srcId="{E53D2258-C562-426E-8B99-D205C8DFADBA}" destId="{2BC61635-EC76-4A97-A3C2-ED1EB234D4A3}" srcOrd="0" destOrd="0" presId="urn:microsoft.com/office/officeart/2005/8/layout/vList5"/>
    <dgm:cxn modelId="{0585571C-A4EB-4E10-88AB-7E0D17D5DA53}" type="presOf" srcId="{8312C050-4B8F-4FAC-9994-E0A3EC2F0793}" destId="{76087DFB-AC3C-420A-A623-7DF9D97E9435}" srcOrd="0" destOrd="0" presId="urn:microsoft.com/office/officeart/2005/8/layout/vList5"/>
    <dgm:cxn modelId="{7B376DF2-60AC-48E6-BDCF-8ADBD78B72D1}" type="presOf" srcId="{6D96096E-B123-4B20-981F-6FDC09D17118}" destId="{BA30E7A5-FA8B-44F7-B910-9A8B70FE3B21}" srcOrd="0" destOrd="0" presId="urn:microsoft.com/office/officeart/2005/8/layout/vList5"/>
    <dgm:cxn modelId="{AA53861E-D855-40CF-9DC2-1FCBD89C2B95}" srcId="{C8CEB599-FEB5-408B-BEFC-83738F35DF46}" destId="{D96948BA-1B66-4998-8E2C-CAC95E20CD4F}" srcOrd="0" destOrd="0" parTransId="{BC37C17C-EACD-4C1E-89E1-B383299D239C}" sibTransId="{6D17C26B-B509-4D5F-A59C-FB0D82E6BA23}"/>
    <dgm:cxn modelId="{76DE82AD-B69D-4EE5-A4E4-2B23FBAA626B}" srcId="{E53D2258-C562-426E-8B99-D205C8DFADBA}" destId="{8312C050-4B8F-4FAC-9994-E0A3EC2F0793}" srcOrd="2" destOrd="0" parTransId="{F79ED429-A3AD-4DF0-A124-AB5A5DADF024}" sibTransId="{E9FE1786-FB5B-4AAD-816E-986B7681A45E}"/>
    <dgm:cxn modelId="{76E85440-E5DE-4DB7-B28D-295998B058B9}" srcId="{C8CEB599-FEB5-408B-BEFC-83738F35DF46}" destId="{DE75F7CA-810A-4F65-B7CC-26C2C11B6DAB}" srcOrd="1" destOrd="0" parTransId="{0339FF5E-7BCA-4A6A-8561-945D79D07327}" sibTransId="{A356B95A-D1A6-4D2A-9B3D-80A839CB8E6A}"/>
    <dgm:cxn modelId="{D56E717D-6ECC-4D9A-8614-92AE27A45CED}" type="presOf" srcId="{C8CEB599-FEB5-408B-BEFC-83738F35DF46}" destId="{4771F731-62C9-4CEA-84C5-44F55DAE2953}" srcOrd="0" destOrd="0" presId="urn:microsoft.com/office/officeart/2005/8/layout/vList5"/>
    <dgm:cxn modelId="{703419D5-F3E2-4D24-9031-DEE9D9061E9E}" srcId="{E53D2258-C562-426E-8B99-D205C8DFADBA}" destId="{C8CEB599-FEB5-408B-BEFC-83738F35DF46}" srcOrd="1" destOrd="0" parTransId="{4417C8A1-AACE-4CDA-9C4F-5A296EF58CD7}" sibTransId="{D3F7D45E-119C-4735-B1EF-FEEBE301F40A}"/>
    <dgm:cxn modelId="{90A4A4C0-02AB-4210-A019-488CFC45481E}" srcId="{E53D2258-C562-426E-8B99-D205C8DFADBA}" destId="{77ABD69C-14DF-4251-83B6-2EFB24EB62AB}" srcOrd="0" destOrd="0" parTransId="{75A87D2B-6161-4890-B983-11CAFECBD054}" sibTransId="{8B92598E-BF3E-4519-AB75-B355B59DAF05}"/>
    <dgm:cxn modelId="{0F13B242-DB92-4D10-AE56-DD9D9E4B6AFA}" srcId="{77ABD69C-14DF-4251-83B6-2EFB24EB62AB}" destId="{3A66B9D5-6FD3-423D-9D79-FAA993BF2835}" srcOrd="2" destOrd="0" parTransId="{FCFBB795-D7DC-4B58-ADBD-8715C57A4CD4}" sibTransId="{E9CD374E-F2EB-41CD-BF6C-D54F04B4A812}"/>
    <dgm:cxn modelId="{04FCE802-C1BA-4A9B-8352-B04B3EB5B715}" type="presOf" srcId="{D96948BA-1B66-4998-8E2C-CAC95E20CD4F}" destId="{260157B4-C030-4EF9-B7A7-B8CD4648CF83}" srcOrd="0" destOrd="0" presId="urn:microsoft.com/office/officeart/2005/8/layout/vList5"/>
    <dgm:cxn modelId="{09EFB2BC-59F7-4B43-BC2B-6C8859E32F2C}" srcId="{77ABD69C-14DF-4251-83B6-2EFB24EB62AB}" destId="{7536A26B-E39D-4679-8042-FD6F89E2C2FF}" srcOrd="1" destOrd="0" parTransId="{4202425E-B1A7-48CA-8A89-CC7B9761438E}" sibTransId="{CD6F360E-F5FF-4165-B9F9-E4CC9C23FA0E}"/>
    <dgm:cxn modelId="{441C629E-4171-410B-A190-9E6BB103323E}" srcId="{8312C050-4B8F-4FAC-9994-E0A3EC2F0793}" destId="{655DE60F-60F0-4D01-A30C-93CF0E639D82}" srcOrd="1" destOrd="0" parTransId="{0B0BD3F1-E754-438B-B3B2-C064B00EB269}" sibTransId="{7C7C842E-A689-435D-ABE4-DE0EBFEC1456}"/>
    <dgm:cxn modelId="{2002020E-B5DE-4A91-84E6-CECCB0E108D7}" type="presOf" srcId="{77ABD69C-14DF-4251-83B6-2EFB24EB62AB}" destId="{56ED5E57-8215-43B7-99B5-D8D594FC8318}" srcOrd="0" destOrd="0" presId="urn:microsoft.com/office/officeart/2005/8/layout/vList5"/>
    <dgm:cxn modelId="{1703BA0C-272E-447A-943F-D87B2B077D61}" srcId="{77ABD69C-14DF-4251-83B6-2EFB24EB62AB}" destId="{8830C5A3-9F2E-49EE-A125-F6988D3ADB92}" srcOrd="0" destOrd="0" parTransId="{7BE1005E-9F87-419C-8760-40E4FA27AFDF}" sibTransId="{D85BE308-A6D7-4483-BAB3-D5133C4F407C}"/>
    <dgm:cxn modelId="{3AC6EF59-12E5-4918-BACD-837F0ACACE3A}" type="presOf" srcId="{8830C5A3-9F2E-49EE-A125-F6988D3ADB92}" destId="{62170858-7488-4DC4-92E3-975CA94438B8}" srcOrd="0" destOrd="0" presId="urn:microsoft.com/office/officeart/2005/8/layout/vList5"/>
    <dgm:cxn modelId="{AB01273B-E083-42A1-A4F2-FEF31DB1583D}" type="presOf" srcId="{655DE60F-60F0-4D01-A30C-93CF0E639D82}" destId="{BA30E7A5-FA8B-44F7-B910-9A8B70FE3B21}" srcOrd="0" destOrd="1" presId="urn:microsoft.com/office/officeart/2005/8/layout/vList5"/>
    <dgm:cxn modelId="{6C47EDE0-0838-4A12-81CC-A6062B8BE9B7}" type="presOf" srcId="{7536A26B-E39D-4679-8042-FD6F89E2C2FF}" destId="{62170858-7488-4DC4-92E3-975CA94438B8}" srcOrd="0" destOrd="1" presId="urn:microsoft.com/office/officeart/2005/8/layout/vList5"/>
    <dgm:cxn modelId="{196C9605-9245-4437-BC02-9ABD092119C6}" type="presParOf" srcId="{2BC61635-EC76-4A97-A3C2-ED1EB234D4A3}" destId="{3A107211-8B7D-49CD-96BE-293B9C87CCE3}" srcOrd="0" destOrd="0" presId="urn:microsoft.com/office/officeart/2005/8/layout/vList5"/>
    <dgm:cxn modelId="{7A3AF468-BB2F-4D73-98C1-9FE539073FC7}" type="presParOf" srcId="{3A107211-8B7D-49CD-96BE-293B9C87CCE3}" destId="{56ED5E57-8215-43B7-99B5-D8D594FC8318}" srcOrd="0" destOrd="0" presId="urn:microsoft.com/office/officeart/2005/8/layout/vList5"/>
    <dgm:cxn modelId="{76952E77-A14F-4676-AA53-0A40D752FAA7}" type="presParOf" srcId="{3A107211-8B7D-49CD-96BE-293B9C87CCE3}" destId="{62170858-7488-4DC4-92E3-975CA94438B8}" srcOrd="1" destOrd="0" presId="urn:microsoft.com/office/officeart/2005/8/layout/vList5"/>
    <dgm:cxn modelId="{D7164849-A10C-48E5-925E-56DFC10ACCDF}" type="presParOf" srcId="{2BC61635-EC76-4A97-A3C2-ED1EB234D4A3}" destId="{F3651B1A-4225-4F35-9CE5-8396532EAF2E}" srcOrd="1" destOrd="0" presId="urn:microsoft.com/office/officeart/2005/8/layout/vList5"/>
    <dgm:cxn modelId="{91D350C2-1A11-4BDD-A934-A0AE5E246BEA}" type="presParOf" srcId="{2BC61635-EC76-4A97-A3C2-ED1EB234D4A3}" destId="{3E40814F-1164-4951-AE1D-1B2BF94C62C0}" srcOrd="2" destOrd="0" presId="urn:microsoft.com/office/officeart/2005/8/layout/vList5"/>
    <dgm:cxn modelId="{E70E7CF9-CBE5-499C-8DA6-127CC23D137A}" type="presParOf" srcId="{3E40814F-1164-4951-AE1D-1B2BF94C62C0}" destId="{4771F731-62C9-4CEA-84C5-44F55DAE2953}" srcOrd="0" destOrd="0" presId="urn:microsoft.com/office/officeart/2005/8/layout/vList5"/>
    <dgm:cxn modelId="{DE96A5B1-E83B-4CAD-80BF-1E166FD76652}" type="presParOf" srcId="{3E40814F-1164-4951-AE1D-1B2BF94C62C0}" destId="{260157B4-C030-4EF9-B7A7-B8CD4648CF83}" srcOrd="1" destOrd="0" presId="urn:microsoft.com/office/officeart/2005/8/layout/vList5"/>
    <dgm:cxn modelId="{8ABB96BD-5E73-448B-BAAE-62C39F480735}" type="presParOf" srcId="{2BC61635-EC76-4A97-A3C2-ED1EB234D4A3}" destId="{2CFAFA98-8BB0-450F-A7B4-6FCE9354919B}" srcOrd="3" destOrd="0" presId="urn:microsoft.com/office/officeart/2005/8/layout/vList5"/>
    <dgm:cxn modelId="{9B4E97D5-F632-4D38-919A-CB94833904A4}" type="presParOf" srcId="{2BC61635-EC76-4A97-A3C2-ED1EB234D4A3}" destId="{EC6BDB2F-8E3E-4F1A-8203-22C11748B55F}" srcOrd="4" destOrd="0" presId="urn:microsoft.com/office/officeart/2005/8/layout/vList5"/>
    <dgm:cxn modelId="{F7F1B81F-275D-49A7-B7E4-C604AC7A7A27}" type="presParOf" srcId="{EC6BDB2F-8E3E-4F1A-8203-22C11748B55F}" destId="{76087DFB-AC3C-420A-A623-7DF9D97E9435}" srcOrd="0" destOrd="0" presId="urn:microsoft.com/office/officeart/2005/8/layout/vList5"/>
    <dgm:cxn modelId="{F58B4BAA-6ACD-4596-AD7D-61D8673D1F75}" type="presParOf" srcId="{EC6BDB2F-8E3E-4F1A-8203-22C11748B55F}" destId="{BA30E7A5-FA8B-44F7-B910-9A8B70FE3B2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4F477-576B-4FD4-97E1-F3482526620C}">
      <dsp:nvSpPr>
        <dsp:cNvPr id="0" name=""/>
        <dsp:cNvSpPr/>
      </dsp:nvSpPr>
      <dsp:spPr>
        <a:xfrm rot="5400000">
          <a:off x="6591507" y="-2649334"/>
          <a:ext cx="1228740" cy="6782003"/>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Tolerance</a:t>
          </a:r>
        </a:p>
        <a:p>
          <a:pPr marL="171450" lvl="1" indent="-171450" algn="l" defTabSz="711200">
            <a:lnSpc>
              <a:spcPct val="90000"/>
            </a:lnSpc>
            <a:spcBef>
              <a:spcPct val="0"/>
            </a:spcBef>
            <a:spcAft>
              <a:spcPct val="15000"/>
            </a:spcAft>
            <a:buChar char="••"/>
          </a:pPr>
          <a:r>
            <a:rPr lang="en-US" sz="1600" kern="1200" dirty="0"/>
            <a:t>Craving</a:t>
          </a:r>
        </a:p>
        <a:p>
          <a:pPr marL="171450" lvl="1" indent="-171450" algn="l" defTabSz="711200">
            <a:lnSpc>
              <a:spcPct val="90000"/>
            </a:lnSpc>
            <a:spcBef>
              <a:spcPct val="0"/>
            </a:spcBef>
            <a:spcAft>
              <a:spcPct val="15000"/>
            </a:spcAft>
            <a:buChar char="••"/>
          </a:pPr>
          <a:r>
            <a:rPr lang="en-US" sz="1600" kern="1200" dirty="0"/>
            <a:t>Symptoms of withdrawal</a:t>
          </a:r>
        </a:p>
      </dsp:txBody>
      <dsp:txXfrm rot="-5400000">
        <a:off x="3814876" y="187279"/>
        <a:ext cx="6722021" cy="1108776"/>
      </dsp:txXfrm>
    </dsp:sp>
    <dsp:sp modelId="{4358C1F2-FC83-4279-97A2-C14A8E541A1B}">
      <dsp:nvSpPr>
        <dsp:cNvPr id="0" name=""/>
        <dsp:cNvSpPr/>
      </dsp:nvSpPr>
      <dsp:spPr>
        <a:xfrm>
          <a:off x="0" y="3193"/>
          <a:ext cx="3814876" cy="153592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a:t>Physiological correlates of alcohol use</a:t>
          </a:r>
        </a:p>
      </dsp:txBody>
      <dsp:txXfrm>
        <a:off x="74978" y="78171"/>
        <a:ext cx="3664920" cy="1385970"/>
      </dsp:txXfrm>
    </dsp:sp>
    <dsp:sp modelId="{58D73EF4-AEF3-4C76-8CCE-0C9C589CA730}">
      <dsp:nvSpPr>
        <dsp:cNvPr id="0" name=""/>
        <dsp:cNvSpPr/>
      </dsp:nvSpPr>
      <dsp:spPr>
        <a:xfrm rot="5400000">
          <a:off x="6591507" y="-1007122"/>
          <a:ext cx="1228740" cy="6782003"/>
        </a:xfrm>
        <a:prstGeom prst="round2SameRect">
          <a:avLst/>
        </a:prstGeom>
        <a:solidFill>
          <a:schemeClr val="accent3">
            <a:tint val="40000"/>
            <a:alpha val="90000"/>
            <a:hueOff val="676380"/>
            <a:satOff val="33333"/>
            <a:lumOff val="593"/>
            <a:alphaOff val="0"/>
          </a:schemeClr>
        </a:solidFill>
        <a:ln w="12700" cap="flat" cmpd="sng" algn="ctr">
          <a:solidFill>
            <a:schemeClr val="accent3">
              <a:tint val="40000"/>
              <a:alpha val="90000"/>
              <a:hueOff val="676380"/>
              <a:satOff val="33333"/>
              <a:lumOff val="5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Drinking longer/larger amounts than intended</a:t>
          </a:r>
        </a:p>
        <a:p>
          <a:pPr marL="171450" lvl="1" indent="-171450" algn="l" defTabSz="711200">
            <a:lnSpc>
              <a:spcPct val="90000"/>
            </a:lnSpc>
            <a:spcBef>
              <a:spcPct val="0"/>
            </a:spcBef>
            <a:spcAft>
              <a:spcPct val="15000"/>
            </a:spcAft>
            <a:buChar char="••"/>
          </a:pPr>
          <a:r>
            <a:rPr lang="en-US" sz="1600" kern="1200" dirty="0"/>
            <a:t>Unsuccessful attempts to cut down/control use</a:t>
          </a:r>
        </a:p>
      </dsp:txBody>
      <dsp:txXfrm rot="-5400000">
        <a:off x="3814876" y="1829491"/>
        <a:ext cx="6722021" cy="1108776"/>
      </dsp:txXfrm>
    </dsp:sp>
    <dsp:sp modelId="{00175A38-412A-4301-BACC-E5DD9DFD287F}">
      <dsp:nvSpPr>
        <dsp:cNvPr id="0" name=""/>
        <dsp:cNvSpPr/>
      </dsp:nvSpPr>
      <dsp:spPr>
        <a:xfrm>
          <a:off x="0" y="1615915"/>
          <a:ext cx="3814876" cy="1535926"/>
        </a:xfrm>
        <a:prstGeom prst="round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a:t>Loss of control over alcohol use</a:t>
          </a:r>
        </a:p>
      </dsp:txBody>
      <dsp:txXfrm>
        <a:off x="74978" y="1690893"/>
        <a:ext cx="3664920" cy="1385970"/>
      </dsp:txXfrm>
    </dsp:sp>
    <dsp:sp modelId="{5A636389-7CEC-400D-BC96-03FFB13B44BE}">
      <dsp:nvSpPr>
        <dsp:cNvPr id="0" name=""/>
        <dsp:cNvSpPr/>
      </dsp:nvSpPr>
      <dsp:spPr>
        <a:xfrm rot="5400000">
          <a:off x="6591507" y="605599"/>
          <a:ext cx="1228740" cy="6782003"/>
        </a:xfrm>
        <a:prstGeom prst="round2SameRect">
          <a:avLst/>
        </a:prstGeom>
        <a:solidFill>
          <a:schemeClr val="accent3">
            <a:tint val="40000"/>
            <a:alpha val="90000"/>
            <a:hueOff val="1352761"/>
            <a:satOff val="66667"/>
            <a:lumOff val="1186"/>
            <a:alphaOff val="0"/>
          </a:schemeClr>
        </a:solidFill>
        <a:ln w="12700" cap="flat" cmpd="sng" algn="ctr">
          <a:solidFill>
            <a:schemeClr val="accent3">
              <a:tint val="40000"/>
              <a:alpha val="90000"/>
              <a:hueOff val="1352761"/>
              <a:satOff val="66667"/>
              <a:lumOff val="11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Time spent in activities related to alcohol</a:t>
          </a:r>
        </a:p>
        <a:p>
          <a:pPr marL="171450" lvl="1" indent="-171450" algn="l" defTabSz="711200">
            <a:lnSpc>
              <a:spcPct val="90000"/>
            </a:lnSpc>
            <a:spcBef>
              <a:spcPct val="0"/>
            </a:spcBef>
            <a:spcAft>
              <a:spcPct val="15000"/>
            </a:spcAft>
            <a:buChar char="••"/>
          </a:pPr>
          <a:r>
            <a:rPr lang="en-US" sz="1600" kern="1200" dirty="0"/>
            <a:t>Other activities given up because of alcohol</a:t>
          </a:r>
        </a:p>
      </dsp:txBody>
      <dsp:txXfrm rot="-5400000">
        <a:off x="3814876" y="3442212"/>
        <a:ext cx="6722021" cy="1108776"/>
      </dsp:txXfrm>
    </dsp:sp>
    <dsp:sp modelId="{01BECDB5-D327-4E9A-BC0D-25C5830E4F87}">
      <dsp:nvSpPr>
        <dsp:cNvPr id="0" name=""/>
        <dsp:cNvSpPr/>
      </dsp:nvSpPr>
      <dsp:spPr>
        <a:xfrm>
          <a:off x="0" y="3228638"/>
          <a:ext cx="3814876" cy="1535926"/>
        </a:xfrm>
        <a:prstGeom prst="round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a:t>Alcohol taking over other meaningful activities</a:t>
          </a:r>
        </a:p>
      </dsp:txBody>
      <dsp:txXfrm>
        <a:off x="74978" y="3303616"/>
        <a:ext cx="3664920" cy="1385970"/>
      </dsp:txXfrm>
    </dsp:sp>
    <dsp:sp modelId="{3EC82D93-0524-4918-8E36-3084805AD1C3}">
      <dsp:nvSpPr>
        <dsp:cNvPr id="0" name=""/>
        <dsp:cNvSpPr/>
      </dsp:nvSpPr>
      <dsp:spPr>
        <a:xfrm rot="5400000">
          <a:off x="6591507" y="2218321"/>
          <a:ext cx="1228740" cy="6782003"/>
        </a:xfrm>
        <a:prstGeom prst="round2SameRect">
          <a:avLst/>
        </a:prstGeom>
        <a:solidFill>
          <a:schemeClr val="accent3">
            <a:tint val="40000"/>
            <a:alpha val="90000"/>
            <a:hueOff val="2029141"/>
            <a:satOff val="100000"/>
            <a:lumOff val="1779"/>
            <a:alphaOff val="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Failure to fulfil role obligations</a:t>
          </a:r>
        </a:p>
        <a:p>
          <a:pPr marL="171450" lvl="1" indent="-171450" algn="l" defTabSz="711200">
            <a:lnSpc>
              <a:spcPct val="90000"/>
            </a:lnSpc>
            <a:spcBef>
              <a:spcPct val="0"/>
            </a:spcBef>
            <a:spcAft>
              <a:spcPct val="15000"/>
            </a:spcAft>
            <a:buChar char="••"/>
          </a:pPr>
          <a:r>
            <a:rPr lang="en-US" sz="1600" kern="1200" dirty="0"/>
            <a:t>Social or interpersonal problems</a:t>
          </a:r>
        </a:p>
        <a:p>
          <a:pPr marL="171450" lvl="1" indent="-171450" algn="l" defTabSz="711200">
            <a:lnSpc>
              <a:spcPct val="90000"/>
            </a:lnSpc>
            <a:spcBef>
              <a:spcPct val="0"/>
            </a:spcBef>
            <a:spcAft>
              <a:spcPct val="15000"/>
            </a:spcAft>
            <a:buChar char="••"/>
          </a:pPr>
          <a:r>
            <a:rPr lang="en-US" sz="1600" kern="1200" dirty="0"/>
            <a:t>Physical or psychological problems</a:t>
          </a:r>
        </a:p>
        <a:p>
          <a:pPr marL="171450" lvl="1" indent="-171450" algn="l" defTabSz="711200">
            <a:lnSpc>
              <a:spcPct val="90000"/>
            </a:lnSpc>
            <a:spcBef>
              <a:spcPct val="0"/>
            </a:spcBef>
            <a:spcAft>
              <a:spcPct val="15000"/>
            </a:spcAft>
            <a:buChar char="••"/>
          </a:pPr>
          <a:r>
            <a:rPr lang="en-US" sz="1600" kern="1200" dirty="0"/>
            <a:t>Use in situations that are physically hazardous</a:t>
          </a:r>
        </a:p>
      </dsp:txBody>
      <dsp:txXfrm rot="-5400000">
        <a:off x="3814876" y="5054934"/>
        <a:ext cx="6722021" cy="1108776"/>
      </dsp:txXfrm>
    </dsp:sp>
    <dsp:sp modelId="{6AD6CC58-AC90-40A7-9999-DA4E5DA5E2DB}">
      <dsp:nvSpPr>
        <dsp:cNvPr id="0" name=""/>
        <dsp:cNvSpPr/>
      </dsp:nvSpPr>
      <dsp:spPr>
        <a:xfrm>
          <a:off x="0" y="4841360"/>
          <a:ext cx="3814876" cy="1535926"/>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a:t>Problems resulting from alcohol use</a:t>
          </a:r>
        </a:p>
      </dsp:txBody>
      <dsp:txXfrm>
        <a:off x="74978" y="4916338"/>
        <a:ext cx="3664920" cy="1385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349E7-F89F-4EF5-9CAB-2EACB2CB1AEA}">
      <dsp:nvSpPr>
        <dsp:cNvPr id="0" name=""/>
        <dsp:cNvSpPr/>
      </dsp:nvSpPr>
      <dsp:spPr>
        <a:xfrm rot="16200000">
          <a:off x="314" y="301551"/>
          <a:ext cx="3606707" cy="3606707"/>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298704" rIns="298704" bIns="298704" numCol="1" spcCol="1270" anchor="ctr" anchorCtr="0">
          <a:noAutofit/>
        </a:bodyPr>
        <a:lstStyle/>
        <a:p>
          <a:pPr lvl="0" algn="ctr" defTabSz="1866900">
            <a:lnSpc>
              <a:spcPct val="90000"/>
            </a:lnSpc>
            <a:spcBef>
              <a:spcPct val="0"/>
            </a:spcBef>
            <a:spcAft>
              <a:spcPct val="35000"/>
            </a:spcAft>
          </a:pPr>
          <a:r>
            <a:rPr lang="en-GB" sz="4200" kern="1200"/>
            <a:t>Disease = 22%</a:t>
          </a:r>
          <a:endParaRPr lang="en-US" sz="4200" kern="1200"/>
        </a:p>
      </dsp:txBody>
      <dsp:txXfrm rot="5400000">
        <a:off x="631488" y="1203228"/>
        <a:ext cx="2975533" cy="1803353"/>
      </dsp:txXfrm>
    </dsp:sp>
    <dsp:sp modelId="{6E1C59B1-3BCF-442A-9855-2034E98DA0E5}">
      <dsp:nvSpPr>
        <dsp:cNvPr id="0" name=""/>
        <dsp:cNvSpPr/>
      </dsp:nvSpPr>
      <dsp:spPr>
        <a:xfrm rot="5400000">
          <a:off x="3968913" y="301551"/>
          <a:ext cx="3606707" cy="3606707"/>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298704" rIns="298704" bIns="298704" numCol="1" spcCol="1270" anchor="ctr" anchorCtr="0">
          <a:noAutofit/>
        </a:bodyPr>
        <a:lstStyle/>
        <a:p>
          <a:pPr lvl="0" algn="ctr" defTabSz="1866900">
            <a:lnSpc>
              <a:spcPct val="90000"/>
            </a:lnSpc>
            <a:spcBef>
              <a:spcPct val="0"/>
            </a:spcBef>
            <a:spcAft>
              <a:spcPct val="35000"/>
            </a:spcAft>
          </a:pPr>
          <a:r>
            <a:rPr lang="en-GB" sz="4200" kern="1200"/>
            <a:t>Bad habit = 78%</a:t>
          </a:r>
          <a:endParaRPr lang="en-US" sz="4200" kern="1200"/>
        </a:p>
      </dsp:txBody>
      <dsp:txXfrm rot="-5400000">
        <a:off x="3968913" y="1203228"/>
        <a:ext cx="2975533" cy="18033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F0D29-B994-4AA1-9B44-137EF7358353}">
      <dsp:nvSpPr>
        <dsp:cNvPr id="0" name=""/>
        <dsp:cNvSpPr/>
      </dsp:nvSpPr>
      <dsp:spPr>
        <a:xfrm>
          <a:off x="1085" y="1749941"/>
          <a:ext cx="2116740" cy="211674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6491" tIns="20320" rIns="116491" bIns="20320" numCol="1" spcCol="1270" anchor="ctr" anchorCtr="0">
          <a:noAutofit/>
        </a:bodyPr>
        <a:lstStyle/>
        <a:p>
          <a:pPr lvl="0" algn="ctr" defTabSz="711200">
            <a:lnSpc>
              <a:spcPct val="90000"/>
            </a:lnSpc>
            <a:spcBef>
              <a:spcPct val="0"/>
            </a:spcBef>
            <a:spcAft>
              <a:spcPct val="35000"/>
            </a:spcAft>
          </a:pPr>
          <a:r>
            <a:rPr lang="en-GB" sz="1600" kern="1200" dirty="0"/>
            <a:t>ENHANCING HEALTH</a:t>
          </a:r>
        </a:p>
      </dsp:txBody>
      <dsp:txXfrm>
        <a:off x="311074" y="2059930"/>
        <a:ext cx="1496762" cy="1496762"/>
      </dsp:txXfrm>
    </dsp:sp>
    <dsp:sp modelId="{126B59E5-13E5-466C-979F-9CDF87FAFE77}">
      <dsp:nvSpPr>
        <dsp:cNvPr id="0" name=""/>
        <dsp:cNvSpPr/>
      </dsp:nvSpPr>
      <dsp:spPr>
        <a:xfrm>
          <a:off x="1694477" y="1749941"/>
          <a:ext cx="2116740" cy="211674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6491" tIns="20320" rIns="116491" bIns="20320" numCol="1" spcCol="1270" anchor="ctr" anchorCtr="0">
          <a:noAutofit/>
        </a:bodyPr>
        <a:lstStyle/>
        <a:p>
          <a:pPr lvl="0" algn="ctr" defTabSz="711200">
            <a:lnSpc>
              <a:spcPct val="90000"/>
            </a:lnSpc>
            <a:spcBef>
              <a:spcPct val="0"/>
            </a:spcBef>
            <a:spcAft>
              <a:spcPct val="35000"/>
            </a:spcAft>
          </a:pPr>
          <a:r>
            <a:rPr lang="en-GB" sz="1600" kern="1200" dirty="0"/>
            <a:t>PRIMARY PREVENTION</a:t>
          </a:r>
        </a:p>
      </dsp:txBody>
      <dsp:txXfrm>
        <a:off x="2004466" y="2059930"/>
        <a:ext cx="1496762" cy="1496762"/>
      </dsp:txXfrm>
    </dsp:sp>
    <dsp:sp modelId="{466FE146-24E1-45E8-869A-86D0CC205C42}">
      <dsp:nvSpPr>
        <dsp:cNvPr id="0" name=""/>
        <dsp:cNvSpPr/>
      </dsp:nvSpPr>
      <dsp:spPr>
        <a:xfrm>
          <a:off x="3387869" y="1749941"/>
          <a:ext cx="2116740" cy="211674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6491" tIns="20320" rIns="116491" bIns="20320" numCol="1" spcCol="1270" anchor="ctr" anchorCtr="0">
          <a:noAutofit/>
        </a:bodyPr>
        <a:lstStyle/>
        <a:p>
          <a:pPr lvl="0" algn="ctr" defTabSz="711200">
            <a:lnSpc>
              <a:spcPct val="90000"/>
            </a:lnSpc>
            <a:spcBef>
              <a:spcPct val="0"/>
            </a:spcBef>
            <a:spcAft>
              <a:spcPct val="35000"/>
            </a:spcAft>
          </a:pPr>
          <a:r>
            <a:rPr lang="en-GB" sz="1600" kern="1200" dirty="0"/>
            <a:t>EARLY INTERVENTION</a:t>
          </a:r>
        </a:p>
      </dsp:txBody>
      <dsp:txXfrm>
        <a:off x="3697858" y="2059930"/>
        <a:ext cx="1496762" cy="1496762"/>
      </dsp:txXfrm>
    </dsp:sp>
    <dsp:sp modelId="{C572DFCB-025B-45EF-AFA0-4EA2B0EDF128}">
      <dsp:nvSpPr>
        <dsp:cNvPr id="0" name=""/>
        <dsp:cNvSpPr/>
      </dsp:nvSpPr>
      <dsp:spPr>
        <a:xfrm>
          <a:off x="5081262" y="1749941"/>
          <a:ext cx="2116740" cy="211674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6491" tIns="20320" rIns="116491" bIns="20320" numCol="1" spcCol="1270" anchor="ctr" anchorCtr="0">
          <a:noAutofit/>
        </a:bodyPr>
        <a:lstStyle/>
        <a:p>
          <a:pPr lvl="0" algn="ctr" defTabSz="711200">
            <a:lnSpc>
              <a:spcPct val="90000"/>
            </a:lnSpc>
            <a:spcBef>
              <a:spcPct val="0"/>
            </a:spcBef>
            <a:spcAft>
              <a:spcPct val="35000"/>
            </a:spcAft>
          </a:pPr>
          <a:r>
            <a:rPr lang="en-GB" sz="1600" kern="1200" dirty="0"/>
            <a:t>TREATMENT</a:t>
          </a:r>
        </a:p>
      </dsp:txBody>
      <dsp:txXfrm>
        <a:off x="5391251" y="2059930"/>
        <a:ext cx="1496762" cy="1496762"/>
      </dsp:txXfrm>
    </dsp:sp>
    <dsp:sp modelId="{61FB6AD4-027C-4FDE-AE8A-DBD6886B0E27}">
      <dsp:nvSpPr>
        <dsp:cNvPr id="0" name=""/>
        <dsp:cNvSpPr/>
      </dsp:nvSpPr>
      <dsp:spPr>
        <a:xfrm>
          <a:off x="6774654" y="1749941"/>
          <a:ext cx="2116740" cy="211674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6491" tIns="20320" rIns="116491" bIns="20320" numCol="1" spcCol="1270" anchor="ctr" anchorCtr="0">
          <a:noAutofit/>
        </a:bodyPr>
        <a:lstStyle/>
        <a:p>
          <a:pPr lvl="0" algn="ctr" defTabSz="711200">
            <a:lnSpc>
              <a:spcPct val="90000"/>
            </a:lnSpc>
            <a:spcBef>
              <a:spcPct val="0"/>
            </a:spcBef>
            <a:spcAft>
              <a:spcPct val="35000"/>
            </a:spcAft>
          </a:pPr>
          <a:r>
            <a:rPr lang="en-GB" sz="1600" kern="1200" dirty="0"/>
            <a:t>RECOVERY SUPPORT</a:t>
          </a:r>
        </a:p>
      </dsp:txBody>
      <dsp:txXfrm>
        <a:off x="7084643" y="2059930"/>
        <a:ext cx="1496762" cy="14967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70858-7488-4DC4-92E3-975CA94438B8}">
      <dsp:nvSpPr>
        <dsp:cNvPr id="0" name=""/>
        <dsp:cNvSpPr/>
      </dsp:nvSpPr>
      <dsp:spPr>
        <a:xfrm rot="5400000">
          <a:off x="2067827" y="-516156"/>
          <a:ext cx="1166849" cy="2495296"/>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Self-efficacy</a:t>
          </a:r>
        </a:p>
        <a:p>
          <a:pPr marL="171450" lvl="1" indent="-171450" algn="l" defTabSz="711200">
            <a:lnSpc>
              <a:spcPct val="90000"/>
            </a:lnSpc>
            <a:spcBef>
              <a:spcPct val="0"/>
            </a:spcBef>
            <a:spcAft>
              <a:spcPct val="15000"/>
            </a:spcAft>
            <a:buChar char="••"/>
          </a:pPr>
          <a:r>
            <a:rPr lang="en-GB" sz="1600" kern="1200" dirty="0"/>
            <a:t>Commitment to abstinence</a:t>
          </a:r>
        </a:p>
        <a:p>
          <a:pPr marL="171450" lvl="1" indent="-171450" algn="l" defTabSz="711200">
            <a:lnSpc>
              <a:spcPct val="90000"/>
            </a:lnSpc>
            <a:spcBef>
              <a:spcPct val="0"/>
            </a:spcBef>
            <a:spcAft>
              <a:spcPct val="15000"/>
            </a:spcAft>
            <a:buChar char="••"/>
          </a:pPr>
          <a:r>
            <a:rPr lang="en-GB" sz="1600" kern="1200" dirty="0"/>
            <a:t>Active coping efforts</a:t>
          </a:r>
        </a:p>
      </dsp:txBody>
      <dsp:txXfrm rot="-5400000">
        <a:off x="1403604" y="205028"/>
        <a:ext cx="2438335" cy="1052927"/>
      </dsp:txXfrm>
    </dsp:sp>
    <dsp:sp modelId="{56ED5E57-8215-43B7-99B5-D8D594FC8318}">
      <dsp:nvSpPr>
        <dsp:cNvPr id="0" name=""/>
        <dsp:cNvSpPr/>
      </dsp:nvSpPr>
      <dsp:spPr>
        <a:xfrm>
          <a:off x="0" y="2209"/>
          <a:ext cx="1403604" cy="14585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GB" sz="1900" kern="1200" dirty="0"/>
            <a:t>COMMON PROCESSES</a:t>
          </a:r>
        </a:p>
      </dsp:txBody>
      <dsp:txXfrm>
        <a:off x="68518" y="70727"/>
        <a:ext cx="1266568" cy="1321526"/>
      </dsp:txXfrm>
    </dsp:sp>
    <dsp:sp modelId="{260157B4-C030-4EF9-B7A7-B8CD4648CF83}">
      <dsp:nvSpPr>
        <dsp:cNvPr id="0" name=""/>
        <dsp:cNvSpPr/>
      </dsp:nvSpPr>
      <dsp:spPr>
        <a:xfrm rot="5400000">
          <a:off x="2067827" y="1015333"/>
          <a:ext cx="1166849" cy="2495296"/>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AA Behaviours/activities</a:t>
          </a:r>
        </a:p>
        <a:p>
          <a:pPr marL="171450" lvl="1" indent="-171450" algn="l" defTabSz="711200">
            <a:lnSpc>
              <a:spcPct val="90000"/>
            </a:lnSpc>
            <a:spcBef>
              <a:spcPct val="0"/>
            </a:spcBef>
            <a:spcAft>
              <a:spcPct val="15000"/>
            </a:spcAft>
            <a:buChar char="••"/>
          </a:pPr>
          <a:r>
            <a:rPr lang="en-GB" sz="1600" kern="1200" dirty="0"/>
            <a:t>AA Beliefs/cognitions</a:t>
          </a:r>
        </a:p>
      </dsp:txBody>
      <dsp:txXfrm rot="-5400000">
        <a:off x="1403604" y="1736518"/>
        <a:ext cx="2438335" cy="1052927"/>
      </dsp:txXfrm>
    </dsp:sp>
    <dsp:sp modelId="{4771F731-62C9-4CEA-84C5-44F55DAE2953}">
      <dsp:nvSpPr>
        <dsp:cNvPr id="0" name=""/>
        <dsp:cNvSpPr/>
      </dsp:nvSpPr>
      <dsp:spPr>
        <a:xfrm>
          <a:off x="0" y="1533700"/>
          <a:ext cx="1403604" cy="145856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GB" sz="1900" kern="1200" dirty="0"/>
            <a:t>AA-SPECIFIC PRACTICES</a:t>
          </a:r>
        </a:p>
      </dsp:txBody>
      <dsp:txXfrm>
        <a:off x="68518" y="1602218"/>
        <a:ext cx="1266568" cy="1321526"/>
      </dsp:txXfrm>
    </dsp:sp>
    <dsp:sp modelId="{BA30E7A5-FA8B-44F7-B910-9A8B70FE3B21}">
      <dsp:nvSpPr>
        <dsp:cNvPr id="0" name=""/>
        <dsp:cNvSpPr/>
      </dsp:nvSpPr>
      <dsp:spPr>
        <a:xfrm rot="5400000">
          <a:off x="2067827" y="2546823"/>
          <a:ext cx="1166849" cy="2495296"/>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Social network variables</a:t>
          </a:r>
        </a:p>
        <a:p>
          <a:pPr marL="171450" lvl="1" indent="-171450" algn="l" defTabSz="711200">
            <a:lnSpc>
              <a:spcPct val="90000"/>
            </a:lnSpc>
            <a:spcBef>
              <a:spcPct val="0"/>
            </a:spcBef>
            <a:spcAft>
              <a:spcPct val="15000"/>
            </a:spcAft>
            <a:buChar char="••"/>
          </a:pPr>
          <a:r>
            <a:rPr lang="en-GB" sz="1600" kern="1200" dirty="0"/>
            <a:t>Spirituality variables</a:t>
          </a:r>
        </a:p>
      </dsp:txBody>
      <dsp:txXfrm rot="-5400000">
        <a:off x="1403604" y="3268008"/>
        <a:ext cx="2438335" cy="1052927"/>
      </dsp:txXfrm>
    </dsp:sp>
    <dsp:sp modelId="{76087DFB-AC3C-420A-A623-7DF9D97E9435}">
      <dsp:nvSpPr>
        <dsp:cNvPr id="0" name=""/>
        <dsp:cNvSpPr/>
      </dsp:nvSpPr>
      <dsp:spPr>
        <a:xfrm>
          <a:off x="0" y="3065190"/>
          <a:ext cx="1403604" cy="145856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GB" sz="1900" kern="1200" dirty="0"/>
            <a:t>SOCIAL &amp; SPIRITUAL PROCESSES</a:t>
          </a:r>
        </a:p>
      </dsp:txBody>
      <dsp:txXfrm>
        <a:off x="68518" y="3133708"/>
        <a:ext cx="1266568" cy="132152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0DF56-C50F-4B39-8584-76602A2796C8}" type="datetimeFigureOut">
              <a:rPr lang="en-GB" smtClean="0"/>
              <a:t>09/06/2022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72B600-762C-4717-9996-4CAE14D46DB3}" type="slidenum">
              <a:rPr lang="en-GB" smtClean="0"/>
              <a:t>‹#›</a:t>
            </a:fld>
            <a:endParaRPr lang="en-GB"/>
          </a:p>
        </p:txBody>
      </p:sp>
    </p:spTree>
    <p:extLst>
      <p:ext uri="{BB962C8B-B14F-4D97-AF65-F5344CB8AC3E}">
        <p14:creationId xmlns:p14="http://schemas.microsoft.com/office/powerpoint/2010/main" val="181788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Brain disease model is philosophically wrong</a:t>
            </a:r>
          </a:p>
          <a:p>
            <a:r>
              <a:rPr lang="en-GB" dirty="0"/>
              <a:t>Undermines public health continuum approaches</a:t>
            </a:r>
          </a:p>
          <a:p>
            <a:r>
              <a:rPr lang="en-GB" dirty="0"/>
              <a:t>Use of a psychological model to deliver change that maps back on to BDMA</a:t>
            </a:r>
          </a:p>
          <a:p>
            <a:r>
              <a:rPr lang="en-GB" dirty="0"/>
              <a:t>JBD argument – instead of problem-focused and scientistic explanations of addiction, we need to recognise that addictive behaviours are not a sole/primary consequence of people’s diseased brains or disordered decision-making. They occur for reasons and arise on social, historical, cultural, legal, economic, and environmental contexts that shape behaviours, how they are construed, and how they are responded to in important ways. Progress will be limited until we </a:t>
            </a:r>
            <a:r>
              <a:rPr lang="en-GB" dirty="0" err="1"/>
              <a:t>begain</a:t>
            </a:r>
            <a:r>
              <a:rPr lang="en-GB" dirty="0"/>
              <a:t> to pay as much attention to these reasons and influences as we have to individuals and their brains.</a:t>
            </a:r>
          </a:p>
          <a:p>
            <a:endParaRPr lang="en-GB" dirty="0"/>
          </a:p>
        </p:txBody>
      </p:sp>
      <p:sp>
        <p:nvSpPr>
          <p:cNvPr id="4" name="Slide Number Placeholder 3"/>
          <p:cNvSpPr>
            <a:spLocks noGrp="1"/>
          </p:cNvSpPr>
          <p:nvPr>
            <p:ph type="sldNum" sz="quarter" idx="5"/>
          </p:nvPr>
        </p:nvSpPr>
        <p:spPr/>
        <p:txBody>
          <a:bodyPr/>
          <a:lstStyle/>
          <a:p>
            <a:fld id="{CF72B600-762C-4717-9996-4CAE14D46DB3}" type="slidenum">
              <a:rPr lang="en-GB" smtClean="0"/>
              <a:t>1</a:t>
            </a:fld>
            <a:endParaRPr lang="en-GB"/>
          </a:p>
        </p:txBody>
      </p:sp>
    </p:spTree>
    <p:extLst>
      <p:ext uri="{BB962C8B-B14F-4D97-AF65-F5344CB8AC3E}">
        <p14:creationId xmlns:p14="http://schemas.microsoft.com/office/powerpoint/2010/main" val="759562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this in mind, surely the BDMA is a godsend… evidence-based and something we can all get behind, reducing stigma?</a:t>
            </a:r>
          </a:p>
        </p:txBody>
      </p:sp>
      <p:sp>
        <p:nvSpPr>
          <p:cNvPr id="4" name="Slide Number Placeholder 3"/>
          <p:cNvSpPr>
            <a:spLocks noGrp="1"/>
          </p:cNvSpPr>
          <p:nvPr>
            <p:ph type="sldNum" sz="quarter" idx="5"/>
          </p:nvPr>
        </p:nvSpPr>
        <p:spPr/>
        <p:txBody>
          <a:bodyPr/>
          <a:lstStyle/>
          <a:p>
            <a:fld id="{CF72B600-762C-4717-9996-4CAE14D46DB3}" type="slidenum">
              <a:rPr lang="en-GB" smtClean="0"/>
              <a:t>2</a:t>
            </a:fld>
            <a:endParaRPr lang="en-GB"/>
          </a:p>
        </p:txBody>
      </p:sp>
    </p:spTree>
    <p:extLst>
      <p:ext uri="{BB962C8B-B14F-4D97-AF65-F5344CB8AC3E}">
        <p14:creationId xmlns:p14="http://schemas.microsoft.com/office/powerpoint/2010/main" val="2064313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done a great job</a:t>
            </a:r>
          </a:p>
        </p:txBody>
      </p:sp>
      <p:sp>
        <p:nvSpPr>
          <p:cNvPr id="4" name="Slide Number Placeholder 3"/>
          <p:cNvSpPr>
            <a:spLocks noGrp="1"/>
          </p:cNvSpPr>
          <p:nvPr>
            <p:ph type="sldNum" sz="quarter" idx="5"/>
          </p:nvPr>
        </p:nvSpPr>
        <p:spPr/>
        <p:txBody>
          <a:bodyPr/>
          <a:lstStyle/>
          <a:p>
            <a:fld id="{CF72B600-762C-4717-9996-4CAE14D46DB3}" type="slidenum">
              <a:rPr lang="en-GB" smtClean="0"/>
              <a:t>3</a:t>
            </a:fld>
            <a:endParaRPr lang="en-GB"/>
          </a:p>
        </p:txBody>
      </p:sp>
    </p:spTree>
    <p:extLst>
      <p:ext uri="{BB962C8B-B14F-4D97-AF65-F5344CB8AC3E}">
        <p14:creationId xmlns:p14="http://schemas.microsoft.com/office/powerpoint/2010/main" val="2420969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Diagnostic muddle (perhaps </a:t>
            </a:r>
          </a:p>
        </p:txBody>
      </p:sp>
      <p:sp>
        <p:nvSpPr>
          <p:cNvPr id="4" name="Slide Number Placeholder 3"/>
          <p:cNvSpPr>
            <a:spLocks noGrp="1"/>
          </p:cNvSpPr>
          <p:nvPr>
            <p:ph type="sldNum" sz="quarter" idx="5"/>
          </p:nvPr>
        </p:nvSpPr>
        <p:spPr/>
        <p:txBody>
          <a:bodyPr/>
          <a:lstStyle/>
          <a:p>
            <a:fld id="{CF72B600-762C-4717-9996-4CAE14D46DB3}" type="slidenum">
              <a:rPr lang="en-GB" smtClean="0"/>
              <a:t>4</a:t>
            </a:fld>
            <a:endParaRPr lang="en-GB"/>
          </a:p>
        </p:txBody>
      </p:sp>
    </p:spTree>
    <p:extLst>
      <p:ext uri="{BB962C8B-B14F-4D97-AF65-F5344CB8AC3E}">
        <p14:creationId xmlns:p14="http://schemas.microsoft.com/office/powerpoint/2010/main" val="939639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does not mean that such people are excluded entirely from the scope of the 1983 Act. A person who is dependent on alcohol or drugs may also suffer from another disorder which warrants action under the 1983 Act (including a disorder which arises out of their dependence or use of alcohol and drugs or which is related to it). Nor does it mean that people may never be treated without consent under the 1983 Act for alcohol or drug dependence. </a:t>
            </a:r>
          </a:p>
          <a:p>
            <a:endParaRPr lang="en-GB" dirty="0"/>
          </a:p>
        </p:txBody>
      </p:sp>
      <p:sp>
        <p:nvSpPr>
          <p:cNvPr id="4" name="Slide Number Placeholder 3"/>
          <p:cNvSpPr>
            <a:spLocks noGrp="1"/>
          </p:cNvSpPr>
          <p:nvPr>
            <p:ph type="sldNum" sz="quarter" idx="5"/>
          </p:nvPr>
        </p:nvSpPr>
        <p:spPr/>
        <p:txBody>
          <a:bodyPr/>
          <a:lstStyle/>
          <a:p>
            <a:fld id="{CF72B600-762C-4717-9996-4CAE14D46DB3}" type="slidenum">
              <a:rPr lang="en-GB" smtClean="0"/>
              <a:t>6</a:t>
            </a:fld>
            <a:endParaRPr lang="en-GB"/>
          </a:p>
        </p:txBody>
      </p:sp>
    </p:spTree>
    <p:extLst>
      <p:ext uri="{BB962C8B-B14F-4D97-AF65-F5344CB8AC3E}">
        <p14:creationId xmlns:p14="http://schemas.microsoft.com/office/powerpoint/2010/main" val="2921647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does not mean that such people are excluded entirely from the scope of the 1983 Act. A person who is dependent on alcohol or drugs may also suffer from another disorder which warrants action under the 1983 Act (including a disorder which arises out of their dependence or use of alcohol and drugs or which is related to it). Nor does it mean that people may never be treated without consent under the 1983 Act for alcohol or drug dependence. </a:t>
            </a:r>
          </a:p>
          <a:p>
            <a:endParaRPr lang="en-GB" dirty="0"/>
          </a:p>
        </p:txBody>
      </p:sp>
      <p:sp>
        <p:nvSpPr>
          <p:cNvPr id="4" name="Slide Number Placeholder 3"/>
          <p:cNvSpPr>
            <a:spLocks noGrp="1"/>
          </p:cNvSpPr>
          <p:nvPr>
            <p:ph type="sldNum" sz="quarter" idx="5"/>
          </p:nvPr>
        </p:nvSpPr>
        <p:spPr/>
        <p:txBody>
          <a:bodyPr/>
          <a:lstStyle/>
          <a:p>
            <a:fld id="{CF72B600-762C-4717-9996-4CAE14D46DB3}" type="slidenum">
              <a:rPr lang="en-GB" smtClean="0"/>
              <a:t>7</a:t>
            </a:fld>
            <a:endParaRPr lang="en-GB"/>
          </a:p>
        </p:txBody>
      </p:sp>
    </p:spTree>
    <p:extLst>
      <p:ext uri="{BB962C8B-B14F-4D97-AF65-F5344CB8AC3E}">
        <p14:creationId xmlns:p14="http://schemas.microsoft.com/office/powerpoint/2010/main" val="238161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Precious little evidence that the interventions people use are guided by these beliefs</a:t>
            </a:r>
          </a:p>
        </p:txBody>
      </p:sp>
      <p:sp>
        <p:nvSpPr>
          <p:cNvPr id="4" name="Slide Number Placeholder 3"/>
          <p:cNvSpPr>
            <a:spLocks noGrp="1"/>
          </p:cNvSpPr>
          <p:nvPr>
            <p:ph type="sldNum" sz="quarter" idx="5"/>
          </p:nvPr>
        </p:nvSpPr>
        <p:spPr/>
        <p:txBody>
          <a:bodyPr/>
          <a:lstStyle/>
          <a:p>
            <a:fld id="{CF72B600-762C-4717-9996-4CAE14D46DB3}" type="slidenum">
              <a:rPr lang="en-GB" smtClean="0"/>
              <a:t>16</a:t>
            </a:fld>
            <a:endParaRPr lang="en-GB"/>
          </a:p>
        </p:txBody>
      </p:sp>
    </p:spTree>
    <p:extLst>
      <p:ext uri="{BB962C8B-B14F-4D97-AF65-F5344CB8AC3E}">
        <p14:creationId xmlns:p14="http://schemas.microsoft.com/office/powerpoint/2010/main" val="3372157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EBP has gone hand-in-hand with medical practice</a:t>
            </a:r>
          </a:p>
        </p:txBody>
      </p:sp>
      <p:sp>
        <p:nvSpPr>
          <p:cNvPr id="4" name="Slide Number Placeholder 3"/>
          <p:cNvSpPr>
            <a:spLocks noGrp="1"/>
          </p:cNvSpPr>
          <p:nvPr>
            <p:ph type="sldNum" sz="quarter" idx="5"/>
          </p:nvPr>
        </p:nvSpPr>
        <p:spPr/>
        <p:txBody>
          <a:bodyPr/>
          <a:lstStyle/>
          <a:p>
            <a:fld id="{CF72B600-762C-4717-9996-4CAE14D46DB3}" type="slidenum">
              <a:rPr lang="en-GB" smtClean="0"/>
              <a:t>17</a:t>
            </a:fld>
            <a:endParaRPr lang="en-GB"/>
          </a:p>
        </p:txBody>
      </p:sp>
    </p:spTree>
    <p:extLst>
      <p:ext uri="{BB962C8B-B14F-4D97-AF65-F5344CB8AC3E}">
        <p14:creationId xmlns:p14="http://schemas.microsoft.com/office/powerpoint/2010/main" val="12499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factors play a crucial role in how this is interpreted… not least money and politics</a:t>
            </a:r>
          </a:p>
        </p:txBody>
      </p:sp>
      <p:sp>
        <p:nvSpPr>
          <p:cNvPr id="4" name="Slide Number Placeholder 3"/>
          <p:cNvSpPr>
            <a:spLocks noGrp="1"/>
          </p:cNvSpPr>
          <p:nvPr>
            <p:ph type="sldNum" sz="quarter" idx="10"/>
          </p:nvPr>
        </p:nvSpPr>
        <p:spPr/>
        <p:txBody>
          <a:bodyPr/>
          <a:lstStyle/>
          <a:p>
            <a:fld id="{D7F8C0CD-A6AB-4C26-8975-CD9DABFB3521}" type="slidenum">
              <a:rPr lang="en-GB" smtClean="0"/>
              <a:t>20</a:t>
            </a:fld>
            <a:endParaRPr lang="en-GB"/>
          </a:p>
        </p:txBody>
      </p:sp>
    </p:spTree>
    <p:extLst>
      <p:ext uri="{BB962C8B-B14F-4D97-AF65-F5344CB8AC3E}">
        <p14:creationId xmlns:p14="http://schemas.microsoft.com/office/powerpoint/2010/main" val="2102978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where does this leave us</a:t>
            </a:r>
          </a:p>
          <a:p>
            <a:r>
              <a:rPr lang="en-GB" dirty="0"/>
              <a:t>In reality, I teach the BDMA, but I preach everything that our speakers have told us today</a:t>
            </a:r>
          </a:p>
          <a:p>
            <a:r>
              <a:rPr lang="en-GB" dirty="0"/>
              <a:t>Full spectrum…</a:t>
            </a:r>
          </a:p>
        </p:txBody>
      </p:sp>
      <p:sp>
        <p:nvSpPr>
          <p:cNvPr id="4" name="Slide Number Placeholder 3"/>
          <p:cNvSpPr>
            <a:spLocks noGrp="1"/>
          </p:cNvSpPr>
          <p:nvPr>
            <p:ph type="sldNum" sz="quarter" idx="5"/>
          </p:nvPr>
        </p:nvSpPr>
        <p:spPr/>
        <p:txBody>
          <a:bodyPr/>
          <a:lstStyle/>
          <a:p>
            <a:fld id="{CF72B600-762C-4717-9996-4CAE14D46DB3}" type="slidenum">
              <a:rPr lang="en-GB" smtClean="0"/>
              <a:t>21</a:t>
            </a:fld>
            <a:endParaRPr lang="en-GB"/>
          </a:p>
        </p:txBody>
      </p:sp>
    </p:spTree>
    <p:extLst>
      <p:ext uri="{BB962C8B-B14F-4D97-AF65-F5344CB8AC3E}">
        <p14:creationId xmlns:p14="http://schemas.microsoft.com/office/powerpoint/2010/main" val="454395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recovery in the most severe cases</a:t>
            </a:r>
          </a:p>
        </p:txBody>
      </p:sp>
      <p:sp>
        <p:nvSpPr>
          <p:cNvPr id="4" name="Slide Number Placeholder 3"/>
          <p:cNvSpPr>
            <a:spLocks noGrp="1"/>
          </p:cNvSpPr>
          <p:nvPr>
            <p:ph type="sldNum" sz="quarter" idx="5"/>
          </p:nvPr>
        </p:nvSpPr>
        <p:spPr/>
        <p:txBody>
          <a:bodyPr/>
          <a:lstStyle/>
          <a:p>
            <a:fld id="{CF72B600-762C-4717-9996-4CAE14D46DB3}" type="slidenum">
              <a:rPr lang="en-GB" smtClean="0"/>
              <a:t>22</a:t>
            </a:fld>
            <a:endParaRPr lang="en-GB"/>
          </a:p>
        </p:txBody>
      </p:sp>
    </p:spTree>
    <p:extLst>
      <p:ext uri="{BB962C8B-B14F-4D97-AF65-F5344CB8AC3E}">
        <p14:creationId xmlns:p14="http://schemas.microsoft.com/office/powerpoint/2010/main" val="798683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Lots of techniques work, and it turns out that there are lots of common processes</a:t>
            </a:r>
          </a:p>
          <a:p>
            <a:r>
              <a:rPr lang="en-GB" dirty="0"/>
              <a:t>BUT it doesn’t do any harm to understand these processes and focus in on the effective parts</a:t>
            </a:r>
          </a:p>
        </p:txBody>
      </p:sp>
      <p:sp>
        <p:nvSpPr>
          <p:cNvPr id="4" name="Slide Number Placeholder 3"/>
          <p:cNvSpPr>
            <a:spLocks noGrp="1"/>
          </p:cNvSpPr>
          <p:nvPr>
            <p:ph type="sldNum" sz="quarter" idx="10"/>
          </p:nvPr>
        </p:nvSpPr>
        <p:spPr/>
        <p:txBody>
          <a:bodyPr/>
          <a:lstStyle/>
          <a:p>
            <a:fld id="{00688074-9841-4DF2-A50A-A40934390067}"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1375870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Overall – as RC I promote the ROSC</a:t>
            </a:r>
          </a:p>
          <a:p>
            <a:r>
              <a:rPr lang="en-GB" dirty="0"/>
              <a:t>I believe the quote ‘We must move away from construing addiction in terms of (near) inescapable compulsion, acknowledge the importance of wider influences on ‘addictive’ behaviours, and help empower individuals to exercise volitional control’</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C0CD-A6AB-4C26-8975-CD9DABFB35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315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the book does is elucidate in beautiful detail what we already know – that this is complicated</a:t>
            </a:r>
          </a:p>
          <a:p>
            <a:r>
              <a:rPr lang="en-GB" dirty="0"/>
              <a:t>However people want simple black or white solutions…</a:t>
            </a:r>
          </a:p>
          <a:p>
            <a:r>
              <a:rPr lang="en-GB" dirty="0"/>
              <a:t>we need to recognise that addictive behaviours are not a sole/primary consequence of people’s diseased brains or disordered decision-making, but occur for reasons and arise on social, historical, cultural, legal, economic, and environmental contexts that shape behaviours, how they are construed, and how they are responded to in important ways. Progress will be limited until we </a:t>
            </a:r>
            <a:r>
              <a:rPr lang="en-GB" dirty="0" err="1"/>
              <a:t>begain</a:t>
            </a:r>
            <a:r>
              <a:rPr lang="en-GB" dirty="0"/>
              <a:t> to pay as much attention to these reasons and influences as we have to individuals and their brains.</a:t>
            </a:r>
          </a:p>
        </p:txBody>
      </p:sp>
      <p:sp>
        <p:nvSpPr>
          <p:cNvPr id="4" name="Slide Number Placeholder 3"/>
          <p:cNvSpPr>
            <a:spLocks noGrp="1"/>
          </p:cNvSpPr>
          <p:nvPr>
            <p:ph type="sldNum" sz="quarter" idx="5"/>
          </p:nvPr>
        </p:nvSpPr>
        <p:spPr/>
        <p:txBody>
          <a:bodyPr/>
          <a:lstStyle/>
          <a:p>
            <a:fld id="{CF72B600-762C-4717-9996-4CAE14D46DB3}" type="slidenum">
              <a:rPr lang="en-GB" smtClean="0"/>
              <a:t>26</a:t>
            </a:fld>
            <a:endParaRPr lang="en-GB"/>
          </a:p>
        </p:txBody>
      </p:sp>
    </p:spTree>
    <p:extLst>
      <p:ext uri="{BB962C8B-B14F-4D97-AF65-F5344CB8AC3E}">
        <p14:creationId xmlns:p14="http://schemas.microsoft.com/office/powerpoint/2010/main" val="3402948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A82F-8B05-4E14-ADDA-64AB97151B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C6ACE3-8D92-4793-92CB-CB02CF8D5B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46B6CF-6897-4441-A5D0-023A80E81D6C}"/>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5" name="Footer Placeholder 4">
            <a:extLst>
              <a:ext uri="{FF2B5EF4-FFF2-40B4-BE49-F238E27FC236}">
                <a16:creationId xmlns:a16="http://schemas.microsoft.com/office/drawing/2014/main" id="{342A81E6-751A-43B0-BCC7-0229B1C75B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7B399E-11A3-4317-B5C8-052753DA0671}"/>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631218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726B-7AB4-4A04-BCE8-69A20E2DC7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FA96AE-7C00-451E-B01A-75F9B2DB1F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6281C9-9940-49C6-8B8D-300299AC3E95}"/>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5" name="Footer Placeholder 4">
            <a:extLst>
              <a:ext uri="{FF2B5EF4-FFF2-40B4-BE49-F238E27FC236}">
                <a16:creationId xmlns:a16="http://schemas.microsoft.com/office/drawing/2014/main" id="{566BEB80-C3DF-4202-86C9-9789A7DA0B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C9D781-4BA9-4D1D-8633-07C5D85A02A6}"/>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31934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D18CE-FB3E-4EF4-ADA1-92B65FFECB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4757084-A66D-428E-ACEA-DA547B88C8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F7393C-0CBE-4632-903D-DEFF270CB6D3}"/>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5" name="Footer Placeholder 4">
            <a:extLst>
              <a:ext uri="{FF2B5EF4-FFF2-40B4-BE49-F238E27FC236}">
                <a16:creationId xmlns:a16="http://schemas.microsoft.com/office/drawing/2014/main" id="{0FFD51AE-D1B1-4B3F-86B4-6B303C42D1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92A3B6-D09D-474F-979F-C372D6D79415}"/>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1869505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74A5-56EE-400C-86C4-BBCD30B0D3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B82F65-2166-4D75-9A85-CFE5775232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E0EC420-A63F-468A-9747-F534683A12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90FFB0-1BB8-4F25-A9DB-4BA2329500DD}"/>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6" name="Footer Placeholder 5">
            <a:extLst>
              <a:ext uri="{FF2B5EF4-FFF2-40B4-BE49-F238E27FC236}">
                <a16:creationId xmlns:a16="http://schemas.microsoft.com/office/drawing/2014/main" id="{CEE4760B-566C-4C8E-9B69-8AE25B8B5C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A41D3B-A3E5-4A2D-A0A0-5D11B2B867E5}"/>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12245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885D-471A-4B00-98AE-F22ECB2FDA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72FC79-11B6-45B6-A309-B74D0CDAF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2056D4-7F59-4752-8533-4A57360BD2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20DDEB1-E219-4035-869D-3047F0D168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DB876C-040C-434B-876C-23C486F32E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0FA5F04-A5FF-427C-B23B-826AF072D94D}"/>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8" name="Footer Placeholder 7">
            <a:extLst>
              <a:ext uri="{FF2B5EF4-FFF2-40B4-BE49-F238E27FC236}">
                <a16:creationId xmlns:a16="http://schemas.microsoft.com/office/drawing/2014/main" id="{37068FCF-E96C-45D8-85C2-E7B524D826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D37A6BE-5DB6-4CBC-9C9C-20EFDA2F1FE2}"/>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2780363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1EC5-4C88-4887-9CC3-124DAEF6093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3FA6146-09AD-4822-B9DC-4B6598B2A821}"/>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4" name="Footer Placeholder 3">
            <a:extLst>
              <a:ext uri="{FF2B5EF4-FFF2-40B4-BE49-F238E27FC236}">
                <a16:creationId xmlns:a16="http://schemas.microsoft.com/office/drawing/2014/main" id="{A6CC56D8-9E6E-4EBA-A6E2-A2D76C161EC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92FFBBC-6510-4FAD-A3B9-C0BA0B982EFA}"/>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179390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E50110-5E37-4DCA-974D-5E30F18CD639}"/>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3" name="Footer Placeholder 2">
            <a:extLst>
              <a:ext uri="{FF2B5EF4-FFF2-40B4-BE49-F238E27FC236}">
                <a16:creationId xmlns:a16="http://schemas.microsoft.com/office/drawing/2014/main" id="{C7B23D86-E7E9-4C9E-A4C8-E6EA320CCA0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EFE1432-88DF-43A1-A73C-A29550B00A5B}"/>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710515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ABE0-DEE7-495A-B904-D09F231C5D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A262682-48EF-4C54-8D3E-CDD0616FFB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E342DA-748D-4813-A488-C9E3AF66C2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753D29-CB9B-43E0-9BE8-F2BB39E37215}"/>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6" name="Footer Placeholder 5">
            <a:extLst>
              <a:ext uri="{FF2B5EF4-FFF2-40B4-BE49-F238E27FC236}">
                <a16:creationId xmlns:a16="http://schemas.microsoft.com/office/drawing/2014/main" id="{70718177-8EB0-4802-9E1F-7AA23404D6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E2BEFB-6D45-4CB0-8442-767F6D602BCF}"/>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4191457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7F9A3-E32D-4A4E-9754-9388969B0A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877A6C1-726C-47CC-98D4-33DC824E1A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FBE5E73-75FD-459D-A6C8-547552155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86976D-7E7A-43E3-A103-A07A1DBC9D53}"/>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6" name="Footer Placeholder 5">
            <a:extLst>
              <a:ext uri="{FF2B5EF4-FFF2-40B4-BE49-F238E27FC236}">
                <a16:creationId xmlns:a16="http://schemas.microsoft.com/office/drawing/2014/main" id="{B55664D3-44C8-4124-98AC-BD76EB4EEC5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1F1BCE-E7E2-442F-BD33-CE86AE827CC9}"/>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3342061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FEFE7-2EED-4889-AF52-9ECA82152CF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E6E0CC-8E53-4F66-A7F8-C9C946FC1F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786B03-97DE-4B16-97C0-DAC6B30BE462}"/>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5" name="Footer Placeholder 4">
            <a:extLst>
              <a:ext uri="{FF2B5EF4-FFF2-40B4-BE49-F238E27FC236}">
                <a16:creationId xmlns:a16="http://schemas.microsoft.com/office/drawing/2014/main" id="{51C323A4-4519-4E87-A352-135E23C4E7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AA805C-19F3-43FC-AE80-F24E09C7C869}"/>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3398301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6FD95C-4E38-4AF1-8348-333262EC76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4E3AA84-9F30-4882-8144-943791AF0A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7EF3B6-150F-4570-B9E0-52D30B89380E}"/>
              </a:ext>
            </a:extLst>
          </p:cNvPr>
          <p:cNvSpPr>
            <a:spLocks noGrp="1"/>
          </p:cNvSpPr>
          <p:nvPr>
            <p:ph type="dt" sz="half" idx="10"/>
          </p:nvPr>
        </p:nvSpPr>
        <p:spPr/>
        <p:txBody>
          <a:bodyPr/>
          <a:lstStyle/>
          <a:p>
            <a:fld id="{2E2962C7-7878-4921-AC03-C4BDD55F6F08}" type="datetimeFigureOut">
              <a:rPr lang="en-GB" smtClean="0"/>
              <a:t>09/06/2022</a:t>
            </a:fld>
            <a:endParaRPr lang="en-GB"/>
          </a:p>
        </p:txBody>
      </p:sp>
      <p:sp>
        <p:nvSpPr>
          <p:cNvPr id="5" name="Footer Placeholder 4">
            <a:extLst>
              <a:ext uri="{FF2B5EF4-FFF2-40B4-BE49-F238E27FC236}">
                <a16:creationId xmlns:a16="http://schemas.microsoft.com/office/drawing/2014/main" id="{5B9F2B2C-878E-4FEA-8766-3F0D0428FB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13DD32-4AFE-486B-B351-A4D3F679589F}"/>
              </a:ext>
            </a:extLst>
          </p:cNvPr>
          <p:cNvSpPr>
            <a:spLocks noGrp="1"/>
          </p:cNvSpPr>
          <p:nvPr>
            <p:ph type="sldNum" sz="quarter" idx="12"/>
          </p:nvPr>
        </p:nvSpPr>
        <p:spPr/>
        <p:txBody>
          <a:bodyPr/>
          <a:lstStyle/>
          <a:p>
            <a:fld id="{19D80267-D0DB-4E84-BD38-B98BE9A55FA1}" type="slidenum">
              <a:rPr lang="en-GB" smtClean="0"/>
              <a:t>‹#›</a:t>
            </a:fld>
            <a:endParaRPr lang="en-GB"/>
          </a:p>
        </p:txBody>
      </p:sp>
    </p:spTree>
    <p:extLst>
      <p:ext uri="{BB962C8B-B14F-4D97-AF65-F5344CB8AC3E}">
        <p14:creationId xmlns:p14="http://schemas.microsoft.com/office/powerpoint/2010/main" val="2541401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3" name="Date Placeholder 3"/>
          <p:cNvSpPr>
            <a:spLocks noGrp="1"/>
          </p:cNvSpPr>
          <p:nvPr>
            <p:ph type="dt" sz="half" idx="10"/>
          </p:nvPr>
        </p:nvSpPr>
        <p:spPr>
          <a:xfrm>
            <a:off x="1016000" y="6356351"/>
            <a:ext cx="2844800" cy="365125"/>
          </a:xfrm>
        </p:spPr>
        <p:txBody>
          <a:bodyPr/>
          <a:lstStyle/>
          <a:p>
            <a:fld id="{757B281C-5159-4971-8228-52B9A72E9ED2}" type="datetimeFigureOut">
              <a:rPr lang="en-US" smtClean="0">
                <a:solidFill>
                  <a:prstClr val="black">
                    <a:tint val="75000"/>
                  </a:prstClr>
                </a:solidFill>
              </a:rPr>
              <a:pPr/>
              <a:t>6/9/2022</a:t>
            </a:fld>
            <a:endParaRPr lang="en-US" dirty="0">
              <a:solidFill>
                <a:prstClr val="black">
                  <a:tint val="75000"/>
                </a:prstClr>
              </a:solidFill>
            </a:endParaRPr>
          </a:p>
        </p:txBody>
      </p:sp>
      <p:sp>
        <p:nvSpPr>
          <p:cNvPr id="4" name="Footer Placeholder 4"/>
          <p:cNvSpPr>
            <a:spLocks noGrp="1"/>
          </p:cNvSpPr>
          <p:nvPr>
            <p:ph type="ftr" sz="quarter" idx="11"/>
          </p:nvPr>
        </p:nvSpPr>
        <p:spPr>
          <a:xfrm>
            <a:off x="4470400" y="6356351"/>
            <a:ext cx="3860800" cy="365125"/>
          </a:xfrm>
        </p:spPr>
        <p:txBody>
          <a:bodyPr/>
          <a:lstStyle/>
          <a:p>
            <a:endParaRPr lang="en-US" dirty="0">
              <a:solidFill>
                <a:prstClr val="black">
                  <a:tint val="75000"/>
                </a:prstClr>
              </a:solidFill>
            </a:endParaRPr>
          </a:p>
        </p:txBody>
      </p:sp>
      <p:sp>
        <p:nvSpPr>
          <p:cNvPr id="5"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9972351"/>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2F448A-9A55-4581-9B28-CF47D359DA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1E72E7B-4D5A-4CF1-9933-27791CC136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0D8C9A-532E-49B1-8D97-5B41068EE5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962C7-7878-4921-AC03-C4BDD55F6F08}" type="datetimeFigureOut">
              <a:rPr lang="en-GB" smtClean="0"/>
              <a:t>09/06/2022</a:t>
            </a:fld>
            <a:endParaRPr lang="en-GB"/>
          </a:p>
        </p:txBody>
      </p:sp>
      <p:sp>
        <p:nvSpPr>
          <p:cNvPr id="5" name="Footer Placeholder 4">
            <a:extLst>
              <a:ext uri="{FF2B5EF4-FFF2-40B4-BE49-F238E27FC236}">
                <a16:creationId xmlns:a16="http://schemas.microsoft.com/office/drawing/2014/main" id="{6E75B45C-096C-4786-9411-E14C5D0B45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BD7A530-92B8-4359-B5CB-8A3C15E7B0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80267-D0DB-4E84-BD38-B98BE9A55FA1}" type="slidenum">
              <a:rPr lang="en-GB" smtClean="0"/>
              <a:t>‹#›</a:t>
            </a:fld>
            <a:endParaRPr lang="en-GB"/>
          </a:p>
        </p:txBody>
      </p:sp>
    </p:spTree>
    <p:extLst>
      <p:ext uri="{BB962C8B-B14F-4D97-AF65-F5344CB8AC3E}">
        <p14:creationId xmlns:p14="http://schemas.microsoft.com/office/powerpoint/2010/main" val="242339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emf"/><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1.emf"/><Relationship Id="rId9" Type="http://schemas.microsoft.com/office/2007/relationships/diagramDrawing" Target="../diagrams/drawing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image" Target="../media/image19.png"/><Relationship Id="rId5" Type="http://schemas.openxmlformats.org/officeDocument/2006/relationships/diagramQuickStyle" Target="../diagrams/quickStyle4.xml"/><Relationship Id="rId10" Type="http://schemas.openxmlformats.org/officeDocument/2006/relationships/image" Target="../media/image18.png"/><Relationship Id="rId4" Type="http://schemas.openxmlformats.org/officeDocument/2006/relationships/diagramLayout" Target="../diagrams/layout4.xml"/><Relationship Id="rId9"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56C49-C121-4998-8725-69B60281E057}"/>
              </a:ext>
            </a:extLst>
          </p:cNvPr>
          <p:cNvSpPr>
            <a:spLocks noGrp="1"/>
          </p:cNvSpPr>
          <p:nvPr>
            <p:ph type="ctrTitle"/>
          </p:nvPr>
        </p:nvSpPr>
        <p:spPr/>
        <p:txBody>
          <a:bodyPr/>
          <a:lstStyle/>
          <a:p>
            <a:r>
              <a:rPr lang="en-GB" dirty="0"/>
              <a:t>Discussion</a:t>
            </a:r>
          </a:p>
        </p:txBody>
      </p:sp>
      <p:sp>
        <p:nvSpPr>
          <p:cNvPr id="3" name="Subtitle 2">
            <a:extLst>
              <a:ext uri="{FF2B5EF4-FFF2-40B4-BE49-F238E27FC236}">
                <a16:creationId xmlns:a16="http://schemas.microsoft.com/office/drawing/2014/main" id="{E240DC92-0582-491B-A66E-369F5806248E}"/>
              </a:ext>
            </a:extLst>
          </p:cNvPr>
          <p:cNvSpPr>
            <a:spLocks noGrp="1"/>
          </p:cNvSpPr>
          <p:nvPr>
            <p:ph type="subTitle" idx="1"/>
          </p:nvPr>
        </p:nvSpPr>
        <p:spPr/>
        <p:txBody>
          <a:bodyPr/>
          <a:lstStyle/>
          <a:p>
            <a:r>
              <a:rPr lang="en-GB" dirty="0"/>
              <a:t>Ed Day</a:t>
            </a:r>
          </a:p>
        </p:txBody>
      </p:sp>
    </p:spTree>
    <p:extLst>
      <p:ext uri="{BB962C8B-B14F-4D97-AF65-F5344CB8AC3E}">
        <p14:creationId xmlns:p14="http://schemas.microsoft.com/office/powerpoint/2010/main" val="3029677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a:t>
            </a:r>
          </a:p>
        </p:txBody>
      </p:sp>
      <p:sp>
        <p:nvSpPr>
          <p:cNvPr id="3" name="Content Placeholder 2"/>
          <p:cNvSpPr>
            <a:spLocks noGrp="1"/>
          </p:cNvSpPr>
          <p:nvPr>
            <p:ph sz="half" idx="1"/>
          </p:nvPr>
        </p:nvSpPr>
        <p:spPr>
          <a:xfrm>
            <a:off x="838199" y="1576251"/>
            <a:ext cx="5754190" cy="4600712"/>
          </a:xfrm>
        </p:spPr>
        <p:txBody>
          <a:bodyPr>
            <a:normAutofit fontScale="92500" lnSpcReduction="10000"/>
          </a:bodyPr>
          <a:lstStyle/>
          <a:p>
            <a:r>
              <a:rPr lang="en-GB" i="1" dirty="0"/>
              <a:t>‘…provide a leadership role to help improve the prospects of individuals seeking to recover from substance misuse, galvanising effective partnership working at national and local levels to secure effective recovery outcomes’</a:t>
            </a:r>
          </a:p>
          <a:p>
            <a:endParaRPr lang="en-GB" i="1" dirty="0"/>
          </a:p>
          <a:p>
            <a:r>
              <a:rPr lang="en-GB" dirty="0"/>
              <a:t>Encourage greater </a:t>
            </a:r>
            <a:r>
              <a:rPr lang="en-GB" b="1" dirty="0"/>
              <a:t>partnership</a:t>
            </a:r>
            <a:r>
              <a:rPr lang="en-GB" dirty="0"/>
              <a:t> working at a national and local level</a:t>
            </a:r>
          </a:p>
          <a:p>
            <a:r>
              <a:rPr lang="en-GB" dirty="0"/>
              <a:t>Offer advice on how </a:t>
            </a:r>
            <a:r>
              <a:rPr lang="en-GB" b="1" dirty="0"/>
              <a:t>evidence-based practice </a:t>
            </a:r>
            <a:r>
              <a:rPr lang="en-GB" dirty="0"/>
              <a:t>can be most effectively applied</a:t>
            </a:r>
          </a:p>
        </p:txBody>
      </p:sp>
      <p:pic>
        <p:nvPicPr>
          <p:cNvPr id="5" name="Picture 4"/>
          <p:cNvPicPr>
            <a:picLocks noChangeAspect="1"/>
          </p:cNvPicPr>
          <p:nvPr/>
        </p:nvPicPr>
        <p:blipFill>
          <a:blip r:embed="rId3"/>
          <a:stretch>
            <a:fillRect/>
          </a:stretch>
        </p:blipFill>
        <p:spPr>
          <a:xfrm>
            <a:off x="7419706" y="365125"/>
            <a:ext cx="4144282" cy="588369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0251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1C591-A668-414E-87AA-158983C3FB39}"/>
              </a:ext>
            </a:extLst>
          </p:cNvPr>
          <p:cNvSpPr>
            <a:spLocks noGrp="1"/>
          </p:cNvSpPr>
          <p:nvPr>
            <p:ph type="title"/>
          </p:nvPr>
        </p:nvSpPr>
        <p:spPr/>
        <p:txBody>
          <a:bodyPr/>
          <a:lstStyle/>
          <a:p>
            <a:r>
              <a:rPr lang="en-GB" dirty="0"/>
              <a:t>The BMDA as a unifying force…</a:t>
            </a:r>
          </a:p>
        </p:txBody>
      </p:sp>
      <p:sp>
        <p:nvSpPr>
          <p:cNvPr id="3" name="Content Placeholder 2">
            <a:extLst>
              <a:ext uri="{FF2B5EF4-FFF2-40B4-BE49-F238E27FC236}">
                <a16:creationId xmlns:a16="http://schemas.microsoft.com/office/drawing/2014/main" id="{CE67F1A6-A9A2-47B3-AD34-553B3D0AB98D}"/>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0A4D856F-68CC-4396-91E4-803A0FEF687F}"/>
              </a:ext>
            </a:extLst>
          </p:cNvPr>
          <p:cNvSpPr>
            <a:spLocks noGrp="1"/>
          </p:cNvSpPr>
          <p:nvPr>
            <p:ph sz="half" idx="2"/>
          </p:nvPr>
        </p:nvSpPr>
        <p:spPr/>
        <p:txBody>
          <a:bodyPr/>
          <a:lstStyle/>
          <a:p>
            <a:endParaRPr lang="en-GB"/>
          </a:p>
        </p:txBody>
      </p:sp>
    </p:spTree>
    <p:extLst>
      <p:ext uri="{BB962C8B-B14F-4D97-AF65-F5344CB8AC3E}">
        <p14:creationId xmlns:p14="http://schemas.microsoft.com/office/powerpoint/2010/main" val="2339454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863600" y="557106"/>
          <a:ext cx="4775200" cy="5547360"/>
        </p:xfrm>
        <a:graphic>
          <a:graphicData uri="http://schemas.openxmlformats.org/drawingml/2006/table">
            <a:tbl>
              <a:tblPr firstRow="1" bandRow="1">
                <a:tableStyleId>{5C22544A-7EE6-4342-B048-85BDC9FD1C3A}</a:tableStyleId>
              </a:tblPr>
              <a:tblGrid>
                <a:gridCol w="4775200">
                  <a:extLst>
                    <a:ext uri="{9D8B030D-6E8A-4147-A177-3AD203B41FA5}">
                      <a16:colId xmlns:a16="http://schemas.microsoft.com/office/drawing/2014/main" val="2679774693"/>
                    </a:ext>
                  </a:extLst>
                </a:gridCol>
              </a:tblGrid>
              <a:tr h="370840">
                <a:tc>
                  <a:txBody>
                    <a:bodyPr/>
                    <a:lstStyle/>
                    <a:p>
                      <a:r>
                        <a:rPr lang="en-GB" sz="2800" dirty="0"/>
                        <a:t>ICD-11 Alcohol Dependence</a:t>
                      </a:r>
                    </a:p>
                    <a:p>
                      <a:r>
                        <a:rPr lang="en-GB" sz="2400" b="0" dirty="0"/>
                        <a:t>Endorsement of 2 of 3 core</a:t>
                      </a:r>
                      <a:r>
                        <a:rPr lang="en-GB" sz="2400" b="0" baseline="0" dirty="0"/>
                        <a:t> features in past 12 months</a:t>
                      </a:r>
                      <a:endParaRPr lang="en-GB" sz="2400" b="0" dirty="0"/>
                    </a:p>
                  </a:txBody>
                  <a:tcPr/>
                </a:tc>
                <a:extLst>
                  <a:ext uri="{0D108BD9-81ED-4DB2-BD59-A6C34878D82A}">
                    <a16:rowId xmlns:a16="http://schemas.microsoft.com/office/drawing/2014/main" val="690084736"/>
                  </a:ext>
                </a:extLst>
              </a:tr>
              <a:tr h="370840">
                <a:tc>
                  <a:txBody>
                    <a:bodyPr/>
                    <a:lstStyle/>
                    <a:p>
                      <a:pPr marL="342900" indent="-342900">
                        <a:buAutoNum type="arabicPeriod"/>
                      </a:pPr>
                      <a:r>
                        <a:rPr lang="en-GB" sz="2400" dirty="0"/>
                        <a:t>Impaired control over alcohol, including craving</a:t>
                      </a:r>
                    </a:p>
                    <a:p>
                      <a:pPr marL="342900" indent="-342900">
                        <a:buAutoNum type="arabicPeriod"/>
                      </a:pPr>
                      <a:endParaRPr lang="en-GB" sz="2400" dirty="0"/>
                    </a:p>
                  </a:txBody>
                  <a:tcPr/>
                </a:tc>
                <a:extLst>
                  <a:ext uri="{0D108BD9-81ED-4DB2-BD59-A6C34878D82A}">
                    <a16:rowId xmlns:a16="http://schemas.microsoft.com/office/drawing/2014/main" val="1108592609"/>
                  </a:ext>
                </a:extLst>
              </a:tr>
              <a:tr h="370840">
                <a:tc>
                  <a:txBody>
                    <a:bodyPr/>
                    <a:lstStyle/>
                    <a:p>
                      <a:pPr marL="357188" indent="-357188"/>
                      <a:r>
                        <a:rPr lang="en-GB" sz="2400" dirty="0"/>
                        <a:t>2. Alcohol becomes increasingly     prioritized in life, often despite problems</a:t>
                      </a:r>
                    </a:p>
                    <a:p>
                      <a:endParaRPr lang="en-GB" sz="2400" dirty="0"/>
                    </a:p>
                  </a:txBody>
                  <a:tcPr/>
                </a:tc>
                <a:extLst>
                  <a:ext uri="{0D108BD9-81ED-4DB2-BD59-A6C34878D82A}">
                    <a16:rowId xmlns:a16="http://schemas.microsoft.com/office/drawing/2014/main" val="4121672701"/>
                  </a:ext>
                </a:extLst>
              </a:tr>
              <a:tr h="370840">
                <a:tc>
                  <a:txBody>
                    <a:bodyPr/>
                    <a:lstStyle/>
                    <a:p>
                      <a:pPr marL="357188" indent="-357188"/>
                      <a:r>
                        <a:rPr lang="en-GB" sz="2400" dirty="0"/>
                        <a:t>3. Physiological features caused by pharmacological tolerance and withdrawal</a:t>
                      </a:r>
                    </a:p>
                    <a:p>
                      <a:endParaRPr lang="en-GB" sz="2400" dirty="0"/>
                    </a:p>
                  </a:txBody>
                  <a:tcPr/>
                </a:tc>
                <a:extLst>
                  <a:ext uri="{0D108BD9-81ED-4DB2-BD59-A6C34878D82A}">
                    <a16:rowId xmlns:a16="http://schemas.microsoft.com/office/drawing/2014/main" val="1934551288"/>
                  </a:ext>
                </a:extLst>
              </a:tr>
            </a:tbl>
          </a:graphicData>
        </a:graphic>
      </p:graphicFrame>
      <p:sp>
        <p:nvSpPr>
          <p:cNvPr id="3" name="TextBox 2"/>
          <p:cNvSpPr txBox="1"/>
          <p:nvPr/>
        </p:nvSpPr>
        <p:spPr>
          <a:xfrm>
            <a:off x="6441440" y="557106"/>
            <a:ext cx="4968240" cy="32316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rPr>
              <a:t>Early full remission: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rPr>
              <a:t>Abstinence from alcohol lasting 1-12 months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rPr>
              <a:t>Sustained partial remission: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rPr>
              <a:t>Significant reduction in alcohol consumption for more than 12 months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rPr>
              <a:t>+ Not meeting criteria for dependence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rPr>
              <a:t>Sustained full remission: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rPr>
              <a:t>Abstinence from alcohol lasting 12 months or longer</a:t>
            </a:r>
          </a:p>
        </p:txBody>
      </p:sp>
    </p:spTree>
    <p:extLst>
      <p:ext uri="{BB962C8B-B14F-4D97-AF65-F5344CB8AC3E}">
        <p14:creationId xmlns:p14="http://schemas.microsoft.com/office/powerpoint/2010/main" val="475171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218076373"/>
              </p:ext>
            </p:extLst>
          </p:nvPr>
        </p:nvGraphicFramePr>
        <p:xfrm>
          <a:off x="802640" y="284480"/>
          <a:ext cx="10596880" cy="638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39A40E68-F491-44F9-935E-4FB18E7AA419}"/>
              </a:ext>
            </a:extLst>
          </p:cNvPr>
          <p:cNvSpPr txBox="1"/>
          <p:nvPr/>
        </p:nvSpPr>
        <p:spPr>
          <a:xfrm>
            <a:off x="9497962" y="9832"/>
            <a:ext cx="2674374" cy="830997"/>
          </a:xfrm>
          <a:prstGeom prst="rect">
            <a:avLst/>
          </a:prstGeom>
          <a:noFill/>
        </p:spPr>
        <p:txBody>
          <a:bodyPr wrap="square" rtlCol="0">
            <a:spAutoFit/>
          </a:bodyPr>
          <a:lstStyle/>
          <a:p>
            <a:pPr algn="ctr"/>
            <a:r>
              <a:rPr lang="en-GB" sz="4800" dirty="0">
                <a:solidFill>
                  <a:srgbClr val="FF0000"/>
                </a:solidFill>
              </a:rPr>
              <a:t>DSM-5</a:t>
            </a:r>
          </a:p>
        </p:txBody>
      </p:sp>
    </p:spTree>
    <p:extLst>
      <p:ext uri="{BB962C8B-B14F-4D97-AF65-F5344CB8AC3E}">
        <p14:creationId xmlns:p14="http://schemas.microsoft.com/office/powerpoint/2010/main" val="175112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435E-4DBE-4A94-AC3E-832AD01B0130}"/>
              </a:ext>
            </a:extLst>
          </p:cNvPr>
          <p:cNvSpPr>
            <a:spLocks noGrp="1"/>
          </p:cNvSpPr>
          <p:nvPr>
            <p:ph type="title"/>
          </p:nvPr>
        </p:nvSpPr>
        <p:spPr/>
        <p:txBody>
          <a:bodyPr/>
          <a:lstStyle/>
          <a:p>
            <a:r>
              <a:rPr lang="en-GB" dirty="0"/>
              <a:t>MHA 1983 (2007 update)</a:t>
            </a:r>
          </a:p>
        </p:txBody>
      </p:sp>
      <p:sp>
        <p:nvSpPr>
          <p:cNvPr id="3" name="Content Placeholder 2">
            <a:extLst>
              <a:ext uri="{FF2B5EF4-FFF2-40B4-BE49-F238E27FC236}">
                <a16:creationId xmlns:a16="http://schemas.microsoft.com/office/drawing/2014/main" id="{CB16E43F-8F0D-4129-A00A-2360C78923FA}"/>
              </a:ext>
            </a:extLst>
          </p:cNvPr>
          <p:cNvSpPr>
            <a:spLocks noGrp="1"/>
          </p:cNvSpPr>
          <p:nvPr>
            <p:ph idx="1"/>
          </p:nvPr>
        </p:nvSpPr>
        <p:spPr/>
        <p:txBody>
          <a:bodyPr>
            <a:normAutofit fontScale="92500" lnSpcReduction="20000"/>
          </a:bodyPr>
          <a:lstStyle/>
          <a:p>
            <a:r>
              <a:rPr lang="en-GB" i="1" dirty="0"/>
              <a:t>The use of alcohol or drugs is not, by itself, regarded clinically as a disorder or disability of the mind (although the effects of such use may be). However, dependence on alcohol and drugs is regarded as a mental disorder.</a:t>
            </a:r>
          </a:p>
          <a:p>
            <a:r>
              <a:rPr lang="en-GB" i="1" dirty="0"/>
              <a:t>The effect of the exclusion inserted by this section is that no action can be taken under the 1983 Act in relation to people simply because they are dependent on alcohol or drugs (including opiates, psycho-stimulants or some solvents), even though in other contexts their dependence would be considered clinically to be a mental disorder.</a:t>
            </a:r>
          </a:p>
          <a:p>
            <a:r>
              <a:rPr lang="en-GB" i="1" dirty="0"/>
              <a:t>Like treatment for any other condition which is not itself a mental disorder, treatment for dependence may be given under the 1983 Act if it forms part of treatment for a condition which is a mental disorder for the purposes of the 1983 Act (see section 7 below for the definition of medical treatment).</a:t>
            </a:r>
          </a:p>
        </p:txBody>
      </p:sp>
    </p:spTree>
    <p:extLst>
      <p:ext uri="{BB962C8B-B14F-4D97-AF65-F5344CB8AC3E}">
        <p14:creationId xmlns:p14="http://schemas.microsoft.com/office/powerpoint/2010/main" val="1985667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435E-4DBE-4A94-AC3E-832AD01B0130}"/>
              </a:ext>
            </a:extLst>
          </p:cNvPr>
          <p:cNvSpPr>
            <a:spLocks noGrp="1"/>
          </p:cNvSpPr>
          <p:nvPr>
            <p:ph type="title"/>
          </p:nvPr>
        </p:nvSpPr>
        <p:spPr/>
        <p:txBody>
          <a:bodyPr/>
          <a:lstStyle/>
          <a:p>
            <a:r>
              <a:rPr lang="en-GB" dirty="0"/>
              <a:t>MHA 1983 (2007 update)</a:t>
            </a:r>
          </a:p>
        </p:txBody>
      </p:sp>
      <p:sp>
        <p:nvSpPr>
          <p:cNvPr id="3" name="Content Placeholder 2">
            <a:extLst>
              <a:ext uri="{FF2B5EF4-FFF2-40B4-BE49-F238E27FC236}">
                <a16:creationId xmlns:a16="http://schemas.microsoft.com/office/drawing/2014/main" id="{CB16E43F-8F0D-4129-A00A-2360C78923FA}"/>
              </a:ext>
            </a:extLst>
          </p:cNvPr>
          <p:cNvSpPr>
            <a:spLocks noGrp="1"/>
          </p:cNvSpPr>
          <p:nvPr>
            <p:ph idx="1"/>
          </p:nvPr>
        </p:nvSpPr>
        <p:spPr/>
        <p:txBody>
          <a:bodyPr>
            <a:normAutofit fontScale="92500" lnSpcReduction="20000"/>
          </a:bodyPr>
          <a:lstStyle/>
          <a:p>
            <a:r>
              <a:rPr lang="en-GB" i="1" dirty="0">
                <a:highlight>
                  <a:srgbClr val="FFFF00"/>
                </a:highlight>
              </a:rPr>
              <a:t>The use of alcohol or drugs is not, by itself, regarded clinically as a disorder or disability of the mind </a:t>
            </a:r>
            <a:r>
              <a:rPr lang="en-GB" i="1" dirty="0"/>
              <a:t>(although the effects of such use may be). However, dependence on alcohol and drugs is regarded as a mental disorder.</a:t>
            </a:r>
          </a:p>
          <a:p>
            <a:r>
              <a:rPr lang="en-GB" i="1" dirty="0"/>
              <a:t>The effect of the exclusion inserted by this section is that </a:t>
            </a:r>
            <a:r>
              <a:rPr lang="en-GB" i="1" dirty="0">
                <a:highlight>
                  <a:srgbClr val="FFFF00"/>
                </a:highlight>
              </a:rPr>
              <a:t>no action can be taken under the 1983 Act in relation to people simply because they are dependent on alcohol or drugs </a:t>
            </a:r>
            <a:r>
              <a:rPr lang="en-GB" i="1" dirty="0"/>
              <a:t>(including opiates, psycho-stimulants or some solvents), even though in other contexts their dependence would be considered clinically to be a mental disorder.</a:t>
            </a:r>
          </a:p>
          <a:p>
            <a:r>
              <a:rPr lang="en-GB" i="1" dirty="0"/>
              <a:t>Like treatment for any other condition which is not itself a mental disorder, </a:t>
            </a:r>
            <a:r>
              <a:rPr lang="en-GB" i="1" dirty="0">
                <a:highlight>
                  <a:srgbClr val="FFFF00"/>
                </a:highlight>
              </a:rPr>
              <a:t>treatment for dependence may be given under the 1983 Act if it forms part of treatment for a condition which is a mental disorder for the purposes of the 1983 Act </a:t>
            </a:r>
            <a:r>
              <a:rPr lang="en-GB" i="1" dirty="0"/>
              <a:t>(see section 7 below for the definition of medical treatment).</a:t>
            </a:r>
          </a:p>
        </p:txBody>
      </p:sp>
    </p:spTree>
    <p:extLst>
      <p:ext uri="{BB962C8B-B14F-4D97-AF65-F5344CB8AC3E}">
        <p14:creationId xmlns:p14="http://schemas.microsoft.com/office/powerpoint/2010/main" val="306135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7BD5-68D1-4905-BD16-5A61100492DA}"/>
              </a:ext>
            </a:extLst>
          </p:cNvPr>
          <p:cNvSpPr>
            <a:spLocks noGrp="1"/>
          </p:cNvSpPr>
          <p:nvPr>
            <p:ph type="title"/>
          </p:nvPr>
        </p:nvSpPr>
        <p:spPr/>
        <p:txBody>
          <a:bodyPr/>
          <a:lstStyle/>
          <a:p>
            <a:r>
              <a:rPr lang="en-GB" dirty="0"/>
              <a:t>The BDMA guiding evidence-based practice…</a:t>
            </a:r>
          </a:p>
        </p:txBody>
      </p:sp>
      <p:sp>
        <p:nvSpPr>
          <p:cNvPr id="3" name="Content Placeholder 2">
            <a:extLst>
              <a:ext uri="{FF2B5EF4-FFF2-40B4-BE49-F238E27FC236}">
                <a16:creationId xmlns:a16="http://schemas.microsoft.com/office/drawing/2014/main" id="{79104195-F6BF-44CA-9B3B-F313ACED595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817368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B015-79FE-4F9E-959D-09206BC164A7}"/>
              </a:ext>
            </a:extLst>
          </p:cNvPr>
          <p:cNvSpPr>
            <a:spLocks noGrp="1"/>
          </p:cNvSpPr>
          <p:nvPr>
            <p:ph type="title"/>
          </p:nvPr>
        </p:nvSpPr>
        <p:spPr/>
        <p:txBody>
          <a:bodyPr>
            <a:normAutofit fontScale="90000"/>
          </a:bodyPr>
          <a:lstStyle/>
          <a:p>
            <a:r>
              <a:rPr lang="en-GB" dirty="0"/>
              <a:t>26. ADDICTION TREATMENT PROVIDERS’ ENGAGEMENT WITH THE BDMA</a:t>
            </a:r>
            <a:br>
              <a:rPr lang="en-GB" dirty="0"/>
            </a:br>
            <a:r>
              <a:rPr lang="en-GB" sz="3100" dirty="0"/>
              <a:t>Anthony Barnett, Michael </a:t>
            </a:r>
            <a:r>
              <a:rPr lang="en-GB" sz="3100" dirty="0" err="1"/>
              <a:t>Savic</a:t>
            </a:r>
            <a:r>
              <a:rPr lang="en-GB" sz="3100" dirty="0"/>
              <a:t>, Martyn </a:t>
            </a:r>
            <a:r>
              <a:rPr lang="en-GB" sz="3100" dirty="0" err="1"/>
              <a:t>Pickersgill</a:t>
            </a:r>
            <a:r>
              <a:rPr lang="en-GB" sz="3100" dirty="0"/>
              <a:t> et al.</a:t>
            </a:r>
            <a:endParaRPr lang="en-GB" dirty="0"/>
          </a:p>
        </p:txBody>
      </p:sp>
      <p:sp>
        <p:nvSpPr>
          <p:cNvPr id="3" name="Content Placeholder 2">
            <a:extLst>
              <a:ext uri="{FF2B5EF4-FFF2-40B4-BE49-F238E27FC236}">
                <a16:creationId xmlns:a16="http://schemas.microsoft.com/office/drawing/2014/main" id="{28D5E3B9-A1FF-4B34-9F63-C25D40056AE1}"/>
              </a:ext>
            </a:extLst>
          </p:cNvPr>
          <p:cNvSpPr>
            <a:spLocks noGrp="1"/>
          </p:cNvSpPr>
          <p:nvPr>
            <p:ph idx="1"/>
          </p:nvPr>
        </p:nvSpPr>
        <p:spPr/>
        <p:txBody>
          <a:bodyPr/>
          <a:lstStyle/>
          <a:p>
            <a:endParaRPr lang="en-GB" dirty="0"/>
          </a:p>
          <a:p>
            <a:r>
              <a:rPr lang="en-GB" dirty="0"/>
              <a:t>Treatment in clinical practice is rarely viewed exclusively through the lens of neurobiology or a brain disease</a:t>
            </a:r>
          </a:p>
          <a:p>
            <a:r>
              <a:rPr lang="en-GB" dirty="0"/>
              <a:t>Treatment providers engage in a process of ‘selective </a:t>
            </a:r>
            <a:r>
              <a:rPr lang="en-GB" dirty="0" err="1"/>
              <a:t>neurologization</a:t>
            </a:r>
            <a:r>
              <a:rPr lang="en-GB" dirty="0"/>
              <a:t>’ i.e. </a:t>
            </a:r>
            <a:r>
              <a:rPr lang="en-GB" b="1" dirty="0"/>
              <a:t>strategic and selective deployment of neuroscientific representations </a:t>
            </a:r>
            <a:r>
              <a:rPr lang="en-GB" dirty="0"/>
              <a:t>to foster client optimism or reduce self blame, enact drug use as a high-risk practice or explain complex </a:t>
            </a:r>
            <a:r>
              <a:rPr lang="en-GB" dirty="0" err="1"/>
              <a:t>polypharmacology</a:t>
            </a:r>
            <a:endParaRPr lang="en-GB" dirty="0"/>
          </a:p>
          <a:p>
            <a:r>
              <a:rPr lang="en-GB" dirty="0"/>
              <a:t>Example – explanation of Opioid Agonist Treatment or acamprosate</a:t>
            </a:r>
          </a:p>
        </p:txBody>
      </p:sp>
    </p:spTree>
    <p:extLst>
      <p:ext uri="{BB962C8B-B14F-4D97-AF65-F5344CB8AC3E}">
        <p14:creationId xmlns:p14="http://schemas.microsoft.com/office/powerpoint/2010/main" val="1527227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CCFD37-BD78-4435-92B8-659507538CDC}"/>
              </a:ext>
            </a:extLst>
          </p:cNvPr>
          <p:cNvPicPr>
            <a:picLocks noChangeAspect="1"/>
          </p:cNvPicPr>
          <p:nvPr/>
        </p:nvPicPr>
        <p:blipFill>
          <a:blip r:embed="rId2"/>
          <a:stretch>
            <a:fillRect/>
          </a:stretch>
        </p:blipFill>
        <p:spPr>
          <a:xfrm>
            <a:off x="1877962" y="265471"/>
            <a:ext cx="8337754" cy="6253316"/>
          </a:xfrm>
          <a:prstGeom prst="rect">
            <a:avLst/>
          </a:prstGeom>
        </p:spPr>
      </p:pic>
      <p:sp>
        <p:nvSpPr>
          <p:cNvPr id="5" name="TextBox 4">
            <a:extLst>
              <a:ext uri="{FF2B5EF4-FFF2-40B4-BE49-F238E27FC236}">
                <a16:creationId xmlns:a16="http://schemas.microsoft.com/office/drawing/2014/main" id="{23D5F097-FFDA-4481-88CF-C978AC7FB3E6}"/>
              </a:ext>
            </a:extLst>
          </p:cNvPr>
          <p:cNvSpPr txBox="1"/>
          <p:nvPr/>
        </p:nvSpPr>
        <p:spPr>
          <a:xfrm>
            <a:off x="10525760" y="345440"/>
            <a:ext cx="1330960" cy="523220"/>
          </a:xfrm>
          <a:prstGeom prst="rect">
            <a:avLst/>
          </a:prstGeom>
          <a:noFill/>
        </p:spPr>
        <p:txBody>
          <a:bodyPr wrap="square" rtlCol="0">
            <a:spAutoFit/>
          </a:bodyPr>
          <a:lstStyle/>
          <a:p>
            <a:r>
              <a:rPr lang="en-GB" sz="2800" dirty="0"/>
              <a:t>2003</a:t>
            </a:r>
          </a:p>
        </p:txBody>
      </p:sp>
    </p:spTree>
    <p:extLst>
      <p:ext uri="{BB962C8B-B14F-4D97-AF65-F5344CB8AC3E}">
        <p14:creationId xmlns:p14="http://schemas.microsoft.com/office/powerpoint/2010/main" val="2932116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EDBD12-F32E-4B2D-8570-03FC037B8DF8}"/>
              </a:ext>
            </a:extLst>
          </p:cNvPr>
          <p:cNvPicPr>
            <a:picLocks noChangeAspect="1"/>
          </p:cNvPicPr>
          <p:nvPr/>
        </p:nvPicPr>
        <p:blipFill>
          <a:blip r:embed="rId2"/>
          <a:stretch>
            <a:fillRect/>
          </a:stretch>
        </p:blipFill>
        <p:spPr>
          <a:xfrm>
            <a:off x="1859279" y="251459"/>
            <a:ext cx="8700347" cy="6525261"/>
          </a:xfrm>
          <a:prstGeom prst="rect">
            <a:avLst/>
          </a:prstGeom>
        </p:spPr>
      </p:pic>
      <p:sp>
        <p:nvSpPr>
          <p:cNvPr id="3" name="TextBox 2">
            <a:extLst>
              <a:ext uri="{FF2B5EF4-FFF2-40B4-BE49-F238E27FC236}">
                <a16:creationId xmlns:a16="http://schemas.microsoft.com/office/drawing/2014/main" id="{FFD58E3F-A87E-4F23-B6A6-924DE7BB0F29}"/>
              </a:ext>
            </a:extLst>
          </p:cNvPr>
          <p:cNvSpPr txBox="1"/>
          <p:nvPr/>
        </p:nvSpPr>
        <p:spPr>
          <a:xfrm>
            <a:off x="10525760" y="345440"/>
            <a:ext cx="1330960" cy="523220"/>
          </a:xfrm>
          <a:prstGeom prst="rect">
            <a:avLst/>
          </a:prstGeom>
          <a:noFill/>
        </p:spPr>
        <p:txBody>
          <a:bodyPr wrap="square" rtlCol="0">
            <a:spAutoFit/>
          </a:bodyPr>
          <a:lstStyle/>
          <a:p>
            <a:r>
              <a:rPr lang="en-GB" sz="2800" dirty="0"/>
              <a:t>2006</a:t>
            </a:r>
          </a:p>
        </p:txBody>
      </p:sp>
    </p:spTree>
    <p:extLst>
      <p:ext uri="{BB962C8B-B14F-4D97-AF65-F5344CB8AC3E}">
        <p14:creationId xmlns:p14="http://schemas.microsoft.com/office/powerpoint/2010/main" val="771143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75F1F1-7D7E-4A82-816E-2B0365E3D983}"/>
              </a:ext>
            </a:extLst>
          </p:cNvPr>
          <p:cNvPicPr>
            <a:picLocks noChangeAspect="1"/>
          </p:cNvPicPr>
          <p:nvPr/>
        </p:nvPicPr>
        <p:blipFill>
          <a:blip r:embed="rId2"/>
          <a:stretch>
            <a:fillRect/>
          </a:stretch>
        </p:blipFill>
        <p:spPr>
          <a:xfrm>
            <a:off x="6452331" y="1388119"/>
            <a:ext cx="5442350" cy="4081762"/>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CC8DBB1A-AD7A-4A97-AB45-859AF9521647}"/>
              </a:ext>
            </a:extLst>
          </p:cNvPr>
          <p:cNvPicPr>
            <a:picLocks noChangeAspect="1"/>
          </p:cNvPicPr>
          <p:nvPr/>
        </p:nvPicPr>
        <p:blipFill>
          <a:blip r:embed="rId3"/>
          <a:stretch>
            <a:fillRect/>
          </a:stretch>
        </p:blipFill>
        <p:spPr>
          <a:xfrm>
            <a:off x="235976" y="1388118"/>
            <a:ext cx="5442351" cy="4081763"/>
          </a:xfrm>
          <a:prstGeom prst="rect">
            <a:avLst/>
          </a:prstGeom>
        </p:spPr>
      </p:pic>
      <p:sp>
        <p:nvSpPr>
          <p:cNvPr id="4" name="TextBox 3">
            <a:extLst>
              <a:ext uri="{FF2B5EF4-FFF2-40B4-BE49-F238E27FC236}">
                <a16:creationId xmlns:a16="http://schemas.microsoft.com/office/drawing/2014/main" id="{1CFF279D-FA21-43E7-B0F7-D45DF71047C5}"/>
              </a:ext>
            </a:extLst>
          </p:cNvPr>
          <p:cNvSpPr txBox="1"/>
          <p:nvPr/>
        </p:nvSpPr>
        <p:spPr>
          <a:xfrm>
            <a:off x="10525760" y="345440"/>
            <a:ext cx="1330960" cy="523220"/>
          </a:xfrm>
          <a:prstGeom prst="rect">
            <a:avLst/>
          </a:prstGeom>
          <a:noFill/>
        </p:spPr>
        <p:txBody>
          <a:bodyPr wrap="square" rtlCol="0">
            <a:spAutoFit/>
          </a:bodyPr>
          <a:lstStyle/>
          <a:p>
            <a:r>
              <a:rPr lang="en-GB" sz="2800" dirty="0"/>
              <a:t>2009</a:t>
            </a:r>
          </a:p>
        </p:txBody>
      </p:sp>
    </p:spTree>
    <p:extLst>
      <p:ext uri="{BB962C8B-B14F-4D97-AF65-F5344CB8AC3E}">
        <p14:creationId xmlns:p14="http://schemas.microsoft.com/office/powerpoint/2010/main" val="1567913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35560" y="220889"/>
            <a:ext cx="7992888" cy="6474552"/>
          </a:xfrm>
          <a:prstGeom prst="rect">
            <a:avLst/>
          </a:prstGeom>
        </p:spPr>
      </p:pic>
      <p:sp>
        <p:nvSpPr>
          <p:cNvPr id="3" name="TextBox 2">
            <a:extLst>
              <a:ext uri="{FF2B5EF4-FFF2-40B4-BE49-F238E27FC236}">
                <a16:creationId xmlns:a16="http://schemas.microsoft.com/office/drawing/2014/main" id="{3F8B008E-7751-41E6-B791-B9A1549D3446}"/>
              </a:ext>
            </a:extLst>
          </p:cNvPr>
          <p:cNvSpPr txBox="1"/>
          <p:nvPr/>
        </p:nvSpPr>
        <p:spPr>
          <a:xfrm>
            <a:off x="10525760" y="345440"/>
            <a:ext cx="1330960" cy="523220"/>
          </a:xfrm>
          <a:prstGeom prst="rect">
            <a:avLst/>
          </a:prstGeom>
          <a:noFill/>
        </p:spPr>
        <p:txBody>
          <a:bodyPr wrap="square" rtlCol="0">
            <a:spAutoFit/>
          </a:bodyPr>
          <a:lstStyle/>
          <a:p>
            <a:r>
              <a:rPr lang="en-GB" sz="2800" dirty="0"/>
              <a:t>2019</a:t>
            </a:r>
          </a:p>
        </p:txBody>
      </p:sp>
    </p:spTree>
    <p:extLst>
      <p:ext uri="{BB962C8B-B14F-4D97-AF65-F5344CB8AC3E}">
        <p14:creationId xmlns:p14="http://schemas.microsoft.com/office/powerpoint/2010/main" val="1399520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A01CC1-20A3-4736-8CF2-428C293CDFB2}"/>
              </a:ext>
            </a:extLst>
          </p:cNvPr>
          <p:cNvPicPr>
            <a:picLocks noChangeAspect="1"/>
          </p:cNvPicPr>
          <p:nvPr/>
        </p:nvPicPr>
        <p:blipFill>
          <a:blip r:embed="rId2"/>
          <a:stretch>
            <a:fillRect/>
          </a:stretch>
        </p:blipFill>
        <p:spPr>
          <a:xfrm>
            <a:off x="1192107" y="670560"/>
            <a:ext cx="9681349" cy="5445759"/>
          </a:xfrm>
          <a:prstGeom prst="rect">
            <a:avLst/>
          </a:prstGeom>
        </p:spPr>
      </p:pic>
    </p:spTree>
    <p:extLst>
      <p:ext uri="{BB962C8B-B14F-4D97-AF65-F5344CB8AC3E}">
        <p14:creationId xmlns:p14="http://schemas.microsoft.com/office/powerpoint/2010/main" val="638707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05A1D1-15FE-40D4-8FFE-5592E5EAF23D}"/>
              </a:ext>
            </a:extLst>
          </p:cNvPr>
          <p:cNvPicPr>
            <a:picLocks noChangeAspect="1"/>
          </p:cNvPicPr>
          <p:nvPr/>
        </p:nvPicPr>
        <p:blipFill>
          <a:blip r:embed="rId2"/>
          <a:stretch>
            <a:fillRect/>
          </a:stretch>
        </p:blipFill>
        <p:spPr>
          <a:xfrm>
            <a:off x="2052321" y="396240"/>
            <a:ext cx="8290560" cy="621791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49231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C2850D-0646-4587-9FF0-500703B36A53}"/>
              </a:ext>
            </a:extLst>
          </p:cNvPr>
          <p:cNvPicPr>
            <a:picLocks noChangeAspect="1"/>
          </p:cNvPicPr>
          <p:nvPr/>
        </p:nvPicPr>
        <p:blipFill>
          <a:blip r:embed="rId3"/>
          <a:stretch>
            <a:fillRect/>
          </a:stretch>
        </p:blipFill>
        <p:spPr>
          <a:xfrm>
            <a:off x="386080" y="321550"/>
            <a:ext cx="3677920" cy="6536450"/>
          </a:xfrm>
          <a:prstGeom prst="rect">
            <a:avLst/>
          </a:prstGeom>
        </p:spPr>
      </p:pic>
      <p:pic>
        <p:nvPicPr>
          <p:cNvPr id="7" name="Picture 6">
            <a:extLst>
              <a:ext uri="{FF2B5EF4-FFF2-40B4-BE49-F238E27FC236}">
                <a16:creationId xmlns:a16="http://schemas.microsoft.com/office/drawing/2014/main" id="{00CB6D16-AD64-4B42-9AA1-5AFBEACAB8E6}"/>
              </a:ext>
            </a:extLst>
          </p:cNvPr>
          <p:cNvPicPr>
            <a:picLocks noChangeAspect="1"/>
          </p:cNvPicPr>
          <p:nvPr/>
        </p:nvPicPr>
        <p:blipFill>
          <a:blip r:embed="rId4"/>
          <a:stretch>
            <a:fillRect/>
          </a:stretch>
        </p:blipFill>
        <p:spPr>
          <a:xfrm>
            <a:off x="4229984" y="321550"/>
            <a:ext cx="7796035" cy="1757423"/>
          </a:xfrm>
          <a:prstGeom prst="rect">
            <a:avLst/>
          </a:prstGeom>
        </p:spPr>
      </p:pic>
      <p:sp>
        <p:nvSpPr>
          <p:cNvPr id="8" name="Rectangle 7">
            <a:extLst>
              <a:ext uri="{FF2B5EF4-FFF2-40B4-BE49-F238E27FC236}">
                <a16:creationId xmlns:a16="http://schemas.microsoft.com/office/drawing/2014/main" id="{BB6CCF74-ACBD-4D92-A414-F28375EDBB20}"/>
              </a:ext>
            </a:extLst>
          </p:cNvPr>
          <p:cNvSpPr/>
          <p:nvPr/>
        </p:nvSpPr>
        <p:spPr>
          <a:xfrm>
            <a:off x="386080" y="3844211"/>
            <a:ext cx="3350178" cy="776949"/>
          </a:xfrm>
          <a:prstGeom prst="rect">
            <a:avLst/>
          </a:prstGeom>
          <a:noFill/>
          <a:ln w="53975"/>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graphicFrame>
        <p:nvGraphicFramePr>
          <p:cNvPr id="12" name="Content Placeholder 9">
            <a:extLst>
              <a:ext uri="{FF2B5EF4-FFF2-40B4-BE49-F238E27FC236}">
                <a16:creationId xmlns:a16="http://schemas.microsoft.com/office/drawing/2014/main" id="{A93BF040-E267-79D6-9BF6-31F1B67CFC85}"/>
              </a:ext>
            </a:extLst>
          </p:cNvPr>
          <p:cNvGraphicFramePr>
            <a:graphicFrameLocks noGrp="1"/>
          </p:cNvGraphicFramePr>
          <p:nvPr>
            <p:ph idx="1"/>
          </p:nvPr>
        </p:nvGraphicFramePr>
        <p:xfrm>
          <a:off x="4229984" y="2326640"/>
          <a:ext cx="7575936" cy="420981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42924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FA032-78AF-4BA4-8142-601C3BDE52F5}"/>
              </a:ext>
            </a:extLst>
          </p:cNvPr>
          <p:cNvSpPr>
            <a:spLocks noGrp="1"/>
          </p:cNvSpPr>
          <p:nvPr>
            <p:ph type="title"/>
          </p:nvPr>
        </p:nvSpPr>
        <p:spPr>
          <a:xfrm>
            <a:off x="4965430" y="629266"/>
            <a:ext cx="6586491" cy="1676603"/>
          </a:xfrm>
        </p:spPr>
        <p:txBody>
          <a:bodyPr>
            <a:normAutofit/>
          </a:bodyPr>
          <a:lstStyle/>
          <a:p>
            <a:r>
              <a:rPr lang="en-GB" sz="5400" dirty="0"/>
              <a:t>Clinical Guidelines</a:t>
            </a:r>
          </a:p>
        </p:txBody>
      </p:sp>
      <p:sp>
        <p:nvSpPr>
          <p:cNvPr id="9" name="Content Placeholder 8">
            <a:extLst>
              <a:ext uri="{FF2B5EF4-FFF2-40B4-BE49-F238E27FC236}">
                <a16:creationId xmlns:a16="http://schemas.microsoft.com/office/drawing/2014/main" id="{AF565563-4EEF-CC8E-CD39-307D16B2C137}"/>
              </a:ext>
            </a:extLst>
          </p:cNvPr>
          <p:cNvSpPr>
            <a:spLocks noGrp="1"/>
          </p:cNvSpPr>
          <p:nvPr>
            <p:ph idx="1"/>
          </p:nvPr>
        </p:nvSpPr>
        <p:spPr>
          <a:xfrm>
            <a:off x="4965431" y="2438400"/>
            <a:ext cx="6586489" cy="3785419"/>
          </a:xfrm>
        </p:spPr>
        <p:txBody>
          <a:bodyPr>
            <a:normAutofit/>
          </a:bodyPr>
          <a:lstStyle/>
          <a:p>
            <a:r>
              <a:rPr lang="en-US" sz="2400" dirty="0"/>
              <a:t>Dominated by biological/medical interventions</a:t>
            </a:r>
          </a:p>
          <a:p>
            <a:endParaRPr lang="en-US" sz="2400" dirty="0"/>
          </a:p>
          <a:p>
            <a:r>
              <a:rPr lang="en-US" sz="2400" dirty="0"/>
              <a:t>Next to nothing on </a:t>
            </a:r>
            <a:r>
              <a:rPr lang="en-US" sz="2400" u="sng" dirty="0"/>
              <a:t>non-medical</a:t>
            </a:r>
            <a:r>
              <a:rPr lang="en-US" sz="2400" dirty="0"/>
              <a:t> interventions:</a:t>
            </a:r>
          </a:p>
          <a:p>
            <a:pPr lvl="1"/>
            <a:r>
              <a:rPr lang="en-US" sz="2000" dirty="0"/>
              <a:t>1999 – 2-3 pages [132 pages in total] 2.2%</a:t>
            </a:r>
          </a:p>
          <a:p>
            <a:pPr lvl="1"/>
            <a:r>
              <a:rPr lang="en-US" sz="2000" dirty="0"/>
              <a:t>2007 – 7-8 pages [128 pages] 6.3%</a:t>
            </a:r>
          </a:p>
          <a:p>
            <a:pPr lvl="1"/>
            <a:r>
              <a:rPr lang="en-US" sz="2000" dirty="0"/>
              <a:t>2017 – 37 pages [317] 11.6%</a:t>
            </a:r>
          </a:p>
          <a:p>
            <a:endParaRPr lang="en-US" sz="2400" dirty="0"/>
          </a:p>
        </p:txBody>
      </p:sp>
      <p:pic>
        <p:nvPicPr>
          <p:cNvPr id="5" name="Content Placeholder 4" descr="A picture containing graphical user interface&#10;&#10;Description automatically generated">
            <a:extLst>
              <a:ext uri="{FF2B5EF4-FFF2-40B4-BE49-F238E27FC236}">
                <a16:creationId xmlns:a16="http://schemas.microsoft.com/office/drawing/2014/main" id="{175CFE2C-F98F-440B-83B4-329418B3BEBC}"/>
              </a:ext>
            </a:extLst>
          </p:cNvPr>
          <p:cNvPicPr>
            <a:picLocks noChangeAspect="1"/>
          </p:cNvPicPr>
          <p:nvPr/>
        </p:nvPicPr>
        <p:blipFill rotWithShape="1">
          <a:blip r:embed="rId3">
            <a:extLst>
              <a:ext uri="{28A0092B-C50C-407E-A947-70E740481C1C}">
                <a14:useLocalDpi xmlns:a14="http://schemas.microsoft.com/office/drawing/2010/main" val="0"/>
              </a:ext>
            </a:extLst>
          </a:blip>
          <a:srcRect l="3946"/>
          <a:stretch/>
        </p:blipFill>
        <p:spPr>
          <a:xfrm>
            <a:off x="20" y="10"/>
            <a:ext cx="4635571" cy="6857990"/>
          </a:xfrm>
          <a:prstGeom prst="rect">
            <a:avLst/>
          </a:prstGeom>
          <a:effectLst/>
        </p:spPr>
      </p:pic>
    </p:spTree>
    <p:extLst>
      <p:ext uri="{BB962C8B-B14F-4D97-AF65-F5344CB8AC3E}">
        <p14:creationId xmlns:p14="http://schemas.microsoft.com/office/powerpoint/2010/main" val="1281145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9A44C-CF7F-479C-944A-5FAC9056B94A}"/>
              </a:ext>
            </a:extLst>
          </p:cNvPr>
          <p:cNvSpPr>
            <a:spLocks noGrp="1"/>
          </p:cNvSpPr>
          <p:nvPr>
            <p:ph type="title"/>
          </p:nvPr>
        </p:nvSpPr>
        <p:spPr/>
        <p:txBody>
          <a:bodyPr/>
          <a:lstStyle/>
          <a:p>
            <a:r>
              <a:rPr lang="en-GB" dirty="0"/>
              <a:t>Implications for Treatment Systems</a:t>
            </a:r>
          </a:p>
        </p:txBody>
      </p:sp>
      <p:sp>
        <p:nvSpPr>
          <p:cNvPr id="3" name="Content Placeholder 2">
            <a:extLst>
              <a:ext uri="{FF2B5EF4-FFF2-40B4-BE49-F238E27FC236}">
                <a16:creationId xmlns:a16="http://schemas.microsoft.com/office/drawing/2014/main" id="{DF74360E-E53F-4CCB-A688-31268B0EF7A1}"/>
              </a:ext>
            </a:extLst>
          </p:cNvPr>
          <p:cNvSpPr>
            <a:spLocks noGrp="1"/>
          </p:cNvSpPr>
          <p:nvPr>
            <p:ph sz="half" idx="1"/>
          </p:nvPr>
        </p:nvSpPr>
        <p:spPr/>
        <p:txBody>
          <a:bodyPr>
            <a:normAutofit fontScale="92500" lnSpcReduction="10000"/>
          </a:bodyPr>
          <a:lstStyle/>
          <a:p>
            <a:r>
              <a:rPr lang="en-GB" dirty="0"/>
              <a:t>One way to address providers’ multiple ontologies of addiction is to standardize care by implementing an overarching, universal addiction treatment model</a:t>
            </a:r>
          </a:p>
          <a:p>
            <a:pPr marL="971550" lvl="1" indent="-514350">
              <a:buFont typeface="+mj-lt"/>
              <a:buAutoNum type="arabicPeriod"/>
            </a:pPr>
            <a:r>
              <a:rPr lang="en-GB" dirty="0"/>
              <a:t>Use standard intake and assessment systems </a:t>
            </a:r>
          </a:p>
          <a:p>
            <a:pPr marL="971550" lvl="1" indent="-514350">
              <a:buFont typeface="+mj-lt"/>
              <a:buAutoNum type="arabicPeriod"/>
            </a:pPr>
            <a:r>
              <a:rPr lang="en-GB" dirty="0"/>
              <a:t>Standardise interventions and map client treatment pathways</a:t>
            </a:r>
          </a:p>
          <a:p>
            <a:pPr marL="971550" lvl="1" indent="-514350">
              <a:buFont typeface="+mj-lt"/>
              <a:buAutoNum type="arabicPeriod"/>
            </a:pPr>
            <a:r>
              <a:rPr lang="en-GB" dirty="0"/>
              <a:t>Ensure approaches are harmonized across the sector e.g. harm reduction</a:t>
            </a:r>
          </a:p>
          <a:p>
            <a:pPr marL="971550" lvl="1" indent="-514350">
              <a:buFont typeface="+mj-lt"/>
              <a:buAutoNum type="arabicPeriod"/>
            </a:pPr>
            <a:endParaRPr lang="en-GB" dirty="0"/>
          </a:p>
        </p:txBody>
      </p:sp>
      <p:sp>
        <p:nvSpPr>
          <p:cNvPr id="4" name="Content Placeholder 3">
            <a:extLst>
              <a:ext uri="{FF2B5EF4-FFF2-40B4-BE49-F238E27FC236}">
                <a16:creationId xmlns:a16="http://schemas.microsoft.com/office/drawing/2014/main" id="{B338F629-9DAB-4E1A-B17C-AFCA51B40111}"/>
              </a:ext>
            </a:extLst>
          </p:cNvPr>
          <p:cNvSpPr>
            <a:spLocks noGrp="1"/>
          </p:cNvSpPr>
          <p:nvPr>
            <p:ph sz="half" idx="2"/>
          </p:nvPr>
        </p:nvSpPr>
        <p:spPr/>
        <p:txBody>
          <a:bodyPr>
            <a:normAutofit fontScale="92500" lnSpcReduction="10000"/>
          </a:bodyPr>
          <a:lstStyle/>
          <a:p>
            <a:r>
              <a:rPr lang="en-GB" dirty="0"/>
              <a:t>BUT this has unforeseen consequences:</a:t>
            </a:r>
          </a:p>
          <a:p>
            <a:pPr marL="971550" lvl="1" indent="-514350">
              <a:buFont typeface="+mj-lt"/>
              <a:buAutoNum type="arabicPeriod"/>
            </a:pPr>
            <a:r>
              <a:rPr lang="en-GB" dirty="0"/>
              <a:t>Creating a standardized treatment model is challenging</a:t>
            </a:r>
          </a:p>
          <a:p>
            <a:pPr marL="971550" lvl="1" indent="-514350">
              <a:buFont typeface="+mj-lt"/>
              <a:buAutoNum type="arabicPeriod"/>
            </a:pPr>
            <a:r>
              <a:rPr lang="en-GB" dirty="0"/>
              <a:t>A one-size-fits-all approach does not account for people’s complex needs</a:t>
            </a:r>
          </a:p>
          <a:p>
            <a:pPr marL="971550" lvl="1" indent="-514350">
              <a:buFont typeface="+mj-lt"/>
              <a:buAutoNum type="arabicPeriod"/>
            </a:pPr>
            <a:r>
              <a:rPr lang="en-GB" dirty="0"/>
              <a:t>An overarching model paternalistically relies on ‘expert’ knowledge at the expense of client-centred care </a:t>
            </a:r>
          </a:p>
        </p:txBody>
      </p:sp>
    </p:spTree>
    <p:extLst>
      <p:ext uri="{BB962C8B-B14F-4D97-AF65-F5344CB8AC3E}">
        <p14:creationId xmlns:p14="http://schemas.microsoft.com/office/powerpoint/2010/main" val="549959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Graphical user interface, application&#10;&#10;Description automatically generated">
            <a:extLst>
              <a:ext uri="{FF2B5EF4-FFF2-40B4-BE49-F238E27FC236}">
                <a16:creationId xmlns:a16="http://schemas.microsoft.com/office/drawing/2014/main" id="{5EE8AD12-8B9D-4D5B-BCBC-D5C02A4494C5}"/>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733" r="3390"/>
          <a:stretch/>
        </p:blipFill>
        <p:spPr>
          <a:xfrm>
            <a:off x="1209391" y="10"/>
            <a:ext cx="4635571" cy="6857990"/>
          </a:xfrm>
          <a:prstGeom prst="rect">
            <a:avLst/>
          </a:prstGeom>
          <a:effectLst>
            <a:outerShdw blurRad="63500" sx="102000" sy="102000" algn="ctr" rotWithShape="0">
              <a:prstClr val="black">
                <a:alpha val="40000"/>
              </a:prstClr>
            </a:outerShdw>
          </a:effectLst>
        </p:spPr>
      </p:pic>
      <p:pic>
        <p:nvPicPr>
          <p:cNvPr id="5" name="Picture 4" descr="A picture containing background pattern&#10;&#10;Description automatically generated">
            <a:extLst>
              <a:ext uri="{FF2B5EF4-FFF2-40B4-BE49-F238E27FC236}">
                <a16:creationId xmlns:a16="http://schemas.microsoft.com/office/drawing/2014/main" id="{B44C3029-414C-4406-9BEB-D2C019C1F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1941" y="0"/>
            <a:ext cx="4911532" cy="6922101"/>
          </a:xfrm>
          <a:prstGeom prst="rect">
            <a:avLst/>
          </a:prstGeom>
        </p:spPr>
      </p:pic>
    </p:spTree>
    <p:extLst>
      <p:ext uri="{BB962C8B-B14F-4D97-AF65-F5344CB8AC3E}">
        <p14:creationId xmlns:p14="http://schemas.microsoft.com/office/powerpoint/2010/main" val="1211697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1678" y="-228600"/>
            <a:ext cx="15183678" cy="7315200"/>
          </a:xfrm>
          <a:prstGeom prst="rect">
            <a:avLst/>
          </a:prstGeom>
        </p:spPr>
      </p:pic>
      <p:sp>
        <p:nvSpPr>
          <p:cNvPr id="6" name="Rectangle 5"/>
          <p:cNvSpPr/>
          <p:nvPr/>
        </p:nvSpPr>
        <p:spPr>
          <a:xfrm>
            <a:off x="2716412" y="430507"/>
            <a:ext cx="3515423" cy="80989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 name="Rectangle 6"/>
          <p:cNvSpPr/>
          <p:nvPr/>
        </p:nvSpPr>
        <p:spPr>
          <a:xfrm>
            <a:off x="913500" y="279431"/>
            <a:ext cx="3686661" cy="2608217"/>
          </a:xfrm>
          <a:prstGeom prst="rect">
            <a:avLst/>
          </a:prstGeom>
          <a:gradFill>
            <a:gsLst>
              <a:gs pos="0">
                <a:schemeClr val="accent1">
                  <a:lumMod val="20000"/>
                  <a:lumOff val="80000"/>
                </a:schemeClr>
              </a:gs>
              <a:gs pos="35000">
                <a:schemeClr val="accent1">
                  <a:lumMod val="45000"/>
                  <a:lumOff val="55000"/>
                </a:schemeClr>
              </a:gs>
              <a:gs pos="60000">
                <a:schemeClr val="accent1">
                  <a:lumMod val="20000"/>
                  <a:lumOff val="80000"/>
                </a:schemeClr>
              </a:gs>
              <a:gs pos="82000">
                <a:schemeClr val="accent1">
                  <a:lumMod val="30000"/>
                  <a:lumOff val="70000"/>
                </a:schemeClr>
              </a:gs>
            </a:gsLst>
            <a:lin ang="5400000" scaled="1"/>
          </a:gradFill>
          <a:ln>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2000s</a:t>
            </a:r>
          </a:p>
          <a:p>
            <a:pPr algn="ctr"/>
            <a:r>
              <a:rPr lang="en-GB" dirty="0"/>
              <a:t>Expansion of services</a:t>
            </a:r>
          </a:p>
          <a:p>
            <a:pPr algn="ctr"/>
            <a:r>
              <a:rPr lang="en-GB" dirty="0"/>
              <a:t>Application of evidence-based prescribing</a:t>
            </a:r>
          </a:p>
          <a:p>
            <a:pPr algn="ctr"/>
            <a:r>
              <a:rPr lang="en-GB" dirty="0"/>
              <a:t>Criminal Justice diversion</a:t>
            </a:r>
          </a:p>
        </p:txBody>
      </p:sp>
      <p:sp>
        <p:nvSpPr>
          <p:cNvPr id="8" name="Rectangle 7"/>
          <p:cNvSpPr/>
          <p:nvPr/>
        </p:nvSpPr>
        <p:spPr>
          <a:xfrm>
            <a:off x="7357818" y="3761441"/>
            <a:ext cx="3686661" cy="2608217"/>
          </a:xfrm>
          <a:prstGeom prst="rect">
            <a:avLst/>
          </a:prstGeom>
          <a:gradFill>
            <a:gsLst>
              <a:gs pos="0">
                <a:schemeClr val="accent1">
                  <a:lumMod val="20000"/>
                  <a:lumOff val="80000"/>
                </a:schemeClr>
              </a:gs>
              <a:gs pos="35000">
                <a:schemeClr val="accent1">
                  <a:lumMod val="45000"/>
                  <a:lumOff val="55000"/>
                </a:schemeClr>
              </a:gs>
              <a:gs pos="60000">
                <a:schemeClr val="accent1">
                  <a:lumMod val="20000"/>
                  <a:lumOff val="80000"/>
                </a:schemeClr>
              </a:gs>
              <a:gs pos="82000">
                <a:schemeClr val="accent1">
                  <a:lumMod val="30000"/>
                  <a:lumOff val="70000"/>
                </a:schemeClr>
              </a:gs>
            </a:gsLst>
            <a:lin ang="5400000" scaled="1"/>
          </a:gradFill>
          <a:ln>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2010s</a:t>
            </a:r>
          </a:p>
          <a:p>
            <a:pPr algn="ctr"/>
            <a:r>
              <a:rPr lang="en-GB" dirty="0"/>
              <a:t>Any qualified provider</a:t>
            </a:r>
          </a:p>
          <a:p>
            <a:pPr algn="ctr"/>
            <a:r>
              <a:rPr lang="en-GB" dirty="0"/>
              <a:t>Recovery and ROIS</a:t>
            </a:r>
          </a:p>
          <a:p>
            <a:pPr algn="ctr"/>
            <a:r>
              <a:rPr lang="en-GB" dirty="0"/>
              <a:t>More emphasis on peer support</a:t>
            </a:r>
          </a:p>
          <a:p>
            <a:pPr algn="ctr"/>
            <a:r>
              <a:rPr lang="en-GB" dirty="0"/>
              <a:t>Shrinking financial envelope</a:t>
            </a:r>
          </a:p>
          <a:p>
            <a:pPr algn="ctr"/>
            <a:endParaRPr lang="en-GB" dirty="0"/>
          </a:p>
        </p:txBody>
      </p:sp>
      <p:cxnSp>
        <p:nvCxnSpPr>
          <p:cNvPr id="9" name="Straight Connector 8"/>
          <p:cNvCxnSpPr/>
          <p:nvPr/>
        </p:nvCxnSpPr>
        <p:spPr>
          <a:xfrm>
            <a:off x="5994400" y="0"/>
            <a:ext cx="30480" cy="685800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301409" y="208722"/>
            <a:ext cx="1371600" cy="844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Health &amp; Social Care Act</a:t>
            </a:r>
          </a:p>
        </p:txBody>
      </p:sp>
      <p:sp>
        <p:nvSpPr>
          <p:cNvPr id="11" name="Rectangle 10"/>
          <p:cNvSpPr/>
          <p:nvPr/>
        </p:nvSpPr>
        <p:spPr>
          <a:xfrm>
            <a:off x="4346271" y="5542723"/>
            <a:ext cx="1371600" cy="844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Financial crash &amp; Austerity</a:t>
            </a:r>
          </a:p>
        </p:txBody>
      </p:sp>
      <p:cxnSp>
        <p:nvCxnSpPr>
          <p:cNvPr id="13" name="Straight Connector 12"/>
          <p:cNvCxnSpPr>
            <a:stCxn id="11" idx="3"/>
          </p:cNvCxnSpPr>
          <p:nvPr/>
        </p:nvCxnSpPr>
        <p:spPr>
          <a:xfrm>
            <a:off x="5717871" y="5965136"/>
            <a:ext cx="307009"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4" name="Straight Connector 13"/>
          <p:cNvCxnSpPr>
            <a:endCxn id="10" idx="1"/>
          </p:cNvCxnSpPr>
          <p:nvPr/>
        </p:nvCxnSpPr>
        <p:spPr>
          <a:xfrm>
            <a:off x="5994400" y="631135"/>
            <a:ext cx="307009" cy="0"/>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0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Diagram 6"/>
          <p:cNvGraphicFramePr/>
          <p:nvPr/>
        </p:nvGraphicFramePr>
        <p:xfrm>
          <a:off x="1668016" y="2708920"/>
          <a:ext cx="8892480"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p:nvPr/>
        </p:nvSpPr>
        <p:spPr>
          <a:xfrm>
            <a:off x="1631504" y="404664"/>
            <a:ext cx="3096344" cy="23762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en-GB" dirty="0">
                <a:solidFill>
                  <a:prstClr val="black"/>
                </a:solidFill>
              </a:rPr>
              <a:t>Control over substance use, optimised health and well-being, and participation in the rights, roles and responsibilities of society</a:t>
            </a:r>
          </a:p>
        </p:txBody>
      </p:sp>
      <p:sp>
        <p:nvSpPr>
          <p:cNvPr id="3" name="Rounded Rectangle 2"/>
          <p:cNvSpPr/>
          <p:nvPr/>
        </p:nvSpPr>
        <p:spPr>
          <a:xfrm>
            <a:off x="4511824" y="404664"/>
            <a:ext cx="3096344" cy="23762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en-GB" dirty="0">
                <a:solidFill>
                  <a:prstClr val="black"/>
                </a:solidFill>
              </a:rPr>
              <a:t>Use of any substance in a manner, situation, amount or frequency that can cause harm to the user and/or to those around them </a:t>
            </a:r>
          </a:p>
        </p:txBody>
      </p:sp>
      <p:sp>
        <p:nvSpPr>
          <p:cNvPr id="4" name="Rounded Rectangle 3"/>
          <p:cNvSpPr/>
          <p:nvPr/>
        </p:nvSpPr>
        <p:spPr>
          <a:xfrm>
            <a:off x="7464152" y="403920"/>
            <a:ext cx="3096344" cy="23762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en-GB" dirty="0">
                <a:solidFill>
                  <a:prstClr val="black"/>
                </a:solidFill>
              </a:rPr>
              <a:t>Clinically and functionally significant impairment caused by substance use, including health problems, disability, and failure to meet responsibilities at work, school or home</a:t>
            </a:r>
          </a:p>
        </p:txBody>
      </p:sp>
      <p:cxnSp>
        <p:nvCxnSpPr>
          <p:cNvPr id="6" name="Straight Arrow Connector 5"/>
          <p:cNvCxnSpPr/>
          <p:nvPr/>
        </p:nvCxnSpPr>
        <p:spPr>
          <a:xfrm>
            <a:off x="1991544" y="3429000"/>
            <a:ext cx="8136904" cy="0"/>
          </a:xfrm>
          <a:prstGeom prst="straightConnector1">
            <a:avLst/>
          </a:prstGeom>
          <a:ln w="95250">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359696" y="2877362"/>
            <a:ext cx="5400600" cy="400110"/>
          </a:xfrm>
          <a:prstGeom prst="rect">
            <a:avLst/>
          </a:prstGeom>
          <a:noFill/>
        </p:spPr>
        <p:txBody>
          <a:bodyPr wrap="square" rtlCol="0">
            <a:spAutoFit/>
          </a:bodyPr>
          <a:lstStyle/>
          <a:p>
            <a:pPr algn="ctr">
              <a:defRPr/>
            </a:pPr>
            <a:r>
              <a:rPr lang="en-GB" sz="2000" b="1" dirty="0">
                <a:solidFill>
                  <a:prstClr val="black"/>
                </a:solidFill>
              </a:rPr>
              <a:t>Substance use status continuum</a:t>
            </a:r>
          </a:p>
        </p:txBody>
      </p:sp>
      <p:sp>
        <p:nvSpPr>
          <p:cNvPr id="9" name="TextBox 8"/>
          <p:cNvSpPr txBox="1"/>
          <p:nvPr/>
        </p:nvSpPr>
        <p:spPr>
          <a:xfrm>
            <a:off x="3359696" y="3532946"/>
            <a:ext cx="5400600" cy="400110"/>
          </a:xfrm>
          <a:prstGeom prst="rect">
            <a:avLst/>
          </a:prstGeom>
          <a:noFill/>
        </p:spPr>
        <p:txBody>
          <a:bodyPr wrap="square" rtlCol="0">
            <a:spAutoFit/>
          </a:bodyPr>
          <a:lstStyle/>
          <a:p>
            <a:pPr algn="ctr">
              <a:defRPr/>
            </a:pPr>
            <a:r>
              <a:rPr lang="en-GB" sz="2000" b="1" dirty="0">
                <a:solidFill>
                  <a:prstClr val="black"/>
                </a:solidFill>
              </a:rPr>
              <a:t>Substance use care continuum</a:t>
            </a:r>
          </a:p>
        </p:txBody>
      </p:sp>
    </p:spTree>
    <p:extLst>
      <p:ext uri="{BB962C8B-B14F-4D97-AF65-F5344CB8AC3E}">
        <p14:creationId xmlns:p14="http://schemas.microsoft.com/office/powerpoint/2010/main" val="2969248173"/>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496844" y="2254685"/>
            <a:ext cx="3206663" cy="2091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t>RECOVERY</a:t>
            </a:r>
          </a:p>
        </p:txBody>
      </p:sp>
      <p:sp>
        <p:nvSpPr>
          <p:cNvPr id="3" name="TextBox 2"/>
          <p:cNvSpPr txBox="1">
            <a:spLocks noChangeArrowheads="1"/>
          </p:cNvSpPr>
          <p:nvPr/>
        </p:nvSpPr>
        <p:spPr bwMode="auto">
          <a:xfrm>
            <a:off x="7481577" y="1346593"/>
            <a:ext cx="2160587" cy="5847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600" dirty="0">
                <a:latin typeface="Tahoma" panose="020B0604030504040204" pitchFamily="34" charset="0"/>
                <a:cs typeface="Tahoma" panose="020B0604030504040204" pitchFamily="34" charset="0"/>
              </a:rPr>
              <a:t>Accrual of positive benefits</a:t>
            </a:r>
          </a:p>
        </p:txBody>
      </p:sp>
      <p:sp>
        <p:nvSpPr>
          <p:cNvPr id="4" name="TextBox 3"/>
          <p:cNvSpPr txBox="1">
            <a:spLocks noChangeArrowheads="1"/>
          </p:cNvSpPr>
          <p:nvPr/>
        </p:nvSpPr>
        <p:spPr bwMode="auto">
          <a:xfrm>
            <a:off x="5019881" y="731039"/>
            <a:ext cx="2160587" cy="83099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600" dirty="0">
                <a:latin typeface="Tahoma" panose="020B0604030504040204" pitchFamily="34" charset="0"/>
                <a:cs typeface="Tahoma" panose="020B0604030504040204" pitchFamily="34" charset="0"/>
              </a:rPr>
              <a:t>A </a:t>
            </a:r>
            <a:r>
              <a:rPr lang="en-GB" altLang="en-US" sz="1600" b="1" dirty="0">
                <a:latin typeface="Tahoma" panose="020B0604030504040204" pitchFamily="34" charset="0"/>
                <a:cs typeface="Tahoma" panose="020B0604030504040204" pitchFamily="34" charset="0"/>
              </a:rPr>
              <a:t>process </a:t>
            </a:r>
            <a:r>
              <a:rPr lang="en-GB" altLang="en-US" sz="1600" dirty="0">
                <a:latin typeface="Tahoma" panose="020B0604030504040204" pitchFamily="34" charset="0"/>
                <a:cs typeface="Tahoma" panose="020B0604030504040204" pitchFamily="34" charset="0"/>
              </a:rPr>
              <a:t>that takes time to achieve and effort to maintain</a:t>
            </a:r>
          </a:p>
        </p:txBody>
      </p:sp>
      <p:sp>
        <p:nvSpPr>
          <p:cNvPr id="5" name="TextBox 4"/>
          <p:cNvSpPr txBox="1">
            <a:spLocks noChangeArrowheads="1"/>
          </p:cNvSpPr>
          <p:nvPr/>
        </p:nvSpPr>
        <p:spPr bwMode="auto">
          <a:xfrm>
            <a:off x="2704366" y="1338948"/>
            <a:ext cx="2014406" cy="5847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600" dirty="0">
                <a:latin typeface="Tahoma" panose="020B0604030504040204" pitchFamily="34" charset="0"/>
                <a:cs typeface="Tahoma" panose="020B0604030504040204" pitchFamily="34" charset="0"/>
              </a:rPr>
              <a:t>Voluntarily-sustained</a:t>
            </a:r>
          </a:p>
        </p:txBody>
      </p:sp>
      <p:sp>
        <p:nvSpPr>
          <p:cNvPr id="6" name="TextBox 5"/>
          <p:cNvSpPr txBox="1">
            <a:spLocks noChangeArrowheads="1"/>
          </p:cNvSpPr>
          <p:nvPr/>
        </p:nvSpPr>
        <p:spPr bwMode="auto">
          <a:xfrm>
            <a:off x="1403546" y="4677494"/>
            <a:ext cx="2934851" cy="1200329"/>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800" dirty="0">
                <a:latin typeface="Tahoma" panose="020B0604030504040204" pitchFamily="34" charset="0"/>
                <a:cs typeface="Tahoma" panose="020B0604030504040204" pitchFamily="34" charset="0"/>
              </a:rPr>
              <a:t>Requires </a:t>
            </a:r>
            <a:r>
              <a:rPr lang="en-GB" altLang="en-US" sz="1800" b="1" dirty="0">
                <a:latin typeface="Tahoma" panose="020B0604030504040204" pitchFamily="34" charset="0"/>
                <a:cs typeface="Tahoma" panose="020B0604030504040204" pitchFamily="34" charset="0"/>
              </a:rPr>
              <a:t>control over substance use</a:t>
            </a:r>
            <a:r>
              <a:rPr lang="en-GB" altLang="en-US" sz="1800" dirty="0">
                <a:latin typeface="Tahoma" panose="020B0604030504040204" pitchFamily="34" charset="0"/>
                <a:cs typeface="Tahoma" panose="020B0604030504040204" pitchFamily="34" charset="0"/>
              </a:rPr>
              <a:t> (although it is not sufficient on its own)</a:t>
            </a:r>
          </a:p>
        </p:txBody>
      </p:sp>
      <p:sp>
        <p:nvSpPr>
          <p:cNvPr id="7" name="TextBox 6"/>
          <p:cNvSpPr txBox="1">
            <a:spLocks noChangeArrowheads="1"/>
          </p:cNvSpPr>
          <p:nvPr/>
        </p:nvSpPr>
        <p:spPr bwMode="auto">
          <a:xfrm>
            <a:off x="4527268" y="5080458"/>
            <a:ext cx="2986848" cy="1200329"/>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800" b="1" dirty="0">
                <a:latin typeface="Tahoma" panose="020B0604030504040204" pitchFamily="34" charset="0"/>
                <a:cs typeface="Tahoma" panose="020B0604030504040204" pitchFamily="34" charset="0"/>
              </a:rPr>
              <a:t>Maximises health and well-being</a:t>
            </a:r>
            <a:r>
              <a:rPr lang="en-GB" altLang="en-US" sz="1800" dirty="0">
                <a:latin typeface="Tahoma" panose="020B0604030504040204" pitchFamily="34" charset="0"/>
                <a:cs typeface="Tahoma" panose="020B0604030504040204" pitchFamily="34" charset="0"/>
              </a:rPr>
              <a:t>, encompassing both physical &amp; mental good health</a:t>
            </a:r>
          </a:p>
        </p:txBody>
      </p:sp>
      <p:sp>
        <p:nvSpPr>
          <p:cNvPr id="8" name="TextBox 7"/>
          <p:cNvSpPr txBox="1">
            <a:spLocks noChangeArrowheads="1"/>
          </p:cNvSpPr>
          <p:nvPr/>
        </p:nvSpPr>
        <p:spPr bwMode="auto">
          <a:xfrm>
            <a:off x="7754547" y="4691448"/>
            <a:ext cx="2968821" cy="156966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600" dirty="0">
                <a:latin typeface="Tahoma" panose="020B0604030504040204" pitchFamily="34" charset="0"/>
                <a:cs typeface="Tahoma" panose="020B0604030504040204" pitchFamily="34" charset="0"/>
              </a:rPr>
              <a:t>A satisfying and meaningful life, as defined by the person themselves, involving </a:t>
            </a:r>
            <a:r>
              <a:rPr lang="en-GB" altLang="en-US" sz="1600" b="1" dirty="0">
                <a:latin typeface="Tahoma" panose="020B0604030504040204" pitchFamily="34" charset="0"/>
                <a:cs typeface="Tahoma" panose="020B0604030504040204" pitchFamily="34" charset="0"/>
              </a:rPr>
              <a:t>participation in the rights, roles and responsibilities of society</a:t>
            </a:r>
            <a:endParaRPr lang="en-GB" altLang="en-US" sz="1600" dirty="0">
              <a:latin typeface="Tahoma" panose="020B0604030504040204" pitchFamily="34" charset="0"/>
              <a:cs typeface="Tahoma" panose="020B0604030504040204" pitchFamily="34" charset="0"/>
            </a:endParaRPr>
          </a:p>
        </p:txBody>
      </p:sp>
      <p:sp>
        <p:nvSpPr>
          <p:cNvPr id="9" name="TextBox 15"/>
          <p:cNvSpPr txBox="1">
            <a:spLocks noChangeArrowheads="1"/>
          </p:cNvSpPr>
          <p:nvPr/>
        </p:nvSpPr>
        <p:spPr bwMode="auto">
          <a:xfrm>
            <a:off x="8863947" y="250932"/>
            <a:ext cx="29289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r" eaLnBrk="1" hangingPunct="1"/>
            <a:r>
              <a:rPr lang="en-GB" altLang="en-US" sz="1000" dirty="0">
                <a:latin typeface="Tahoma" panose="020B0604030504040204" pitchFamily="34" charset="0"/>
                <a:cs typeface="Tahoma" panose="020B0604030504040204" pitchFamily="34" charset="0"/>
              </a:rPr>
              <a:t>UK Drug Policy Commission: www.ukdpc.org.uk</a:t>
            </a:r>
          </a:p>
        </p:txBody>
      </p:sp>
      <p:sp>
        <p:nvSpPr>
          <p:cNvPr id="10" name="TextBox 9"/>
          <p:cNvSpPr txBox="1">
            <a:spLocks noChangeArrowheads="1"/>
          </p:cNvSpPr>
          <p:nvPr/>
        </p:nvSpPr>
        <p:spPr bwMode="auto">
          <a:xfrm>
            <a:off x="2006463" y="2380601"/>
            <a:ext cx="1979613" cy="5847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600" dirty="0">
                <a:latin typeface="Tahoma" panose="020B0604030504040204" pitchFamily="34" charset="0"/>
                <a:cs typeface="Tahoma" panose="020B0604030504040204" pitchFamily="34" charset="0"/>
              </a:rPr>
              <a:t>Requires aspirations and hope</a:t>
            </a:r>
          </a:p>
        </p:txBody>
      </p:sp>
      <p:sp>
        <p:nvSpPr>
          <p:cNvPr id="11" name="TextBox 10"/>
          <p:cNvSpPr txBox="1">
            <a:spLocks noChangeArrowheads="1"/>
          </p:cNvSpPr>
          <p:nvPr/>
        </p:nvSpPr>
        <p:spPr bwMode="auto">
          <a:xfrm>
            <a:off x="8214275" y="2345919"/>
            <a:ext cx="1894229" cy="646331"/>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sz="36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3600">
                <a:solidFill>
                  <a:schemeClr val="tx1"/>
                </a:solidFill>
                <a:latin typeface="Times New Roman" panose="02020603050405020304" pitchFamily="18" charset="0"/>
                <a:ea typeface="ＭＳ Ｐゴシック" panose="020B0600070205080204" pitchFamily="34" charset="-128"/>
              </a:defRPr>
            </a:lvl2pPr>
            <a:lvl3pPr eaLnBrk="0" hangingPunct="0">
              <a:defRPr sz="3600">
                <a:solidFill>
                  <a:schemeClr val="tx1"/>
                </a:solidFill>
                <a:latin typeface="Times New Roman" panose="02020603050405020304" pitchFamily="18" charset="0"/>
                <a:ea typeface="ＭＳ Ｐゴシック" panose="020B0600070205080204" pitchFamily="34" charset="-128"/>
              </a:defRPr>
            </a:lvl3pPr>
            <a:lvl4pPr eaLnBrk="0" hangingPunct="0">
              <a:defRPr sz="3600">
                <a:solidFill>
                  <a:schemeClr val="tx1"/>
                </a:solidFill>
                <a:latin typeface="Times New Roman" panose="02020603050405020304" pitchFamily="18" charset="0"/>
                <a:ea typeface="ＭＳ Ｐゴシック" panose="020B0600070205080204" pitchFamily="34" charset="-128"/>
              </a:defRPr>
            </a:lvl4pPr>
            <a:lvl5pPr eaLnBrk="0" hangingPunct="0">
              <a:defRPr sz="36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GB" altLang="en-US" sz="1800" dirty="0">
                <a:latin typeface="Tahoma" panose="020B0604030504040204" pitchFamily="34" charset="0"/>
                <a:cs typeface="Tahoma" panose="020B0604030504040204" pitchFamily="34" charset="0"/>
              </a:rPr>
              <a:t>No one path to recovery</a:t>
            </a:r>
          </a:p>
        </p:txBody>
      </p:sp>
      <p:sp>
        <p:nvSpPr>
          <p:cNvPr id="20" name="Down Arrow 19"/>
          <p:cNvSpPr/>
          <p:nvPr/>
        </p:nvSpPr>
        <p:spPr>
          <a:xfrm rot="2499749">
            <a:off x="4126564" y="3934395"/>
            <a:ext cx="451720" cy="5945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Down Arrow 20"/>
          <p:cNvSpPr/>
          <p:nvPr/>
        </p:nvSpPr>
        <p:spPr>
          <a:xfrm rot="19210290">
            <a:off x="7511235" y="4007254"/>
            <a:ext cx="451720" cy="5945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a:off x="5820612" y="4416216"/>
            <a:ext cx="451720" cy="5945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323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734175" y="1600201"/>
          <a:ext cx="38989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9"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4113" y="250821"/>
            <a:ext cx="3000375"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559497" y="-27384"/>
            <a:ext cx="5115669" cy="803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1559496" y="764705"/>
            <a:ext cx="4752528" cy="623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1415481" y="1556792"/>
            <a:ext cx="5157289"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4"/>
          <p:cNvSpPr/>
          <p:nvPr/>
        </p:nvSpPr>
        <p:spPr>
          <a:xfrm>
            <a:off x="1775520" y="4509120"/>
            <a:ext cx="4680520" cy="20882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a:solidFill>
                  <a:prstClr val="black"/>
                </a:solidFill>
              </a:rPr>
              <a:t>RESULTS:</a:t>
            </a:r>
          </a:p>
          <a:p>
            <a:pPr algn="ctr"/>
            <a:endParaRPr lang="en-GB" dirty="0">
              <a:solidFill>
                <a:prstClr val="black"/>
              </a:solidFill>
            </a:endParaRPr>
          </a:p>
          <a:p>
            <a:pPr algn="ctr"/>
            <a:r>
              <a:rPr lang="en-GB" dirty="0">
                <a:solidFill>
                  <a:prstClr val="black"/>
                </a:solidFill>
              </a:rPr>
              <a:t>AA helps people to recover through</a:t>
            </a:r>
            <a:r>
              <a:rPr lang="en-GB" b="1" dirty="0">
                <a:solidFill>
                  <a:prstClr val="black"/>
                </a:solidFill>
              </a:rPr>
              <a:t> </a:t>
            </a:r>
          </a:p>
          <a:p>
            <a:pPr algn="ctr"/>
            <a:r>
              <a:rPr lang="en-GB" dirty="0">
                <a:solidFill>
                  <a:prstClr val="black"/>
                </a:solidFill>
              </a:rPr>
              <a:t>1. </a:t>
            </a:r>
            <a:r>
              <a:rPr lang="en-GB" b="1" dirty="0">
                <a:solidFill>
                  <a:prstClr val="black"/>
                </a:solidFill>
              </a:rPr>
              <a:t>common process mechanisms </a:t>
            </a:r>
            <a:r>
              <a:rPr lang="en-GB" dirty="0">
                <a:solidFill>
                  <a:prstClr val="black"/>
                </a:solidFill>
              </a:rPr>
              <a:t>[</a:t>
            </a:r>
            <a:r>
              <a:rPr lang="en-GB" dirty="0">
                <a:solidFill>
                  <a:prstClr val="black"/>
                </a:solidFill>
                <a:sym typeface="Wingdings"/>
              </a:rPr>
              <a:t> self-efficacy, coping skills &amp; motivation]</a:t>
            </a:r>
          </a:p>
          <a:p>
            <a:pPr algn="ctr"/>
            <a:r>
              <a:rPr lang="en-GB" dirty="0">
                <a:solidFill>
                  <a:prstClr val="black"/>
                </a:solidFill>
                <a:sym typeface="Wingdings"/>
              </a:rPr>
              <a:t>2. facilitating </a:t>
            </a:r>
            <a:r>
              <a:rPr lang="en-GB" b="1" dirty="0">
                <a:solidFill>
                  <a:prstClr val="black"/>
                </a:solidFill>
                <a:sym typeface="Wingdings"/>
              </a:rPr>
              <a:t>social network changes</a:t>
            </a:r>
            <a:endParaRPr lang="en-GB" b="1" dirty="0">
              <a:solidFill>
                <a:prstClr val="black"/>
              </a:solidFill>
            </a:endParaRPr>
          </a:p>
        </p:txBody>
      </p:sp>
    </p:spTree>
    <p:extLst>
      <p:ext uri="{BB962C8B-B14F-4D97-AF65-F5344CB8AC3E}">
        <p14:creationId xmlns:p14="http://schemas.microsoft.com/office/powerpoint/2010/main" val="3615882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3E4265F-6E32-4E78-A333-8FA8BCE355C5}"/>
              </a:ext>
            </a:extLst>
          </p:cNvPr>
          <p:cNvSpPr>
            <a:spLocks noGrp="1"/>
          </p:cNvSpPr>
          <p:nvPr>
            <p:ph idx="1"/>
          </p:nvPr>
        </p:nvSpPr>
        <p:spPr/>
        <p:txBody>
          <a:bodyPr/>
          <a:lstStyle/>
          <a:p>
            <a:pPr marL="0" indent="0" algn="ctr">
              <a:buNone/>
            </a:pPr>
            <a:r>
              <a:rPr lang="en-GB" i="1" dirty="0"/>
              <a:t>“We must move away from construing addiction in terms of (near) inescapable compulsion, acknowledge the importance of wider influences on ‘addictive’ behaviours, and help empower individuals to exercise volitional control”</a:t>
            </a:r>
          </a:p>
          <a:p>
            <a:pPr marL="0" indent="0" algn="ctr">
              <a:buNone/>
            </a:pPr>
            <a:endParaRPr lang="en-GB" i="1" dirty="0"/>
          </a:p>
          <a:p>
            <a:pPr marL="0" indent="0" algn="r">
              <a:buNone/>
            </a:pPr>
            <a:r>
              <a:rPr lang="en-GB" dirty="0"/>
              <a:t>Heim &amp; Monk (Chapter 14 ‘Recovery is Possible’) </a:t>
            </a:r>
          </a:p>
          <a:p>
            <a:endParaRPr lang="en-GB" dirty="0"/>
          </a:p>
        </p:txBody>
      </p:sp>
    </p:spTree>
    <p:extLst>
      <p:ext uri="{BB962C8B-B14F-4D97-AF65-F5344CB8AC3E}">
        <p14:creationId xmlns:p14="http://schemas.microsoft.com/office/powerpoint/2010/main" val="680103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ight Arrow 31"/>
          <p:cNvSpPr/>
          <p:nvPr/>
        </p:nvSpPr>
        <p:spPr>
          <a:xfrm>
            <a:off x="206706" y="6023912"/>
            <a:ext cx="11800746" cy="692422"/>
          </a:xfrm>
          <a:prstGeom prst="rightArrow">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ACUTE CARE + MEDICAL STABILIZATION + LONG-TERM RECOVERY MANAGEMENT + RECOVERY SUPPORT SERVICES</a:t>
            </a:r>
          </a:p>
        </p:txBody>
      </p:sp>
      <p:sp>
        <p:nvSpPr>
          <p:cNvPr id="41" name="Right Arrow 40"/>
          <p:cNvSpPr/>
          <p:nvPr/>
        </p:nvSpPr>
        <p:spPr>
          <a:xfrm>
            <a:off x="206706" y="237121"/>
            <a:ext cx="11800746" cy="692422"/>
          </a:xfrm>
          <a:prstGeom prst="rightArrow">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B0F0"/>
                </a:solidFill>
                <a:effectLst/>
                <a:uLnTx/>
                <a:uFillTx/>
                <a:latin typeface="Calibri" panose="020F0502020204030204"/>
                <a:ea typeface="+mn-ea"/>
                <a:cs typeface="+mn-cs"/>
              </a:rPr>
              <a:t>NATURAL RECOVERY</a:t>
            </a:r>
          </a:p>
        </p:txBody>
      </p:sp>
      <p:pic>
        <p:nvPicPr>
          <p:cNvPr id="42" name="Picture 41"/>
          <p:cNvPicPr>
            <a:picLocks noChangeAspect="1"/>
          </p:cNvPicPr>
          <p:nvPr/>
        </p:nvPicPr>
        <p:blipFill>
          <a:blip r:embed="rId3"/>
          <a:stretch>
            <a:fillRect/>
          </a:stretch>
        </p:blipFill>
        <p:spPr>
          <a:xfrm>
            <a:off x="1682496" y="1233111"/>
            <a:ext cx="8487663" cy="4774311"/>
          </a:xfrm>
          <a:prstGeom prst="rect">
            <a:avLst/>
          </a:prstGeom>
        </p:spPr>
      </p:pic>
      <p:sp>
        <p:nvSpPr>
          <p:cNvPr id="5" name="Circular Arrow 4"/>
          <p:cNvSpPr/>
          <p:nvPr/>
        </p:nvSpPr>
        <p:spPr>
          <a:xfrm rot="10571373">
            <a:off x="370805" y="2567053"/>
            <a:ext cx="8665079" cy="3295094"/>
          </a:xfrm>
          <a:prstGeom prst="circularArrow">
            <a:avLst>
              <a:gd name="adj1" fmla="val 7056"/>
              <a:gd name="adj2" fmla="val 546781"/>
              <a:gd name="adj3" fmla="val 757776"/>
              <a:gd name="adj4" fmla="val 10977108"/>
              <a:gd name="adj5" fmla="val 10138"/>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solidFill>
                <a:schemeClr val="tx1"/>
              </a:solidFill>
            </a:endParaRPr>
          </a:p>
        </p:txBody>
      </p:sp>
      <p:sp>
        <p:nvSpPr>
          <p:cNvPr id="11" name="Right Arrow 10"/>
          <p:cNvSpPr/>
          <p:nvPr/>
        </p:nvSpPr>
        <p:spPr>
          <a:xfrm>
            <a:off x="206706" y="1008830"/>
            <a:ext cx="11800746" cy="692422"/>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MUTUAL AID GROUPS</a:t>
            </a:r>
          </a:p>
        </p:txBody>
      </p:sp>
      <p:sp>
        <p:nvSpPr>
          <p:cNvPr id="6" name="TextBox 5"/>
          <p:cNvSpPr txBox="1"/>
          <p:nvPr/>
        </p:nvSpPr>
        <p:spPr>
          <a:xfrm rot="16200000">
            <a:off x="-780667" y="3327879"/>
            <a:ext cx="2103120" cy="584775"/>
          </a:xfrm>
          <a:prstGeom prst="rect">
            <a:avLst/>
          </a:prstGeom>
          <a:noFill/>
        </p:spPr>
        <p:txBody>
          <a:bodyPr wrap="square" rtlCol="0">
            <a:spAutoFit/>
          </a:bodyPr>
          <a:lstStyle/>
          <a:p>
            <a:r>
              <a:rPr lang="en-GB" sz="3200" dirty="0"/>
              <a:t>ADDICTION</a:t>
            </a:r>
          </a:p>
        </p:txBody>
      </p:sp>
      <p:sp>
        <p:nvSpPr>
          <p:cNvPr id="45" name="TextBox 44"/>
          <p:cNvSpPr txBox="1"/>
          <p:nvPr/>
        </p:nvSpPr>
        <p:spPr>
          <a:xfrm rot="5400000">
            <a:off x="10822589" y="3327879"/>
            <a:ext cx="2103120" cy="584775"/>
          </a:xfrm>
          <a:prstGeom prst="rect">
            <a:avLst/>
          </a:prstGeom>
          <a:noFill/>
        </p:spPr>
        <p:txBody>
          <a:bodyPr wrap="square" rtlCol="0">
            <a:spAutoFit/>
          </a:bodyPr>
          <a:lstStyle/>
          <a:p>
            <a:pPr algn="ctr"/>
            <a:r>
              <a:rPr lang="en-GB" sz="3200" dirty="0"/>
              <a:t>RECOVERY</a:t>
            </a:r>
          </a:p>
        </p:txBody>
      </p:sp>
      <p:sp>
        <p:nvSpPr>
          <p:cNvPr id="7" name="TextBox 6"/>
          <p:cNvSpPr txBox="1"/>
          <p:nvPr/>
        </p:nvSpPr>
        <p:spPr>
          <a:xfrm>
            <a:off x="9382904" y="5252203"/>
            <a:ext cx="2624548" cy="646331"/>
          </a:xfrm>
          <a:prstGeom prst="rect">
            <a:avLst/>
          </a:prstGeom>
          <a:noFill/>
        </p:spPr>
        <p:txBody>
          <a:bodyPr wrap="square" rtlCol="0">
            <a:spAutoFit/>
          </a:bodyPr>
          <a:lstStyle/>
          <a:p>
            <a:r>
              <a:rPr lang="en-GB" b="1" i="1" dirty="0"/>
              <a:t>RECOVERY ORIENTATED SYSTEM OF CARE (ROSC)</a:t>
            </a:r>
          </a:p>
        </p:txBody>
      </p:sp>
    </p:spTree>
    <p:extLst>
      <p:ext uri="{BB962C8B-B14F-4D97-AF65-F5344CB8AC3E}">
        <p14:creationId xmlns:p14="http://schemas.microsoft.com/office/powerpoint/2010/main" val="365390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1" grpId="0" animBg="1"/>
      <p:bldP spid="5" grpId="0" animBg="1"/>
      <p:bldP spid="11" grpId="0" animBg="1"/>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1104" y="2638523"/>
            <a:ext cx="2372394" cy="271008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492" y="2649416"/>
            <a:ext cx="2803964" cy="2803964"/>
          </a:xfrm>
          <a:prstGeom prst="rect">
            <a:avLst/>
          </a:prstGeom>
        </p:spPr>
      </p:pic>
      <p:pic>
        <p:nvPicPr>
          <p:cNvPr id="5" name="Picture 4">
            <a:extLst>
              <a:ext uri="{FF2B5EF4-FFF2-40B4-BE49-F238E27FC236}">
                <a16:creationId xmlns:a16="http://schemas.microsoft.com/office/drawing/2014/main" id="{23685FBB-164F-4BA6-B977-F1D0199F25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5269" y="1193373"/>
            <a:ext cx="4471254" cy="4471254"/>
          </a:xfrm>
          <a:prstGeom prst="rect">
            <a:avLst/>
          </a:prstGeom>
        </p:spPr>
      </p:pic>
    </p:spTree>
    <p:extLst>
      <p:ext uri="{BB962C8B-B14F-4D97-AF65-F5344CB8AC3E}">
        <p14:creationId xmlns:p14="http://schemas.microsoft.com/office/powerpoint/2010/main" val="204302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859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3210</TotalTime>
  <Words>1744</Words>
  <Application>Microsoft Office PowerPoint</Application>
  <PresentationFormat>Widescreen</PresentationFormat>
  <Paragraphs>166</Paragraphs>
  <Slides>27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ＭＳ Ｐゴシック</vt:lpstr>
      <vt:lpstr>Arial</vt:lpstr>
      <vt:lpstr>Calibri</vt:lpstr>
      <vt:lpstr>Calibri Light</vt:lpstr>
      <vt:lpstr>Garamond</vt:lpstr>
      <vt:lpstr>Tahoma</vt:lpstr>
      <vt:lpstr>Wingdings</vt:lpstr>
      <vt:lpstr>Office Theme</vt:lpstr>
      <vt:lpstr>Discussion</vt:lpstr>
      <vt:lpstr>Background</vt:lpstr>
      <vt:lpstr>The BMDA as a unifying force…</vt:lpstr>
      <vt:lpstr>PowerPoint Presentation</vt:lpstr>
      <vt:lpstr>PowerPoint Presentation</vt:lpstr>
      <vt:lpstr>MHA 1983 (2007 update)</vt:lpstr>
      <vt:lpstr>MHA 1983 (2007 update)</vt:lpstr>
      <vt:lpstr>The BDMA guiding evidence-based practice…</vt:lpstr>
      <vt:lpstr>26. ADDICTION TREATMENT PROVIDERS’ ENGAGEMENT WITH THE BDMA Anthony Barnett, Michael Savic, Martyn Pickersgill et 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 Guidelines</vt:lpstr>
      <vt:lpstr>Implications for Treatment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Discussion</dc:title>
  <dc:creator>Ed Day</dc:creator>
  <cp:lastModifiedBy>Morris, James 24</cp:lastModifiedBy>
  <cp:revision>35</cp:revision>
  <dcterms:created xsi:type="dcterms:W3CDTF">2022-06-05T14:14:02Z</dcterms:created>
  <dcterms:modified xsi:type="dcterms:W3CDTF">2022-06-09T12:45:55Z</dcterms:modified>
</cp:coreProperties>
</file>