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26"/>
  </p:notesMasterIdLst>
  <p:sldIdLst>
    <p:sldId id="256" r:id="rId2"/>
    <p:sldId id="784" r:id="rId3"/>
    <p:sldId id="782" r:id="rId4"/>
    <p:sldId id="754" r:id="rId5"/>
    <p:sldId id="488" r:id="rId6"/>
    <p:sldId id="778" r:id="rId7"/>
    <p:sldId id="779" r:id="rId8"/>
    <p:sldId id="781" r:id="rId9"/>
    <p:sldId id="482" r:id="rId10"/>
    <p:sldId id="393" r:id="rId11"/>
    <p:sldId id="641" r:id="rId12"/>
    <p:sldId id="731" r:id="rId13"/>
    <p:sldId id="637" r:id="rId14"/>
    <p:sldId id="424" r:id="rId15"/>
    <p:sldId id="413" r:id="rId16"/>
    <p:sldId id="670" r:id="rId17"/>
    <p:sldId id="758" r:id="rId18"/>
    <p:sldId id="325" r:id="rId19"/>
    <p:sldId id="692" r:id="rId20"/>
    <p:sldId id="762" r:id="rId21"/>
    <p:sldId id="785" r:id="rId22"/>
    <p:sldId id="746" r:id="rId23"/>
    <p:sldId id="704" r:id="rId24"/>
    <p:sldId id="705" r:id="rId25"/>
  </p:sldIdLst>
  <p:sldSz cx="12192000" cy="6858000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3D4513-D7D7-41D5-966D-3A1DBB9813A3}" v="108" dt="2022-06-08T12:20:29.5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05" autoAdjust="0"/>
  </p:normalViewPr>
  <p:slideViewPr>
    <p:cSldViewPr snapToGrid="0">
      <p:cViewPr varScale="1">
        <p:scale>
          <a:sx n="57" d="100"/>
          <a:sy n="57" d="100"/>
        </p:scale>
        <p:origin x="53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17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Ryan" userId="4be51520b1f2a50d" providerId="LiveId" clId="{E13D4513-D7D7-41D5-966D-3A1DBB9813A3}"/>
    <pc:docChg chg="custSel addSld modSld sldOrd">
      <pc:chgData name="Frank Ryan" userId="4be51520b1f2a50d" providerId="LiveId" clId="{E13D4513-D7D7-41D5-966D-3A1DBB9813A3}" dt="2022-06-08T12:40:50.381" v="613" actId="20577"/>
      <pc:docMkLst>
        <pc:docMk/>
      </pc:docMkLst>
      <pc:sldChg chg="modSp mod modNotesTx">
        <pc:chgData name="Frank Ryan" userId="4be51520b1f2a50d" providerId="LiveId" clId="{E13D4513-D7D7-41D5-966D-3A1DBB9813A3}" dt="2022-06-08T12:14:20.947" v="47" actId="20577"/>
        <pc:sldMkLst>
          <pc:docMk/>
          <pc:sldMk cId="2030310111" sldId="393"/>
        </pc:sldMkLst>
        <pc:graphicFrameChg chg="mod modGraphic">
          <ac:chgData name="Frank Ryan" userId="4be51520b1f2a50d" providerId="LiveId" clId="{E13D4513-D7D7-41D5-966D-3A1DBB9813A3}" dt="2022-06-08T12:13:30.424" v="27" actId="20577"/>
          <ac:graphicFrameMkLst>
            <pc:docMk/>
            <pc:sldMk cId="2030310111" sldId="393"/>
            <ac:graphicFrameMk id="5" creationId="{CDA30735-0717-4060-A078-51D12E5A1D49}"/>
          </ac:graphicFrameMkLst>
        </pc:graphicFrameChg>
      </pc:sldChg>
      <pc:sldChg chg="modSp modNotesTx">
        <pc:chgData name="Frank Ryan" userId="4be51520b1f2a50d" providerId="LiveId" clId="{E13D4513-D7D7-41D5-966D-3A1DBB9813A3}" dt="2022-06-08T12:21:07.601" v="197" actId="20577"/>
        <pc:sldMkLst>
          <pc:docMk/>
          <pc:sldMk cId="0" sldId="641"/>
        </pc:sldMkLst>
        <pc:spChg chg="mod">
          <ac:chgData name="Frank Ryan" userId="4be51520b1f2a50d" providerId="LiveId" clId="{E13D4513-D7D7-41D5-966D-3A1DBB9813A3}" dt="2022-06-08T12:20:29.557" v="125" actId="114"/>
          <ac:spMkLst>
            <pc:docMk/>
            <pc:sldMk cId="0" sldId="641"/>
            <ac:spMk id="3" creationId="{353B59CD-B3AA-488A-A4D4-5DF6052E2096}"/>
          </ac:spMkLst>
        </pc:spChg>
      </pc:sldChg>
      <pc:sldChg chg="addSp delSp modSp new mod ord setBg modClrScheme chgLayout">
        <pc:chgData name="Frank Ryan" userId="4be51520b1f2a50d" providerId="LiveId" clId="{E13D4513-D7D7-41D5-966D-3A1DBB9813A3}" dt="2022-06-08T12:40:50.381" v="613" actId="20577"/>
        <pc:sldMkLst>
          <pc:docMk/>
          <pc:sldMk cId="1137537331" sldId="785"/>
        </pc:sldMkLst>
        <pc:spChg chg="del mod ord">
          <ac:chgData name="Frank Ryan" userId="4be51520b1f2a50d" providerId="LiveId" clId="{E13D4513-D7D7-41D5-966D-3A1DBB9813A3}" dt="2022-06-08T12:31:05.025" v="199" actId="700"/>
          <ac:spMkLst>
            <pc:docMk/>
            <pc:sldMk cId="1137537331" sldId="785"/>
            <ac:spMk id="2" creationId="{7E8FE056-8FDE-9004-2A5D-DA7B708AD985}"/>
          </ac:spMkLst>
        </pc:spChg>
        <pc:spChg chg="del">
          <ac:chgData name="Frank Ryan" userId="4be51520b1f2a50d" providerId="LiveId" clId="{E13D4513-D7D7-41D5-966D-3A1DBB9813A3}" dt="2022-06-08T12:31:05.025" v="199" actId="700"/>
          <ac:spMkLst>
            <pc:docMk/>
            <pc:sldMk cId="1137537331" sldId="785"/>
            <ac:spMk id="3" creationId="{93963E66-B8BF-88D9-EF25-F9E1F1200A39}"/>
          </ac:spMkLst>
        </pc:spChg>
        <pc:spChg chg="del mod ord">
          <ac:chgData name="Frank Ryan" userId="4be51520b1f2a50d" providerId="LiveId" clId="{E13D4513-D7D7-41D5-966D-3A1DBB9813A3}" dt="2022-06-08T12:31:05.025" v="199" actId="700"/>
          <ac:spMkLst>
            <pc:docMk/>
            <pc:sldMk cId="1137537331" sldId="785"/>
            <ac:spMk id="4" creationId="{37BF3267-E968-539D-D1B0-13D286C9748A}"/>
          </ac:spMkLst>
        </pc:spChg>
        <pc:spChg chg="del">
          <ac:chgData name="Frank Ryan" userId="4be51520b1f2a50d" providerId="LiveId" clId="{E13D4513-D7D7-41D5-966D-3A1DBB9813A3}" dt="2022-06-08T12:31:05.025" v="199" actId="700"/>
          <ac:spMkLst>
            <pc:docMk/>
            <pc:sldMk cId="1137537331" sldId="785"/>
            <ac:spMk id="5" creationId="{8DE5B168-9B4F-B18C-7E54-F3FDEB099818}"/>
          </ac:spMkLst>
        </pc:spChg>
        <pc:spChg chg="del">
          <ac:chgData name="Frank Ryan" userId="4be51520b1f2a50d" providerId="LiveId" clId="{E13D4513-D7D7-41D5-966D-3A1DBB9813A3}" dt="2022-06-08T12:31:05.025" v="199" actId="700"/>
          <ac:spMkLst>
            <pc:docMk/>
            <pc:sldMk cId="1137537331" sldId="785"/>
            <ac:spMk id="6" creationId="{9820F06B-B95C-3702-5B83-DFDCB17EB706}"/>
          </ac:spMkLst>
        </pc:spChg>
        <pc:spChg chg="add mod ord">
          <ac:chgData name="Frank Ryan" userId="4be51520b1f2a50d" providerId="LiveId" clId="{E13D4513-D7D7-41D5-966D-3A1DBB9813A3}" dt="2022-06-08T12:40:50.381" v="613" actId="20577"/>
          <ac:spMkLst>
            <pc:docMk/>
            <pc:sldMk cId="1137537331" sldId="785"/>
            <ac:spMk id="7" creationId="{28C7A175-E036-4759-2B03-8FF842E323D2}"/>
          </ac:spMkLst>
        </pc:spChg>
        <pc:spChg chg="add del mod ord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8" creationId="{437A5CBD-39E4-01E3-8879-C7C8F19DEA05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13" creationId="{09588DA8-065E-4F6F-8EFD-43104AB2E0CF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15" creationId="{C4285719-470E-454C-AF62-8323075F1F5B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17" creationId="{CD9FE4EF-C4D8-49A0-B2FF-81D8DB7D8A24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19" creationId="{4300840D-0A0B-4512-BACA-B439D5B9C57C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21" creationId="{D2B78728-A580-49A7-84F9-6EF6F583ADE0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23" creationId="{38FAA1A1-D861-433F-88FA-1E9D6FD31D11}"/>
          </ac:spMkLst>
        </pc:spChg>
        <pc:spChg chg="add del">
          <ac:chgData name="Frank Ryan" userId="4be51520b1f2a50d" providerId="LiveId" clId="{E13D4513-D7D7-41D5-966D-3A1DBB9813A3}" dt="2022-06-08T12:31:48.701" v="264" actId="26606"/>
          <ac:spMkLst>
            <pc:docMk/>
            <pc:sldMk cId="1137537331" sldId="785"/>
            <ac:spMk id="25" creationId="{8D71EDA1-87BF-4D5D-AB79-F346FD19278A}"/>
          </ac:spMkLst>
        </pc:spChg>
        <pc:spChg chg="add del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31" creationId="{9203DE33-2CD4-4CA8-9AF3-37C3B65133B0}"/>
          </ac:spMkLst>
        </pc:spChg>
        <pc:spChg chg="add del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33" creationId="{0AF57B88-1D4C-41FA-A761-EC1DD10C35CB}"/>
          </ac:spMkLst>
        </pc:spChg>
        <pc:spChg chg="add del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35" creationId="{D2548F45-5164-4ABB-8212-7F293FDED8D4}"/>
          </ac:spMkLst>
        </pc:spChg>
        <pc:spChg chg="add del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37" creationId="{5E81CCFB-7BEF-4186-86FB-D09450B4D02D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42" creationId="{A4E37431-20F0-4DD6-84A9-ED2B644943A2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44" creationId="{0AE98B72-66C6-4AB4-AF0D-BA830DE86393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46" creationId="{407EAFC6-733F-403D-BB4D-05A3A28742F1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48" creationId="{17A36730-4CB0-4F61-AD11-A44C9765833F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50" creationId="{C69C79E1-F916-4929-A4F3-DE763D4BFA57}"/>
          </ac:spMkLst>
        </pc:spChg>
        <pc:spChg chg="add">
          <ac:chgData name="Frank Ryan" userId="4be51520b1f2a50d" providerId="LiveId" clId="{E13D4513-D7D7-41D5-966D-3A1DBB9813A3}" dt="2022-06-08T12:32:20.250" v="265" actId="26606"/>
          <ac:spMkLst>
            <pc:docMk/>
            <pc:sldMk cId="1137537331" sldId="785"/>
            <ac:spMk id="52" creationId="{767334AB-16BD-4EC7-8C6B-4B5171600933}"/>
          </ac:spMkLst>
        </pc:spChg>
        <pc:picChg chg="add mod ord">
          <ac:chgData name="Frank Ryan" userId="4be51520b1f2a50d" providerId="LiveId" clId="{E13D4513-D7D7-41D5-966D-3A1DBB9813A3}" dt="2022-06-08T12:32:20.250" v="265" actId="26606"/>
          <ac:picMkLst>
            <pc:docMk/>
            <pc:sldMk cId="1137537331" sldId="785"/>
            <ac:picMk id="27" creationId="{3FF3FD86-42D9-57B3-3560-22C12C69B20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857969-D797-4FC5-A91B-66B66AC047D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02A828AA-B1AD-4089-B0E7-0488E4B6306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Promote a focus on cognition, motivation – especially reward processing- in a biopsychosocial context.</a:t>
          </a:r>
          <a:endParaRPr lang="en-US" dirty="0"/>
        </a:p>
      </dgm:t>
    </dgm:pt>
    <dgm:pt modelId="{EED51F12-7E7D-4424-811D-50B45CA39689}" type="parTrans" cxnId="{BF7CDD72-18FE-44FA-9E57-F8786447034F}">
      <dgm:prSet/>
      <dgm:spPr/>
      <dgm:t>
        <a:bodyPr/>
        <a:lstStyle/>
        <a:p>
          <a:endParaRPr lang="en-US"/>
        </a:p>
      </dgm:t>
    </dgm:pt>
    <dgm:pt modelId="{75B6826A-9C21-461D-8BCE-505058594935}" type="sibTrans" cxnId="{BF7CDD72-18FE-44FA-9E57-F8786447034F}">
      <dgm:prSet/>
      <dgm:spPr/>
      <dgm:t>
        <a:bodyPr/>
        <a:lstStyle/>
        <a:p>
          <a:endParaRPr lang="en-US"/>
        </a:p>
      </dgm:t>
    </dgm:pt>
    <dgm:pt modelId="{2DA476E5-6611-4211-9D3A-7463FBF7280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Describe a therapeutic framework that focuses on these core processes</a:t>
          </a:r>
          <a:endParaRPr lang="en-US"/>
        </a:p>
      </dgm:t>
    </dgm:pt>
    <dgm:pt modelId="{A76EA2C8-C39F-41FF-B835-36DFB2B80259}" type="parTrans" cxnId="{FF3AC46A-2FBF-4C9D-A68B-41D4FBE9D574}">
      <dgm:prSet/>
      <dgm:spPr/>
      <dgm:t>
        <a:bodyPr/>
        <a:lstStyle/>
        <a:p>
          <a:endParaRPr lang="en-US"/>
        </a:p>
      </dgm:t>
    </dgm:pt>
    <dgm:pt modelId="{B10FBE1F-4727-4FB0-B3DD-EA74F458B0E0}" type="sibTrans" cxnId="{FF3AC46A-2FBF-4C9D-A68B-41D4FBE9D574}">
      <dgm:prSet/>
      <dgm:spPr/>
      <dgm:t>
        <a:bodyPr/>
        <a:lstStyle/>
        <a:p>
          <a:endParaRPr lang="en-US"/>
        </a:p>
      </dgm:t>
    </dgm:pt>
    <dgm:pt modelId="{EAD0D0D1-00FE-4872-B720-5657C67211E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Provide three examples of cognitive strategies that offer to enhance self-regulation in the realm of addiction :</a:t>
          </a:r>
          <a:endParaRPr lang="en-US"/>
        </a:p>
      </dgm:t>
    </dgm:pt>
    <dgm:pt modelId="{721D9AD4-92F1-47C8-B33C-5B9CA7AB3807}" type="parTrans" cxnId="{F8742BDD-EE97-4F36-A456-F496EF10C6C4}">
      <dgm:prSet/>
      <dgm:spPr/>
      <dgm:t>
        <a:bodyPr/>
        <a:lstStyle/>
        <a:p>
          <a:endParaRPr lang="en-US"/>
        </a:p>
      </dgm:t>
    </dgm:pt>
    <dgm:pt modelId="{E547A191-16AB-4955-B4F6-FAAABEC36009}" type="sibTrans" cxnId="{F8742BDD-EE97-4F36-A456-F496EF10C6C4}">
      <dgm:prSet/>
      <dgm:spPr/>
      <dgm:t>
        <a:bodyPr/>
        <a:lstStyle/>
        <a:p>
          <a:endParaRPr lang="en-US"/>
        </a:p>
      </dgm:t>
    </dgm:pt>
    <dgm:pt modelId="{7D7F58F9-EC1A-41BE-8CAD-325B59187BF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“Now vs Later” technique.</a:t>
          </a:r>
          <a:endParaRPr lang="en-US"/>
        </a:p>
      </dgm:t>
    </dgm:pt>
    <dgm:pt modelId="{1EB5ACAE-CE8F-46A6-9168-6B597D85C4F1}" type="parTrans" cxnId="{EFE62BBE-E0B7-441D-A61A-F1E6E166A2C9}">
      <dgm:prSet/>
      <dgm:spPr/>
      <dgm:t>
        <a:bodyPr/>
        <a:lstStyle/>
        <a:p>
          <a:endParaRPr lang="en-US"/>
        </a:p>
      </dgm:t>
    </dgm:pt>
    <dgm:pt modelId="{C44E47A6-AB09-4828-8C7F-C02521E917D7}" type="sibTrans" cxnId="{EFE62BBE-E0B7-441D-A61A-F1E6E166A2C9}">
      <dgm:prSet/>
      <dgm:spPr/>
      <dgm:t>
        <a:bodyPr/>
        <a:lstStyle/>
        <a:p>
          <a:endParaRPr lang="en-US"/>
        </a:p>
      </dgm:t>
    </dgm:pt>
    <dgm:pt modelId="{D13AA474-E388-497E-A191-321CC7A273A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Episodic Future Thinking.</a:t>
          </a:r>
          <a:endParaRPr lang="en-US"/>
        </a:p>
      </dgm:t>
    </dgm:pt>
    <dgm:pt modelId="{72435517-E49A-4ACD-9485-F50849C812BD}" type="parTrans" cxnId="{9CEEC611-0CAE-4980-AE20-87E09B55265E}">
      <dgm:prSet/>
      <dgm:spPr/>
      <dgm:t>
        <a:bodyPr/>
        <a:lstStyle/>
        <a:p>
          <a:endParaRPr lang="en-US"/>
        </a:p>
      </dgm:t>
    </dgm:pt>
    <dgm:pt modelId="{53BC8CB8-6F2A-4946-9C9F-4C7171F4C93F}" type="sibTrans" cxnId="{9CEEC611-0CAE-4980-AE20-87E09B55265E}">
      <dgm:prSet/>
      <dgm:spPr/>
      <dgm:t>
        <a:bodyPr/>
        <a:lstStyle/>
        <a:p>
          <a:endParaRPr lang="en-US"/>
        </a:p>
      </dgm:t>
    </dgm:pt>
    <dgm:pt modelId="{CEFC907A-05D4-4C93-9C7E-5769D8FC8C2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Implementations intentions.</a:t>
          </a:r>
          <a:endParaRPr lang="en-US"/>
        </a:p>
      </dgm:t>
    </dgm:pt>
    <dgm:pt modelId="{5EC31C44-5F44-4123-B7F8-85523AB6E035}" type="parTrans" cxnId="{46586B97-AE74-488B-A909-9D415979F29C}">
      <dgm:prSet/>
      <dgm:spPr/>
      <dgm:t>
        <a:bodyPr/>
        <a:lstStyle/>
        <a:p>
          <a:endParaRPr lang="en-US"/>
        </a:p>
      </dgm:t>
    </dgm:pt>
    <dgm:pt modelId="{D8E4D1E8-7413-4806-BECC-0088440AD7B8}" type="sibTrans" cxnId="{46586B97-AE74-488B-A909-9D415979F29C}">
      <dgm:prSet/>
      <dgm:spPr/>
      <dgm:t>
        <a:bodyPr/>
        <a:lstStyle/>
        <a:p>
          <a:endParaRPr lang="en-US"/>
        </a:p>
      </dgm:t>
    </dgm:pt>
    <dgm:pt modelId="{188D9BBE-166D-4063-86CB-86CDC91F5F5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Conclusions and questions (time permitting!) </a:t>
          </a:r>
          <a:endParaRPr lang="en-US"/>
        </a:p>
      </dgm:t>
    </dgm:pt>
    <dgm:pt modelId="{65065944-DA22-474E-A637-341537C2C07D}" type="parTrans" cxnId="{877A086B-5CE6-41F0-A315-FB35C49E675C}">
      <dgm:prSet/>
      <dgm:spPr/>
      <dgm:t>
        <a:bodyPr/>
        <a:lstStyle/>
        <a:p>
          <a:endParaRPr lang="en-US"/>
        </a:p>
      </dgm:t>
    </dgm:pt>
    <dgm:pt modelId="{5814F6A6-CCB2-441B-AC2E-1055A82931CE}" type="sibTrans" cxnId="{877A086B-5CE6-41F0-A315-FB35C49E675C}">
      <dgm:prSet/>
      <dgm:spPr/>
      <dgm:t>
        <a:bodyPr/>
        <a:lstStyle/>
        <a:p>
          <a:endParaRPr lang="en-US"/>
        </a:p>
      </dgm:t>
    </dgm:pt>
    <dgm:pt modelId="{F7882195-477E-4E3F-B0EE-65CC650FD567}" type="pres">
      <dgm:prSet presAssocID="{45857969-D797-4FC5-A91B-66B66AC047D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F7ABB7-5497-4775-95C6-8D36A62F25DF}" type="pres">
      <dgm:prSet presAssocID="{02A828AA-B1AD-4089-B0E7-0488E4B63068}" presName="compNode" presStyleCnt="0"/>
      <dgm:spPr/>
    </dgm:pt>
    <dgm:pt modelId="{A1CAD5A2-9CAB-420F-B1B8-7E577DF45FDF}" type="pres">
      <dgm:prSet presAssocID="{02A828AA-B1AD-4089-B0E7-0488E4B63068}" presName="bgRect" presStyleLbl="bgShp" presStyleIdx="0" presStyleCnt="4"/>
      <dgm:spPr/>
    </dgm:pt>
    <dgm:pt modelId="{BB638D37-0E7B-48AD-AE83-50770F118D3E}" type="pres">
      <dgm:prSet presAssocID="{02A828AA-B1AD-4089-B0E7-0488E4B6306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2590E4D1-ACF8-46D7-85D4-744F84EEFE76}" type="pres">
      <dgm:prSet presAssocID="{02A828AA-B1AD-4089-B0E7-0488E4B63068}" presName="spaceRect" presStyleCnt="0"/>
      <dgm:spPr/>
    </dgm:pt>
    <dgm:pt modelId="{E840821C-99AC-4A2F-B710-4F8480597B88}" type="pres">
      <dgm:prSet presAssocID="{02A828AA-B1AD-4089-B0E7-0488E4B63068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6124D15-DBDB-4D8B-9D62-F4F226379CD9}" type="pres">
      <dgm:prSet presAssocID="{75B6826A-9C21-461D-8BCE-505058594935}" presName="sibTrans" presStyleCnt="0"/>
      <dgm:spPr/>
    </dgm:pt>
    <dgm:pt modelId="{BB37C10F-0541-4707-9515-825FB6AFB10D}" type="pres">
      <dgm:prSet presAssocID="{2DA476E5-6611-4211-9D3A-7463FBF7280D}" presName="compNode" presStyleCnt="0"/>
      <dgm:spPr/>
    </dgm:pt>
    <dgm:pt modelId="{1235D8E2-2018-4BF0-A59C-292B1FF32924}" type="pres">
      <dgm:prSet presAssocID="{2DA476E5-6611-4211-9D3A-7463FBF7280D}" presName="bgRect" presStyleLbl="bgShp" presStyleIdx="1" presStyleCnt="4"/>
      <dgm:spPr/>
    </dgm:pt>
    <dgm:pt modelId="{B5344DA9-1358-4B09-AACF-AE5BAA4243D9}" type="pres">
      <dgm:prSet presAssocID="{2DA476E5-6611-4211-9D3A-7463FBF7280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771118D-2BB3-46FB-9B5A-50AAF943C01D}" type="pres">
      <dgm:prSet presAssocID="{2DA476E5-6611-4211-9D3A-7463FBF7280D}" presName="spaceRect" presStyleCnt="0"/>
      <dgm:spPr/>
    </dgm:pt>
    <dgm:pt modelId="{C32A0882-664B-4A67-9773-4DBF6984B815}" type="pres">
      <dgm:prSet presAssocID="{2DA476E5-6611-4211-9D3A-7463FBF7280D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63F5317-E799-4336-8F44-3A2785D7ED5B}" type="pres">
      <dgm:prSet presAssocID="{B10FBE1F-4727-4FB0-B3DD-EA74F458B0E0}" presName="sibTrans" presStyleCnt="0"/>
      <dgm:spPr/>
    </dgm:pt>
    <dgm:pt modelId="{A472394A-F31B-48D1-9FCC-F2B659611987}" type="pres">
      <dgm:prSet presAssocID="{EAD0D0D1-00FE-4872-B720-5657C67211E3}" presName="compNode" presStyleCnt="0"/>
      <dgm:spPr/>
    </dgm:pt>
    <dgm:pt modelId="{D3EA9BF6-568F-45DC-8859-580F6D29B513}" type="pres">
      <dgm:prSet presAssocID="{EAD0D0D1-00FE-4872-B720-5657C67211E3}" presName="bgRect" presStyleLbl="bgShp" presStyleIdx="2" presStyleCnt="4"/>
      <dgm:spPr/>
    </dgm:pt>
    <dgm:pt modelId="{D6EE82BD-0F97-480A-8D83-675CBBC2DE19}" type="pres">
      <dgm:prSet presAssocID="{EAD0D0D1-00FE-4872-B720-5657C67211E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2E93F69B-DCA1-4D70-B6EA-ACF3D3E43819}" type="pres">
      <dgm:prSet presAssocID="{EAD0D0D1-00FE-4872-B720-5657C67211E3}" presName="spaceRect" presStyleCnt="0"/>
      <dgm:spPr/>
    </dgm:pt>
    <dgm:pt modelId="{A8A94DF7-04F8-49F4-9EDA-DFD9093EE588}" type="pres">
      <dgm:prSet presAssocID="{EAD0D0D1-00FE-4872-B720-5657C67211E3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2932FEE-451E-4BB7-9C1E-684192B8DD8D}" type="pres">
      <dgm:prSet presAssocID="{EAD0D0D1-00FE-4872-B720-5657C67211E3}" presName="desTx" presStyleLbl="revTx" presStyleIdx="3" presStyleCnt="5">
        <dgm:presLayoutVars/>
      </dgm:prSet>
      <dgm:spPr/>
      <dgm:t>
        <a:bodyPr/>
        <a:lstStyle/>
        <a:p>
          <a:endParaRPr lang="en-US"/>
        </a:p>
      </dgm:t>
    </dgm:pt>
    <dgm:pt modelId="{E84A2400-5456-4410-9D0E-3F39F55DEBB9}" type="pres">
      <dgm:prSet presAssocID="{E547A191-16AB-4955-B4F6-FAAABEC36009}" presName="sibTrans" presStyleCnt="0"/>
      <dgm:spPr/>
    </dgm:pt>
    <dgm:pt modelId="{DE767D2A-0CC3-48A5-8AD3-1ACFEC644C2B}" type="pres">
      <dgm:prSet presAssocID="{188D9BBE-166D-4063-86CB-86CDC91F5F57}" presName="compNode" presStyleCnt="0"/>
      <dgm:spPr/>
    </dgm:pt>
    <dgm:pt modelId="{33090006-E8DF-404C-B04D-AB3686C4073A}" type="pres">
      <dgm:prSet presAssocID="{188D9BBE-166D-4063-86CB-86CDC91F5F57}" presName="bgRect" presStyleLbl="bgShp" presStyleIdx="3" presStyleCnt="4"/>
      <dgm:spPr/>
    </dgm:pt>
    <dgm:pt modelId="{82D13D61-C1FF-4D49-A9AB-33EFFA16D461}" type="pres">
      <dgm:prSet presAssocID="{188D9BBE-166D-4063-86CB-86CDC91F5F5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00675653-E930-4B8A-A306-F1DDC5008FB6}" type="pres">
      <dgm:prSet presAssocID="{188D9BBE-166D-4063-86CB-86CDC91F5F57}" presName="spaceRect" presStyleCnt="0"/>
      <dgm:spPr/>
    </dgm:pt>
    <dgm:pt modelId="{F244E03B-DD4F-42BA-9454-CC0F4F19C79F}" type="pres">
      <dgm:prSet presAssocID="{188D9BBE-166D-4063-86CB-86CDC91F5F57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7E6BABE-CD92-417F-85AD-D675F280102A}" type="presOf" srcId="{2DA476E5-6611-4211-9D3A-7463FBF7280D}" destId="{C32A0882-664B-4A67-9773-4DBF6984B815}" srcOrd="0" destOrd="0" presId="urn:microsoft.com/office/officeart/2018/2/layout/IconVerticalSolidList"/>
    <dgm:cxn modelId="{AE019132-2075-433C-BC65-7016F65AF8C4}" type="presOf" srcId="{02A828AA-B1AD-4089-B0E7-0488E4B63068}" destId="{E840821C-99AC-4A2F-B710-4F8480597B88}" srcOrd="0" destOrd="0" presId="urn:microsoft.com/office/officeart/2018/2/layout/IconVerticalSolidList"/>
    <dgm:cxn modelId="{F0C2F461-046A-4801-9480-8C521F4E11A7}" type="presOf" srcId="{7D7F58F9-EC1A-41BE-8CAD-325B59187BF2}" destId="{12932FEE-451E-4BB7-9C1E-684192B8DD8D}" srcOrd="0" destOrd="0" presId="urn:microsoft.com/office/officeart/2018/2/layout/IconVerticalSolidList"/>
    <dgm:cxn modelId="{FF3AC46A-2FBF-4C9D-A68B-41D4FBE9D574}" srcId="{45857969-D797-4FC5-A91B-66B66AC047DB}" destId="{2DA476E5-6611-4211-9D3A-7463FBF7280D}" srcOrd="1" destOrd="0" parTransId="{A76EA2C8-C39F-41FF-B835-36DFB2B80259}" sibTransId="{B10FBE1F-4727-4FB0-B3DD-EA74F458B0E0}"/>
    <dgm:cxn modelId="{9CEEC611-0CAE-4980-AE20-87E09B55265E}" srcId="{EAD0D0D1-00FE-4872-B720-5657C67211E3}" destId="{D13AA474-E388-497E-A191-321CC7A273A6}" srcOrd="1" destOrd="0" parTransId="{72435517-E49A-4ACD-9485-F50849C812BD}" sibTransId="{53BC8CB8-6F2A-4946-9C9F-4C7171F4C93F}"/>
    <dgm:cxn modelId="{971A9BB5-22F9-4846-9393-5A61D2A87E29}" type="presOf" srcId="{188D9BBE-166D-4063-86CB-86CDC91F5F57}" destId="{F244E03B-DD4F-42BA-9454-CC0F4F19C79F}" srcOrd="0" destOrd="0" presId="urn:microsoft.com/office/officeart/2018/2/layout/IconVerticalSolidList"/>
    <dgm:cxn modelId="{EFE62BBE-E0B7-441D-A61A-F1E6E166A2C9}" srcId="{EAD0D0D1-00FE-4872-B720-5657C67211E3}" destId="{7D7F58F9-EC1A-41BE-8CAD-325B59187BF2}" srcOrd="0" destOrd="0" parTransId="{1EB5ACAE-CE8F-46A6-9168-6B597D85C4F1}" sibTransId="{C44E47A6-AB09-4828-8C7F-C02521E917D7}"/>
    <dgm:cxn modelId="{877A086B-5CE6-41F0-A315-FB35C49E675C}" srcId="{45857969-D797-4FC5-A91B-66B66AC047DB}" destId="{188D9BBE-166D-4063-86CB-86CDC91F5F57}" srcOrd="3" destOrd="0" parTransId="{65065944-DA22-474E-A637-341537C2C07D}" sibTransId="{5814F6A6-CCB2-441B-AC2E-1055A82931CE}"/>
    <dgm:cxn modelId="{BF7CDD72-18FE-44FA-9E57-F8786447034F}" srcId="{45857969-D797-4FC5-A91B-66B66AC047DB}" destId="{02A828AA-B1AD-4089-B0E7-0488E4B63068}" srcOrd="0" destOrd="0" parTransId="{EED51F12-7E7D-4424-811D-50B45CA39689}" sibTransId="{75B6826A-9C21-461D-8BCE-505058594935}"/>
    <dgm:cxn modelId="{7F200A19-FC13-4E68-9326-BA92F3DDFE18}" type="presOf" srcId="{45857969-D797-4FC5-A91B-66B66AC047DB}" destId="{F7882195-477E-4E3F-B0EE-65CC650FD567}" srcOrd="0" destOrd="0" presId="urn:microsoft.com/office/officeart/2018/2/layout/IconVerticalSolidList"/>
    <dgm:cxn modelId="{52D0FE89-C7C3-4A36-82FF-C5BC938D3D62}" type="presOf" srcId="{EAD0D0D1-00FE-4872-B720-5657C67211E3}" destId="{A8A94DF7-04F8-49F4-9EDA-DFD9093EE588}" srcOrd="0" destOrd="0" presId="urn:microsoft.com/office/officeart/2018/2/layout/IconVerticalSolidList"/>
    <dgm:cxn modelId="{C10C4F31-036B-44FD-B72A-87DB52A17356}" type="presOf" srcId="{CEFC907A-05D4-4C93-9C7E-5769D8FC8C28}" destId="{12932FEE-451E-4BB7-9C1E-684192B8DD8D}" srcOrd="0" destOrd="2" presId="urn:microsoft.com/office/officeart/2018/2/layout/IconVerticalSolidList"/>
    <dgm:cxn modelId="{5E5DAEC7-F065-4296-B4AC-A55D2FB6A00A}" type="presOf" srcId="{D13AA474-E388-497E-A191-321CC7A273A6}" destId="{12932FEE-451E-4BB7-9C1E-684192B8DD8D}" srcOrd="0" destOrd="1" presId="urn:microsoft.com/office/officeart/2018/2/layout/IconVerticalSolidList"/>
    <dgm:cxn modelId="{46586B97-AE74-488B-A909-9D415979F29C}" srcId="{EAD0D0D1-00FE-4872-B720-5657C67211E3}" destId="{CEFC907A-05D4-4C93-9C7E-5769D8FC8C28}" srcOrd="2" destOrd="0" parTransId="{5EC31C44-5F44-4123-B7F8-85523AB6E035}" sibTransId="{D8E4D1E8-7413-4806-BECC-0088440AD7B8}"/>
    <dgm:cxn modelId="{F8742BDD-EE97-4F36-A456-F496EF10C6C4}" srcId="{45857969-D797-4FC5-A91B-66B66AC047DB}" destId="{EAD0D0D1-00FE-4872-B720-5657C67211E3}" srcOrd="2" destOrd="0" parTransId="{721D9AD4-92F1-47C8-B33C-5B9CA7AB3807}" sibTransId="{E547A191-16AB-4955-B4F6-FAAABEC36009}"/>
    <dgm:cxn modelId="{63C7DDA0-A4C9-4843-9595-6F55591B876B}" type="presParOf" srcId="{F7882195-477E-4E3F-B0EE-65CC650FD567}" destId="{A8F7ABB7-5497-4775-95C6-8D36A62F25DF}" srcOrd="0" destOrd="0" presId="urn:microsoft.com/office/officeart/2018/2/layout/IconVerticalSolidList"/>
    <dgm:cxn modelId="{BC4B6AD2-EEFE-4AB6-8518-7EE8D2E83145}" type="presParOf" srcId="{A8F7ABB7-5497-4775-95C6-8D36A62F25DF}" destId="{A1CAD5A2-9CAB-420F-B1B8-7E577DF45FDF}" srcOrd="0" destOrd="0" presId="urn:microsoft.com/office/officeart/2018/2/layout/IconVerticalSolidList"/>
    <dgm:cxn modelId="{C3BB7E8D-3FCA-4B09-BD5A-233696EC119A}" type="presParOf" srcId="{A8F7ABB7-5497-4775-95C6-8D36A62F25DF}" destId="{BB638D37-0E7B-48AD-AE83-50770F118D3E}" srcOrd="1" destOrd="0" presId="urn:microsoft.com/office/officeart/2018/2/layout/IconVerticalSolidList"/>
    <dgm:cxn modelId="{1FABF28D-C93B-4703-9100-0B68E8C3E589}" type="presParOf" srcId="{A8F7ABB7-5497-4775-95C6-8D36A62F25DF}" destId="{2590E4D1-ACF8-46D7-85D4-744F84EEFE76}" srcOrd="2" destOrd="0" presId="urn:microsoft.com/office/officeart/2018/2/layout/IconVerticalSolidList"/>
    <dgm:cxn modelId="{32420093-5DE5-486D-BEA2-F054D6D52A7E}" type="presParOf" srcId="{A8F7ABB7-5497-4775-95C6-8D36A62F25DF}" destId="{E840821C-99AC-4A2F-B710-4F8480597B88}" srcOrd="3" destOrd="0" presId="urn:microsoft.com/office/officeart/2018/2/layout/IconVerticalSolidList"/>
    <dgm:cxn modelId="{CF239F5E-9ADF-4700-BB67-3EA69076ABF7}" type="presParOf" srcId="{F7882195-477E-4E3F-B0EE-65CC650FD567}" destId="{36124D15-DBDB-4D8B-9D62-F4F226379CD9}" srcOrd="1" destOrd="0" presId="urn:microsoft.com/office/officeart/2018/2/layout/IconVerticalSolidList"/>
    <dgm:cxn modelId="{9031FF19-6E28-46B8-9224-2B7CABEF62D5}" type="presParOf" srcId="{F7882195-477E-4E3F-B0EE-65CC650FD567}" destId="{BB37C10F-0541-4707-9515-825FB6AFB10D}" srcOrd="2" destOrd="0" presId="urn:microsoft.com/office/officeart/2018/2/layout/IconVerticalSolidList"/>
    <dgm:cxn modelId="{17DFB806-691A-4CCF-801B-7C55EEEF1178}" type="presParOf" srcId="{BB37C10F-0541-4707-9515-825FB6AFB10D}" destId="{1235D8E2-2018-4BF0-A59C-292B1FF32924}" srcOrd="0" destOrd="0" presId="urn:microsoft.com/office/officeart/2018/2/layout/IconVerticalSolidList"/>
    <dgm:cxn modelId="{44355A3D-7158-4895-9579-464C8D16EB3F}" type="presParOf" srcId="{BB37C10F-0541-4707-9515-825FB6AFB10D}" destId="{B5344DA9-1358-4B09-AACF-AE5BAA4243D9}" srcOrd="1" destOrd="0" presId="urn:microsoft.com/office/officeart/2018/2/layout/IconVerticalSolidList"/>
    <dgm:cxn modelId="{8AAF4900-8128-4261-899A-1780CE32CB07}" type="presParOf" srcId="{BB37C10F-0541-4707-9515-825FB6AFB10D}" destId="{1771118D-2BB3-46FB-9B5A-50AAF943C01D}" srcOrd="2" destOrd="0" presId="urn:microsoft.com/office/officeart/2018/2/layout/IconVerticalSolidList"/>
    <dgm:cxn modelId="{A49ABE8C-4985-4444-959B-84CF2AE6703A}" type="presParOf" srcId="{BB37C10F-0541-4707-9515-825FB6AFB10D}" destId="{C32A0882-664B-4A67-9773-4DBF6984B815}" srcOrd="3" destOrd="0" presId="urn:microsoft.com/office/officeart/2018/2/layout/IconVerticalSolidList"/>
    <dgm:cxn modelId="{778B0381-FE28-492E-A09A-48EB81C3B5C3}" type="presParOf" srcId="{F7882195-477E-4E3F-B0EE-65CC650FD567}" destId="{C63F5317-E799-4336-8F44-3A2785D7ED5B}" srcOrd="3" destOrd="0" presId="urn:microsoft.com/office/officeart/2018/2/layout/IconVerticalSolidList"/>
    <dgm:cxn modelId="{8E56242D-499B-4228-9A23-AEBF3CD3DEB3}" type="presParOf" srcId="{F7882195-477E-4E3F-B0EE-65CC650FD567}" destId="{A472394A-F31B-48D1-9FCC-F2B659611987}" srcOrd="4" destOrd="0" presId="urn:microsoft.com/office/officeart/2018/2/layout/IconVerticalSolidList"/>
    <dgm:cxn modelId="{E605089F-ABE9-4599-B0CF-499AA7D82DB6}" type="presParOf" srcId="{A472394A-F31B-48D1-9FCC-F2B659611987}" destId="{D3EA9BF6-568F-45DC-8859-580F6D29B513}" srcOrd="0" destOrd="0" presId="urn:microsoft.com/office/officeart/2018/2/layout/IconVerticalSolidList"/>
    <dgm:cxn modelId="{77B626B3-DFE8-4E10-AAD2-74E362F0B518}" type="presParOf" srcId="{A472394A-F31B-48D1-9FCC-F2B659611987}" destId="{D6EE82BD-0F97-480A-8D83-675CBBC2DE19}" srcOrd="1" destOrd="0" presId="urn:microsoft.com/office/officeart/2018/2/layout/IconVerticalSolidList"/>
    <dgm:cxn modelId="{804DBAE9-99B0-46E2-9D75-E2F3A7CF4F24}" type="presParOf" srcId="{A472394A-F31B-48D1-9FCC-F2B659611987}" destId="{2E93F69B-DCA1-4D70-B6EA-ACF3D3E43819}" srcOrd="2" destOrd="0" presId="urn:microsoft.com/office/officeart/2018/2/layout/IconVerticalSolidList"/>
    <dgm:cxn modelId="{B1CF9749-2116-4A78-80FB-6847BA5C076C}" type="presParOf" srcId="{A472394A-F31B-48D1-9FCC-F2B659611987}" destId="{A8A94DF7-04F8-49F4-9EDA-DFD9093EE588}" srcOrd="3" destOrd="0" presId="urn:microsoft.com/office/officeart/2018/2/layout/IconVerticalSolidList"/>
    <dgm:cxn modelId="{50EC17AE-F508-4425-906B-A4F27C1A6F25}" type="presParOf" srcId="{A472394A-F31B-48D1-9FCC-F2B659611987}" destId="{12932FEE-451E-4BB7-9C1E-684192B8DD8D}" srcOrd="4" destOrd="0" presId="urn:microsoft.com/office/officeart/2018/2/layout/IconVerticalSolidList"/>
    <dgm:cxn modelId="{5C88119F-E868-4931-8107-16C8EB5CE4A3}" type="presParOf" srcId="{F7882195-477E-4E3F-B0EE-65CC650FD567}" destId="{E84A2400-5456-4410-9D0E-3F39F55DEBB9}" srcOrd="5" destOrd="0" presId="urn:microsoft.com/office/officeart/2018/2/layout/IconVerticalSolidList"/>
    <dgm:cxn modelId="{37FC58A5-0B9F-4052-ABEA-D7C52826948A}" type="presParOf" srcId="{F7882195-477E-4E3F-B0EE-65CC650FD567}" destId="{DE767D2A-0CC3-48A5-8AD3-1ACFEC644C2B}" srcOrd="6" destOrd="0" presId="urn:microsoft.com/office/officeart/2018/2/layout/IconVerticalSolidList"/>
    <dgm:cxn modelId="{D43657B4-87A8-4CEF-8A52-A1BA1BDE1455}" type="presParOf" srcId="{DE767D2A-0CC3-48A5-8AD3-1ACFEC644C2B}" destId="{33090006-E8DF-404C-B04D-AB3686C4073A}" srcOrd="0" destOrd="0" presId="urn:microsoft.com/office/officeart/2018/2/layout/IconVerticalSolidList"/>
    <dgm:cxn modelId="{A654C976-93AA-499D-8B39-6722EF4D08E2}" type="presParOf" srcId="{DE767D2A-0CC3-48A5-8AD3-1ACFEC644C2B}" destId="{82D13D61-C1FF-4D49-A9AB-33EFFA16D461}" srcOrd="1" destOrd="0" presId="urn:microsoft.com/office/officeart/2018/2/layout/IconVerticalSolidList"/>
    <dgm:cxn modelId="{3B670805-AC9E-4843-AB4E-35A29D5B2A0E}" type="presParOf" srcId="{DE767D2A-0CC3-48A5-8AD3-1ACFEC644C2B}" destId="{00675653-E930-4B8A-A306-F1DDC5008FB6}" srcOrd="2" destOrd="0" presId="urn:microsoft.com/office/officeart/2018/2/layout/IconVerticalSolidList"/>
    <dgm:cxn modelId="{7047CB68-F519-47A8-BADD-7CFE180F5E93}" type="presParOf" srcId="{DE767D2A-0CC3-48A5-8AD3-1ACFEC644C2B}" destId="{F244E03B-DD4F-42BA-9454-CC0F4F19C79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976F5E-1D54-4BCF-A3F9-ACBDC0E38CE2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248ADB3-36A6-4964-BBFD-B585064A9FF2}">
      <dgm:prSet/>
      <dgm:spPr/>
      <dgm:t>
        <a:bodyPr/>
        <a:lstStyle/>
        <a:p>
          <a:r>
            <a:rPr lang="en-GB"/>
            <a:t>Dopamine release  acts as a learning signal: it predicts something that is “good for me”.</a:t>
          </a:r>
          <a:endParaRPr lang="en-US"/>
        </a:p>
      </dgm:t>
    </dgm:pt>
    <dgm:pt modelId="{04FEB99E-D8BF-4568-8D9E-A65424FACB48}" type="parTrans" cxnId="{9692A331-F493-4F3C-9B60-6C59FECCB84F}">
      <dgm:prSet/>
      <dgm:spPr/>
      <dgm:t>
        <a:bodyPr/>
        <a:lstStyle/>
        <a:p>
          <a:endParaRPr lang="en-US"/>
        </a:p>
      </dgm:t>
    </dgm:pt>
    <dgm:pt modelId="{41BF6620-4498-4EFE-85BA-F8504976BF08}" type="sibTrans" cxnId="{9692A331-F493-4F3C-9B60-6C59FECCB84F}">
      <dgm:prSet/>
      <dgm:spPr/>
      <dgm:t>
        <a:bodyPr/>
        <a:lstStyle/>
        <a:p>
          <a:endParaRPr lang="en-US"/>
        </a:p>
      </dgm:t>
    </dgm:pt>
    <dgm:pt modelId="{54996E09-8D28-43DF-9A66-D59A8F8FC777}">
      <dgm:prSet/>
      <dgm:spPr/>
      <dgm:t>
        <a:bodyPr/>
        <a:lstStyle/>
        <a:p>
          <a:r>
            <a:rPr lang="en-GB"/>
            <a:t>This is essential for survival which entails the relentless pursuit of rewards linked to satiation.</a:t>
          </a:r>
          <a:endParaRPr lang="en-US"/>
        </a:p>
      </dgm:t>
    </dgm:pt>
    <dgm:pt modelId="{E2A6EBC6-BC2D-43DB-8D5F-664283ECEC51}" type="parTrans" cxnId="{7FFE9FCA-BE31-4106-A997-77146EA7F9F5}">
      <dgm:prSet/>
      <dgm:spPr/>
      <dgm:t>
        <a:bodyPr/>
        <a:lstStyle/>
        <a:p>
          <a:endParaRPr lang="en-US"/>
        </a:p>
      </dgm:t>
    </dgm:pt>
    <dgm:pt modelId="{3B15D930-A718-4C80-95BE-AB09190FA90D}" type="sibTrans" cxnId="{7FFE9FCA-BE31-4106-A997-77146EA7F9F5}">
      <dgm:prSet/>
      <dgm:spPr/>
      <dgm:t>
        <a:bodyPr/>
        <a:lstStyle/>
        <a:p>
          <a:endParaRPr lang="en-US"/>
        </a:p>
      </dgm:t>
    </dgm:pt>
    <dgm:pt modelId="{6A82CEE5-F9A5-4A75-BB96-443E75A7442F}">
      <dgm:prSet/>
      <dgm:spPr/>
      <dgm:t>
        <a:bodyPr/>
        <a:lstStyle/>
        <a:p>
          <a:r>
            <a:rPr lang="en-GB"/>
            <a:t>Drugs with abuse or addictive liability short-circuit or hijack this powerful innate neural reward processing system.</a:t>
          </a:r>
          <a:endParaRPr lang="en-US"/>
        </a:p>
      </dgm:t>
    </dgm:pt>
    <dgm:pt modelId="{25461EE9-FC16-4A0E-8F61-83DD7D7064A4}" type="parTrans" cxnId="{D309AC0D-93DD-435E-87D2-2490E5676641}">
      <dgm:prSet/>
      <dgm:spPr/>
      <dgm:t>
        <a:bodyPr/>
        <a:lstStyle/>
        <a:p>
          <a:endParaRPr lang="en-US"/>
        </a:p>
      </dgm:t>
    </dgm:pt>
    <dgm:pt modelId="{9CCA7A5A-4817-4CFA-BADF-5E604A42FADE}" type="sibTrans" cxnId="{D309AC0D-93DD-435E-87D2-2490E5676641}">
      <dgm:prSet/>
      <dgm:spPr/>
      <dgm:t>
        <a:bodyPr/>
        <a:lstStyle/>
        <a:p>
          <a:endParaRPr lang="en-US"/>
        </a:p>
      </dgm:t>
    </dgm:pt>
    <dgm:pt modelId="{2AA7C072-B83C-49BC-8FDE-42F3E4445CA9}">
      <dgm:prSet/>
      <dgm:spPr/>
      <dgm:t>
        <a:bodyPr/>
        <a:lstStyle/>
        <a:p>
          <a:r>
            <a:rPr lang="en-GB"/>
            <a:t>Non-delivery of expected rewards leads to suppressed dopaminergic functioning and anhedonia.</a:t>
          </a:r>
          <a:endParaRPr lang="en-US"/>
        </a:p>
      </dgm:t>
    </dgm:pt>
    <dgm:pt modelId="{BD0E7862-E8BB-4418-A3E7-A35CE6417E46}" type="parTrans" cxnId="{212FFC79-B258-4895-83B5-999823414E67}">
      <dgm:prSet/>
      <dgm:spPr/>
      <dgm:t>
        <a:bodyPr/>
        <a:lstStyle/>
        <a:p>
          <a:endParaRPr lang="en-US"/>
        </a:p>
      </dgm:t>
    </dgm:pt>
    <dgm:pt modelId="{B29FF372-EE27-4C01-B444-2063FCEF0F0E}" type="sibTrans" cxnId="{212FFC79-B258-4895-83B5-999823414E67}">
      <dgm:prSet/>
      <dgm:spPr/>
      <dgm:t>
        <a:bodyPr/>
        <a:lstStyle/>
        <a:p>
          <a:endParaRPr lang="en-US"/>
        </a:p>
      </dgm:t>
    </dgm:pt>
    <dgm:pt modelId="{5B8B61ED-18C9-4D17-80EA-913B5A3F954E}" type="pres">
      <dgm:prSet presAssocID="{5B976F5E-1D54-4BCF-A3F9-ACBDC0E38CE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2008FF5-9100-46C4-8A48-83EA1099BA38}" type="pres">
      <dgm:prSet presAssocID="{0248ADB3-36A6-4964-BBFD-B585064A9FF2}" presName="thickLine" presStyleLbl="alignNode1" presStyleIdx="0" presStyleCnt="4"/>
      <dgm:spPr/>
    </dgm:pt>
    <dgm:pt modelId="{87B77AF2-C982-48D1-A188-350A87182351}" type="pres">
      <dgm:prSet presAssocID="{0248ADB3-36A6-4964-BBFD-B585064A9FF2}" presName="horz1" presStyleCnt="0"/>
      <dgm:spPr/>
    </dgm:pt>
    <dgm:pt modelId="{53323F44-EE8A-4B1F-8BA7-5C15A0D00FD3}" type="pres">
      <dgm:prSet presAssocID="{0248ADB3-36A6-4964-BBFD-B585064A9FF2}" presName="tx1" presStyleLbl="revTx" presStyleIdx="0" presStyleCnt="4"/>
      <dgm:spPr/>
      <dgm:t>
        <a:bodyPr/>
        <a:lstStyle/>
        <a:p>
          <a:endParaRPr lang="en-US"/>
        </a:p>
      </dgm:t>
    </dgm:pt>
    <dgm:pt modelId="{57663BF4-A700-4DCC-9660-43FBFC262C30}" type="pres">
      <dgm:prSet presAssocID="{0248ADB3-36A6-4964-BBFD-B585064A9FF2}" presName="vert1" presStyleCnt="0"/>
      <dgm:spPr/>
    </dgm:pt>
    <dgm:pt modelId="{D45B2AE0-4161-496C-9E75-998CA907E0B0}" type="pres">
      <dgm:prSet presAssocID="{54996E09-8D28-43DF-9A66-D59A8F8FC777}" presName="thickLine" presStyleLbl="alignNode1" presStyleIdx="1" presStyleCnt="4"/>
      <dgm:spPr/>
    </dgm:pt>
    <dgm:pt modelId="{71122173-30C4-4C78-90E5-A5B719A238A3}" type="pres">
      <dgm:prSet presAssocID="{54996E09-8D28-43DF-9A66-D59A8F8FC777}" presName="horz1" presStyleCnt="0"/>
      <dgm:spPr/>
    </dgm:pt>
    <dgm:pt modelId="{BF954E0E-82D8-46A6-96FF-4BC518FFF011}" type="pres">
      <dgm:prSet presAssocID="{54996E09-8D28-43DF-9A66-D59A8F8FC777}" presName="tx1" presStyleLbl="revTx" presStyleIdx="1" presStyleCnt="4"/>
      <dgm:spPr/>
      <dgm:t>
        <a:bodyPr/>
        <a:lstStyle/>
        <a:p>
          <a:endParaRPr lang="en-US"/>
        </a:p>
      </dgm:t>
    </dgm:pt>
    <dgm:pt modelId="{E2740C54-994E-4BFE-8A91-7BA2DDA3DE59}" type="pres">
      <dgm:prSet presAssocID="{54996E09-8D28-43DF-9A66-D59A8F8FC777}" presName="vert1" presStyleCnt="0"/>
      <dgm:spPr/>
    </dgm:pt>
    <dgm:pt modelId="{5512D77C-1C2C-484D-83FC-62A258498CE5}" type="pres">
      <dgm:prSet presAssocID="{6A82CEE5-F9A5-4A75-BB96-443E75A7442F}" presName="thickLine" presStyleLbl="alignNode1" presStyleIdx="2" presStyleCnt="4"/>
      <dgm:spPr/>
    </dgm:pt>
    <dgm:pt modelId="{F5DAD740-0582-460F-BDD0-82C9980BAD37}" type="pres">
      <dgm:prSet presAssocID="{6A82CEE5-F9A5-4A75-BB96-443E75A7442F}" presName="horz1" presStyleCnt="0"/>
      <dgm:spPr/>
    </dgm:pt>
    <dgm:pt modelId="{53C69F76-D19D-4917-BA4E-2041B291823B}" type="pres">
      <dgm:prSet presAssocID="{6A82CEE5-F9A5-4A75-BB96-443E75A7442F}" presName="tx1" presStyleLbl="revTx" presStyleIdx="2" presStyleCnt="4"/>
      <dgm:spPr/>
      <dgm:t>
        <a:bodyPr/>
        <a:lstStyle/>
        <a:p>
          <a:endParaRPr lang="en-US"/>
        </a:p>
      </dgm:t>
    </dgm:pt>
    <dgm:pt modelId="{FC1CE88D-6CC1-404B-8446-1C006A5F0865}" type="pres">
      <dgm:prSet presAssocID="{6A82CEE5-F9A5-4A75-BB96-443E75A7442F}" presName="vert1" presStyleCnt="0"/>
      <dgm:spPr/>
    </dgm:pt>
    <dgm:pt modelId="{D53DAE8A-B350-4B7E-A540-C01E0EEF25BD}" type="pres">
      <dgm:prSet presAssocID="{2AA7C072-B83C-49BC-8FDE-42F3E4445CA9}" presName="thickLine" presStyleLbl="alignNode1" presStyleIdx="3" presStyleCnt="4"/>
      <dgm:spPr/>
    </dgm:pt>
    <dgm:pt modelId="{30A25A74-388E-411B-A60D-2EB4A7065D55}" type="pres">
      <dgm:prSet presAssocID="{2AA7C072-B83C-49BC-8FDE-42F3E4445CA9}" presName="horz1" presStyleCnt="0"/>
      <dgm:spPr/>
    </dgm:pt>
    <dgm:pt modelId="{78B1C5DB-00F7-4D1E-B266-9DB8C59D5728}" type="pres">
      <dgm:prSet presAssocID="{2AA7C072-B83C-49BC-8FDE-42F3E4445CA9}" presName="tx1" presStyleLbl="revTx" presStyleIdx="3" presStyleCnt="4"/>
      <dgm:spPr/>
      <dgm:t>
        <a:bodyPr/>
        <a:lstStyle/>
        <a:p>
          <a:endParaRPr lang="en-US"/>
        </a:p>
      </dgm:t>
    </dgm:pt>
    <dgm:pt modelId="{C0E79CC6-2EAB-4D8B-B6E2-664AB1E8B5EA}" type="pres">
      <dgm:prSet presAssocID="{2AA7C072-B83C-49BC-8FDE-42F3E4445CA9}" presName="vert1" presStyleCnt="0"/>
      <dgm:spPr/>
    </dgm:pt>
  </dgm:ptLst>
  <dgm:cxnLst>
    <dgm:cxn modelId="{F845358A-ECC9-4E5B-A07A-F202412B6477}" type="presOf" srcId="{0248ADB3-36A6-4964-BBFD-B585064A9FF2}" destId="{53323F44-EE8A-4B1F-8BA7-5C15A0D00FD3}" srcOrd="0" destOrd="0" presId="urn:microsoft.com/office/officeart/2008/layout/LinedList"/>
    <dgm:cxn modelId="{53C0EEF6-C833-4523-A99F-F2B42528B457}" type="presOf" srcId="{5B976F5E-1D54-4BCF-A3F9-ACBDC0E38CE2}" destId="{5B8B61ED-18C9-4D17-80EA-913B5A3F954E}" srcOrd="0" destOrd="0" presId="urn:microsoft.com/office/officeart/2008/layout/LinedList"/>
    <dgm:cxn modelId="{9692A331-F493-4F3C-9B60-6C59FECCB84F}" srcId="{5B976F5E-1D54-4BCF-A3F9-ACBDC0E38CE2}" destId="{0248ADB3-36A6-4964-BBFD-B585064A9FF2}" srcOrd="0" destOrd="0" parTransId="{04FEB99E-D8BF-4568-8D9E-A65424FACB48}" sibTransId="{41BF6620-4498-4EFE-85BA-F8504976BF08}"/>
    <dgm:cxn modelId="{7FFE9FCA-BE31-4106-A997-77146EA7F9F5}" srcId="{5B976F5E-1D54-4BCF-A3F9-ACBDC0E38CE2}" destId="{54996E09-8D28-43DF-9A66-D59A8F8FC777}" srcOrd="1" destOrd="0" parTransId="{E2A6EBC6-BC2D-43DB-8D5F-664283ECEC51}" sibTransId="{3B15D930-A718-4C80-95BE-AB09190FA90D}"/>
    <dgm:cxn modelId="{212FFC79-B258-4895-83B5-999823414E67}" srcId="{5B976F5E-1D54-4BCF-A3F9-ACBDC0E38CE2}" destId="{2AA7C072-B83C-49BC-8FDE-42F3E4445CA9}" srcOrd="3" destOrd="0" parTransId="{BD0E7862-E8BB-4418-A3E7-A35CE6417E46}" sibTransId="{B29FF372-EE27-4C01-B444-2063FCEF0F0E}"/>
    <dgm:cxn modelId="{E6374F74-58D6-4B4B-92C9-AF4F71A87F6E}" type="presOf" srcId="{54996E09-8D28-43DF-9A66-D59A8F8FC777}" destId="{BF954E0E-82D8-46A6-96FF-4BC518FFF011}" srcOrd="0" destOrd="0" presId="urn:microsoft.com/office/officeart/2008/layout/LinedList"/>
    <dgm:cxn modelId="{099AB96F-E932-466C-8E8C-AB966EBBB73E}" type="presOf" srcId="{6A82CEE5-F9A5-4A75-BB96-443E75A7442F}" destId="{53C69F76-D19D-4917-BA4E-2041B291823B}" srcOrd="0" destOrd="0" presId="urn:microsoft.com/office/officeart/2008/layout/LinedList"/>
    <dgm:cxn modelId="{D309AC0D-93DD-435E-87D2-2490E5676641}" srcId="{5B976F5E-1D54-4BCF-A3F9-ACBDC0E38CE2}" destId="{6A82CEE5-F9A5-4A75-BB96-443E75A7442F}" srcOrd="2" destOrd="0" parTransId="{25461EE9-FC16-4A0E-8F61-83DD7D7064A4}" sibTransId="{9CCA7A5A-4817-4CFA-BADF-5E604A42FADE}"/>
    <dgm:cxn modelId="{603E5F13-25C3-4F5A-A82B-83A393D21153}" type="presOf" srcId="{2AA7C072-B83C-49BC-8FDE-42F3E4445CA9}" destId="{78B1C5DB-00F7-4D1E-B266-9DB8C59D5728}" srcOrd="0" destOrd="0" presId="urn:microsoft.com/office/officeart/2008/layout/LinedList"/>
    <dgm:cxn modelId="{96895B29-F6D1-467D-BC4D-A8CFF3C0D82C}" type="presParOf" srcId="{5B8B61ED-18C9-4D17-80EA-913B5A3F954E}" destId="{E2008FF5-9100-46C4-8A48-83EA1099BA38}" srcOrd="0" destOrd="0" presId="urn:microsoft.com/office/officeart/2008/layout/LinedList"/>
    <dgm:cxn modelId="{E8C91B9D-77F5-4DD7-8163-89D662E978D4}" type="presParOf" srcId="{5B8B61ED-18C9-4D17-80EA-913B5A3F954E}" destId="{87B77AF2-C982-48D1-A188-350A87182351}" srcOrd="1" destOrd="0" presId="urn:microsoft.com/office/officeart/2008/layout/LinedList"/>
    <dgm:cxn modelId="{63F0E2C7-CC09-479D-9D5B-C50A95C7FA8F}" type="presParOf" srcId="{87B77AF2-C982-48D1-A188-350A87182351}" destId="{53323F44-EE8A-4B1F-8BA7-5C15A0D00FD3}" srcOrd="0" destOrd="0" presId="urn:microsoft.com/office/officeart/2008/layout/LinedList"/>
    <dgm:cxn modelId="{848224EE-BF6C-4D3A-B858-5BEF6AEBDD32}" type="presParOf" srcId="{87B77AF2-C982-48D1-A188-350A87182351}" destId="{57663BF4-A700-4DCC-9660-43FBFC262C30}" srcOrd="1" destOrd="0" presId="urn:microsoft.com/office/officeart/2008/layout/LinedList"/>
    <dgm:cxn modelId="{09D3FA9B-8FF7-4826-B6BC-5A3325C0D989}" type="presParOf" srcId="{5B8B61ED-18C9-4D17-80EA-913B5A3F954E}" destId="{D45B2AE0-4161-496C-9E75-998CA907E0B0}" srcOrd="2" destOrd="0" presId="urn:microsoft.com/office/officeart/2008/layout/LinedList"/>
    <dgm:cxn modelId="{43B91882-486A-4C46-9A6A-8FD4CDFE3470}" type="presParOf" srcId="{5B8B61ED-18C9-4D17-80EA-913B5A3F954E}" destId="{71122173-30C4-4C78-90E5-A5B719A238A3}" srcOrd="3" destOrd="0" presId="urn:microsoft.com/office/officeart/2008/layout/LinedList"/>
    <dgm:cxn modelId="{F6E4867D-E819-4834-975B-69345FCC80EE}" type="presParOf" srcId="{71122173-30C4-4C78-90E5-A5B719A238A3}" destId="{BF954E0E-82D8-46A6-96FF-4BC518FFF011}" srcOrd="0" destOrd="0" presId="urn:microsoft.com/office/officeart/2008/layout/LinedList"/>
    <dgm:cxn modelId="{6309549B-4E1D-41D9-AE85-8DBE5AB124D1}" type="presParOf" srcId="{71122173-30C4-4C78-90E5-A5B719A238A3}" destId="{E2740C54-994E-4BFE-8A91-7BA2DDA3DE59}" srcOrd="1" destOrd="0" presId="urn:microsoft.com/office/officeart/2008/layout/LinedList"/>
    <dgm:cxn modelId="{A9F07F01-61A8-4228-895A-C80BA936ED76}" type="presParOf" srcId="{5B8B61ED-18C9-4D17-80EA-913B5A3F954E}" destId="{5512D77C-1C2C-484D-83FC-62A258498CE5}" srcOrd="4" destOrd="0" presId="urn:microsoft.com/office/officeart/2008/layout/LinedList"/>
    <dgm:cxn modelId="{2B3DA22E-6EA8-4C56-92B1-09EE546DBC28}" type="presParOf" srcId="{5B8B61ED-18C9-4D17-80EA-913B5A3F954E}" destId="{F5DAD740-0582-460F-BDD0-82C9980BAD37}" srcOrd="5" destOrd="0" presId="urn:microsoft.com/office/officeart/2008/layout/LinedList"/>
    <dgm:cxn modelId="{B8A4A7BD-8E03-4408-8C05-418AD27791AB}" type="presParOf" srcId="{F5DAD740-0582-460F-BDD0-82C9980BAD37}" destId="{53C69F76-D19D-4917-BA4E-2041B291823B}" srcOrd="0" destOrd="0" presId="urn:microsoft.com/office/officeart/2008/layout/LinedList"/>
    <dgm:cxn modelId="{06736968-BC43-421F-87AD-A95D24CF9EDC}" type="presParOf" srcId="{F5DAD740-0582-460F-BDD0-82C9980BAD37}" destId="{FC1CE88D-6CC1-404B-8446-1C006A5F0865}" srcOrd="1" destOrd="0" presId="urn:microsoft.com/office/officeart/2008/layout/LinedList"/>
    <dgm:cxn modelId="{E937B640-7BE9-4934-9FA6-D5DA291707F2}" type="presParOf" srcId="{5B8B61ED-18C9-4D17-80EA-913B5A3F954E}" destId="{D53DAE8A-B350-4B7E-A540-C01E0EEF25BD}" srcOrd="6" destOrd="0" presId="urn:microsoft.com/office/officeart/2008/layout/LinedList"/>
    <dgm:cxn modelId="{C2DC6038-7BD6-4DDE-9B4F-EA7668532498}" type="presParOf" srcId="{5B8B61ED-18C9-4D17-80EA-913B5A3F954E}" destId="{30A25A74-388E-411B-A60D-2EB4A7065D55}" srcOrd="7" destOrd="0" presId="urn:microsoft.com/office/officeart/2008/layout/LinedList"/>
    <dgm:cxn modelId="{416763B1-C4B7-4ADD-9304-FD4AE128A132}" type="presParOf" srcId="{30A25A74-388E-411B-A60D-2EB4A7065D55}" destId="{78B1C5DB-00F7-4D1E-B266-9DB8C59D5728}" srcOrd="0" destOrd="0" presId="urn:microsoft.com/office/officeart/2008/layout/LinedList"/>
    <dgm:cxn modelId="{F245DE27-8285-4B30-914F-2FC0A7F53297}" type="presParOf" srcId="{30A25A74-388E-411B-A60D-2EB4A7065D55}" destId="{C0E79CC6-2EAB-4D8B-B6E2-664AB1E8B5E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2C1D68-51E3-4657-BE82-DA6850BA1164}" type="doc">
      <dgm:prSet loTypeId="urn:microsoft.com/office/officeart/2005/8/layout/cycle5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ACBDC484-E5B1-465C-8B58-AB011162A9E4}">
      <dgm:prSet phldrT="[Text]"/>
      <dgm:spPr/>
      <dgm:t>
        <a:bodyPr/>
        <a:lstStyle/>
        <a:p>
          <a:r>
            <a:rPr lang="en-GB" dirty="0"/>
            <a:t>Motivation and engagement</a:t>
          </a:r>
        </a:p>
      </dgm:t>
    </dgm:pt>
    <dgm:pt modelId="{19AA5305-5ADB-49B7-A174-7762A2F3FA40}" type="parTrans" cxnId="{2C9A2DAE-B2C3-4391-8F5D-8516DC7383C5}">
      <dgm:prSet/>
      <dgm:spPr/>
      <dgm:t>
        <a:bodyPr/>
        <a:lstStyle/>
        <a:p>
          <a:endParaRPr lang="en-GB"/>
        </a:p>
      </dgm:t>
    </dgm:pt>
    <dgm:pt modelId="{244837F8-F6DE-428D-B4FC-379110242983}" type="sibTrans" cxnId="{2C9A2DAE-B2C3-4391-8F5D-8516DC7383C5}">
      <dgm:prSet/>
      <dgm:spPr/>
      <dgm:t>
        <a:bodyPr/>
        <a:lstStyle/>
        <a:p>
          <a:endParaRPr lang="en-GB"/>
        </a:p>
      </dgm:t>
    </dgm:pt>
    <dgm:pt modelId="{570D2A3A-C9E5-4BE8-B891-E0E4CF4791D5}">
      <dgm:prSet phldrT="[Text]"/>
      <dgm:spPr/>
      <dgm:t>
        <a:bodyPr/>
        <a:lstStyle/>
        <a:p>
          <a:r>
            <a:rPr lang="en-GB" dirty="0"/>
            <a:t>Manage impulsivity</a:t>
          </a:r>
        </a:p>
      </dgm:t>
    </dgm:pt>
    <dgm:pt modelId="{64B827CC-0F91-4A2D-A930-8E482231A665}" type="parTrans" cxnId="{B9DD228F-3E02-412B-9296-70B572395F29}">
      <dgm:prSet/>
      <dgm:spPr/>
      <dgm:t>
        <a:bodyPr/>
        <a:lstStyle/>
        <a:p>
          <a:endParaRPr lang="en-GB"/>
        </a:p>
      </dgm:t>
    </dgm:pt>
    <dgm:pt modelId="{EC0C8E39-F0FE-4D25-BDDD-A742625C8A3D}" type="sibTrans" cxnId="{B9DD228F-3E02-412B-9296-70B572395F29}">
      <dgm:prSet/>
      <dgm:spPr/>
      <dgm:t>
        <a:bodyPr/>
        <a:lstStyle/>
        <a:p>
          <a:endParaRPr lang="en-GB"/>
        </a:p>
      </dgm:t>
    </dgm:pt>
    <dgm:pt modelId="{AF959EB7-DB95-4F1F-912A-0D636F03DEE4}">
      <dgm:prSet phldrT="[Text]"/>
      <dgm:spPr/>
      <dgm:t>
        <a:bodyPr/>
        <a:lstStyle/>
        <a:p>
          <a:r>
            <a:rPr lang="en-GB" dirty="0"/>
            <a:t>Manage Negative emotions</a:t>
          </a:r>
        </a:p>
      </dgm:t>
    </dgm:pt>
    <dgm:pt modelId="{AAA5F0BD-EEB1-4EF5-AD65-CD3BC0AD756A}" type="parTrans" cxnId="{596318AB-AEEA-4E30-BAA9-02149408C3AA}">
      <dgm:prSet/>
      <dgm:spPr/>
      <dgm:t>
        <a:bodyPr/>
        <a:lstStyle/>
        <a:p>
          <a:endParaRPr lang="en-GB"/>
        </a:p>
      </dgm:t>
    </dgm:pt>
    <dgm:pt modelId="{2EA0C704-00E5-4D30-B3CE-DF0025877FAB}" type="sibTrans" cxnId="{596318AB-AEEA-4E30-BAA9-02149408C3AA}">
      <dgm:prSet/>
      <dgm:spPr/>
      <dgm:t>
        <a:bodyPr/>
        <a:lstStyle/>
        <a:p>
          <a:endParaRPr lang="en-GB"/>
        </a:p>
      </dgm:t>
    </dgm:pt>
    <dgm:pt modelId="{2BC7929F-175E-439B-9231-F98B414EFBE8}">
      <dgm:prSet phldrT="[Text]"/>
      <dgm:spPr/>
      <dgm:t>
        <a:bodyPr/>
        <a:lstStyle/>
        <a:p>
          <a:r>
            <a:rPr lang="en-GB" dirty="0"/>
            <a:t>Maintain Change (relapse prevention)</a:t>
          </a:r>
        </a:p>
      </dgm:t>
    </dgm:pt>
    <dgm:pt modelId="{7B1BB87A-E8DC-4DA1-B4D0-2E893DF3C697}" type="parTrans" cxnId="{95E6B2C7-C334-4C65-A311-0EF90767DBFF}">
      <dgm:prSet/>
      <dgm:spPr/>
      <dgm:t>
        <a:bodyPr/>
        <a:lstStyle/>
        <a:p>
          <a:endParaRPr lang="en-GB"/>
        </a:p>
      </dgm:t>
    </dgm:pt>
    <dgm:pt modelId="{DBB5BC31-F6E3-40D7-A8F4-EB5B2EF11F34}" type="sibTrans" cxnId="{95E6B2C7-C334-4C65-A311-0EF90767DBFF}">
      <dgm:prSet/>
      <dgm:spPr/>
      <dgm:t>
        <a:bodyPr/>
        <a:lstStyle/>
        <a:p>
          <a:endParaRPr lang="en-GB"/>
        </a:p>
      </dgm:t>
    </dgm:pt>
    <dgm:pt modelId="{9D41078C-BC07-4835-ABE7-68ADAB99BFA9}" type="pres">
      <dgm:prSet presAssocID="{252C1D68-51E3-4657-BE82-DA6850BA116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097C5D-DB69-4E7A-B12B-1EF94FBACDCB}" type="pres">
      <dgm:prSet presAssocID="{ACBDC484-E5B1-465C-8B58-AB011162A9E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9301A-BDAD-4377-88E8-93F291FFD745}" type="pres">
      <dgm:prSet presAssocID="{ACBDC484-E5B1-465C-8B58-AB011162A9E4}" presName="spNode" presStyleCnt="0"/>
      <dgm:spPr/>
    </dgm:pt>
    <dgm:pt modelId="{62064E45-EFDA-48C7-823F-E33866F63B9B}" type="pres">
      <dgm:prSet presAssocID="{244837F8-F6DE-428D-B4FC-379110242983}" presName="sibTrans" presStyleLbl="sibTrans1D1" presStyleIdx="0" presStyleCnt="4"/>
      <dgm:spPr/>
      <dgm:t>
        <a:bodyPr/>
        <a:lstStyle/>
        <a:p>
          <a:endParaRPr lang="en-US"/>
        </a:p>
      </dgm:t>
    </dgm:pt>
    <dgm:pt modelId="{7E510741-32D5-474E-A2FB-540C1C92D29A}" type="pres">
      <dgm:prSet presAssocID="{570D2A3A-C9E5-4BE8-B891-E0E4CF4791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2E3C2-994A-4DA1-8810-8A542470C45E}" type="pres">
      <dgm:prSet presAssocID="{570D2A3A-C9E5-4BE8-B891-E0E4CF4791D5}" presName="spNode" presStyleCnt="0"/>
      <dgm:spPr/>
    </dgm:pt>
    <dgm:pt modelId="{78F2D6F3-E543-4CD3-807C-F60E2C035513}" type="pres">
      <dgm:prSet presAssocID="{EC0C8E39-F0FE-4D25-BDDD-A742625C8A3D}" presName="sibTrans" presStyleLbl="sibTrans1D1" presStyleIdx="1" presStyleCnt="4"/>
      <dgm:spPr/>
      <dgm:t>
        <a:bodyPr/>
        <a:lstStyle/>
        <a:p>
          <a:endParaRPr lang="en-US"/>
        </a:p>
      </dgm:t>
    </dgm:pt>
    <dgm:pt modelId="{9580348C-634E-4F79-8C53-BF221AB7B0AA}" type="pres">
      <dgm:prSet presAssocID="{AF959EB7-DB95-4F1F-912A-0D636F03DEE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AFFBD-F6D4-4124-A5AE-17D119ECB5F0}" type="pres">
      <dgm:prSet presAssocID="{AF959EB7-DB95-4F1F-912A-0D636F03DEE4}" presName="spNode" presStyleCnt="0"/>
      <dgm:spPr/>
    </dgm:pt>
    <dgm:pt modelId="{9A426835-408E-4125-B260-D8034BA5AD4F}" type="pres">
      <dgm:prSet presAssocID="{2EA0C704-00E5-4D30-B3CE-DF0025877FAB}" presName="sibTrans" presStyleLbl="sibTrans1D1" presStyleIdx="2" presStyleCnt="4"/>
      <dgm:spPr/>
      <dgm:t>
        <a:bodyPr/>
        <a:lstStyle/>
        <a:p>
          <a:endParaRPr lang="en-US"/>
        </a:p>
      </dgm:t>
    </dgm:pt>
    <dgm:pt modelId="{B3FF1EA6-B9D6-4C2D-9B81-AAA6B65261DA}" type="pres">
      <dgm:prSet presAssocID="{2BC7929F-175E-439B-9231-F98B414EFBE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51039D-F796-408B-B0F6-F192AB737C29}" type="pres">
      <dgm:prSet presAssocID="{2BC7929F-175E-439B-9231-F98B414EFBE8}" presName="spNode" presStyleCnt="0"/>
      <dgm:spPr/>
    </dgm:pt>
    <dgm:pt modelId="{BCA15F10-2E45-4F24-BFE1-AACF23A673FA}" type="pres">
      <dgm:prSet presAssocID="{DBB5BC31-F6E3-40D7-A8F4-EB5B2EF11F34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95E6B2C7-C334-4C65-A311-0EF90767DBFF}" srcId="{252C1D68-51E3-4657-BE82-DA6850BA1164}" destId="{2BC7929F-175E-439B-9231-F98B414EFBE8}" srcOrd="3" destOrd="0" parTransId="{7B1BB87A-E8DC-4DA1-B4D0-2E893DF3C697}" sibTransId="{DBB5BC31-F6E3-40D7-A8F4-EB5B2EF11F34}"/>
    <dgm:cxn modelId="{77F13203-CEEC-4C98-9A3B-B098BD353CAE}" type="presOf" srcId="{DBB5BC31-F6E3-40D7-A8F4-EB5B2EF11F34}" destId="{BCA15F10-2E45-4F24-BFE1-AACF23A673FA}" srcOrd="0" destOrd="0" presId="urn:microsoft.com/office/officeart/2005/8/layout/cycle5"/>
    <dgm:cxn modelId="{F234020E-68D8-412E-BF1A-17CF019A7231}" type="presOf" srcId="{252C1D68-51E3-4657-BE82-DA6850BA1164}" destId="{9D41078C-BC07-4835-ABE7-68ADAB99BFA9}" srcOrd="0" destOrd="0" presId="urn:microsoft.com/office/officeart/2005/8/layout/cycle5"/>
    <dgm:cxn modelId="{21A126D7-E4C5-4725-9BB9-29A8B0B91900}" type="presOf" srcId="{2EA0C704-00E5-4D30-B3CE-DF0025877FAB}" destId="{9A426835-408E-4125-B260-D8034BA5AD4F}" srcOrd="0" destOrd="0" presId="urn:microsoft.com/office/officeart/2005/8/layout/cycle5"/>
    <dgm:cxn modelId="{2C9A2DAE-B2C3-4391-8F5D-8516DC7383C5}" srcId="{252C1D68-51E3-4657-BE82-DA6850BA1164}" destId="{ACBDC484-E5B1-465C-8B58-AB011162A9E4}" srcOrd="0" destOrd="0" parTransId="{19AA5305-5ADB-49B7-A174-7762A2F3FA40}" sibTransId="{244837F8-F6DE-428D-B4FC-379110242983}"/>
    <dgm:cxn modelId="{7432FAF5-F152-4574-B7AA-D750D546DB67}" type="presOf" srcId="{2BC7929F-175E-439B-9231-F98B414EFBE8}" destId="{B3FF1EA6-B9D6-4C2D-9B81-AAA6B65261DA}" srcOrd="0" destOrd="0" presId="urn:microsoft.com/office/officeart/2005/8/layout/cycle5"/>
    <dgm:cxn modelId="{500DB96D-6E79-4836-AAAF-C976A0F45206}" type="presOf" srcId="{AF959EB7-DB95-4F1F-912A-0D636F03DEE4}" destId="{9580348C-634E-4F79-8C53-BF221AB7B0AA}" srcOrd="0" destOrd="0" presId="urn:microsoft.com/office/officeart/2005/8/layout/cycle5"/>
    <dgm:cxn modelId="{9629F5CC-256E-434B-9052-B154C4C1BC07}" type="presOf" srcId="{570D2A3A-C9E5-4BE8-B891-E0E4CF4791D5}" destId="{7E510741-32D5-474E-A2FB-540C1C92D29A}" srcOrd="0" destOrd="0" presId="urn:microsoft.com/office/officeart/2005/8/layout/cycle5"/>
    <dgm:cxn modelId="{EEA39263-391B-4D0A-B1A6-734A20AD2FBE}" type="presOf" srcId="{244837F8-F6DE-428D-B4FC-379110242983}" destId="{62064E45-EFDA-48C7-823F-E33866F63B9B}" srcOrd="0" destOrd="0" presId="urn:microsoft.com/office/officeart/2005/8/layout/cycle5"/>
    <dgm:cxn modelId="{596318AB-AEEA-4E30-BAA9-02149408C3AA}" srcId="{252C1D68-51E3-4657-BE82-DA6850BA1164}" destId="{AF959EB7-DB95-4F1F-912A-0D636F03DEE4}" srcOrd="2" destOrd="0" parTransId="{AAA5F0BD-EEB1-4EF5-AD65-CD3BC0AD756A}" sibTransId="{2EA0C704-00E5-4D30-B3CE-DF0025877FAB}"/>
    <dgm:cxn modelId="{AE36CCE7-F2F4-480B-B0B5-019FF33E1BF5}" type="presOf" srcId="{EC0C8E39-F0FE-4D25-BDDD-A742625C8A3D}" destId="{78F2D6F3-E543-4CD3-807C-F60E2C035513}" srcOrd="0" destOrd="0" presId="urn:microsoft.com/office/officeart/2005/8/layout/cycle5"/>
    <dgm:cxn modelId="{23CB5CA0-37C1-412F-8A5A-380FF4209A26}" type="presOf" srcId="{ACBDC484-E5B1-465C-8B58-AB011162A9E4}" destId="{E6097C5D-DB69-4E7A-B12B-1EF94FBACDCB}" srcOrd="0" destOrd="0" presId="urn:microsoft.com/office/officeart/2005/8/layout/cycle5"/>
    <dgm:cxn modelId="{B9DD228F-3E02-412B-9296-70B572395F29}" srcId="{252C1D68-51E3-4657-BE82-DA6850BA1164}" destId="{570D2A3A-C9E5-4BE8-B891-E0E4CF4791D5}" srcOrd="1" destOrd="0" parTransId="{64B827CC-0F91-4A2D-A930-8E482231A665}" sibTransId="{EC0C8E39-F0FE-4D25-BDDD-A742625C8A3D}"/>
    <dgm:cxn modelId="{0C43C7D7-AA3B-4749-A99D-D5B832E7FB84}" type="presParOf" srcId="{9D41078C-BC07-4835-ABE7-68ADAB99BFA9}" destId="{E6097C5D-DB69-4E7A-B12B-1EF94FBACDCB}" srcOrd="0" destOrd="0" presId="urn:microsoft.com/office/officeart/2005/8/layout/cycle5"/>
    <dgm:cxn modelId="{BF1C92E8-88A0-4E12-8A70-C1607D39F75C}" type="presParOf" srcId="{9D41078C-BC07-4835-ABE7-68ADAB99BFA9}" destId="{67D9301A-BDAD-4377-88E8-93F291FFD745}" srcOrd="1" destOrd="0" presId="urn:microsoft.com/office/officeart/2005/8/layout/cycle5"/>
    <dgm:cxn modelId="{11AB63D8-346E-4794-8A35-C7AB86D757D6}" type="presParOf" srcId="{9D41078C-BC07-4835-ABE7-68ADAB99BFA9}" destId="{62064E45-EFDA-48C7-823F-E33866F63B9B}" srcOrd="2" destOrd="0" presId="urn:microsoft.com/office/officeart/2005/8/layout/cycle5"/>
    <dgm:cxn modelId="{1C1AF40C-3F25-422A-B0C6-0CB0FDBB5648}" type="presParOf" srcId="{9D41078C-BC07-4835-ABE7-68ADAB99BFA9}" destId="{7E510741-32D5-474E-A2FB-540C1C92D29A}" srcOrd="3" destOrd="0" presId="urn:microsoft.com/office/officeart/2005/8/layout/cycle5"/>
    <dgm:cxn modelId="{B19A0CEF-5984-4651-81BA-53E2758AAFE5}" type="presParOf" srcId="{9D41078C-BC07-4835-ABE7-68ADAB99BFA9}" destId="{62D2E3C2-994A-4DA1-8810-8A542470C45E}" srcOrd="4" destOrd="0" presId="urn:microsoft.com/office/officeart/2005/8/layout/cycle5"/>
    <dgm:cxn modelId="{C41E1169-B473-4DE3-84DC-1E772D842094}" type="presParOf" srcId="{9D41078C-BC07-4835-ABE7-68ADAB99BFA9}" destId="{78F2D6F3-E543-4CD3-807C-F60E2C035513}" srcOrd="5" destOrd="0" presId="urn:microsoft.com/office/officeart/2005/8/layout/cycle5"/>
    <dgm:cxn modelId="{C8204530-1582-4645-970D-985EB0D64D02}" type="presParOf" srcId="{9D41078C-BC07-4835-ABE7-68ADAB99BFA9}" destId="{9580348C-634E-4F79-8C53-BF221AB7B0AA}" srcOrd="6" destOrd="0" presId="urn:microsoft.com/office/officeart/2005/8/layout/cycle5"/>
    <dgm:cxn modelId="{77F82697-D026-4E6D-B5A6-1789ED702EF6}" type="presParOf" srcId="{9D41078C-BC07-4835-ABE7-68ADAB99BFA9}" destId="{A23AFFBD-F6D4-4124-A5AE-17D119ECB5F0}" srcOrd="7" destOrd="0" presId="urn:microsoft.com/office/officeart/2005/8/layout/cycle5"/>
    <dgm:cxn modelId="{67A5E614-E26D-4413-9C8C-739257CFA4B0}" type="presParOf" srcId="{9D41078C-BC07-4835-ABE7-68ADAB99BFA9}" destId="{9A426835-408E-4125-B260-D8034BA5AD4F}" srcOrd="8" destOrd="0" presId="urn:microsoft.com/office/officeart/2005/8/layout/cycle5"/>
    <dgm:cxn modelId="{27B37D74-E407-41F1-BA3E-E3897D87C27C}" type="presParOf" srcId="{9D41078C-BC07-4835-ABE7-68ADAB99BFA9}" destId="{B3FF1EA6-B9D6-4C2D-9B81-AAA6B65261DA}" srcOrd="9" destOrd="0" presId="urn:microsoft.com/office/officeart/2005/8/layout/cycle5"/>
    <dgm:cxn modelId="{C5625445-58B7-43B0-8A81-85D6C14022C5}" type="presParOf" srcId="{9D41078C-BC07-4835-ABE7-68ADAB99BFA9}" destId="{4851039D-F796-408B-B0F6-F192AB737C29}" srcOrd="10" destOrd="0" presId="urn:microsoft.com/office/officeart/2005/8/layout/cycle5"/>
    <dgm:cxn modelId="{A253F119-D52A-4746-8640-8F7B20D96BB7}" type="presParOf" srcId="{9D41078C-BC07-4835-ABE7-68ADAB99BFA9}" destId="{BCA15F10-2E45-4F24-BFE1-AACF23A673FA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C31881-9529-495F-BA33-48CDDD49767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FFD0891-7833-4C43-8B6A-40753954AD8C}">
      <dgm:prSet/>
      <dgm:spPr/>
      <dgm:t>
        <a:bodyPr/>
        <a:lstStyle/>
        <a:p>
          <a:r>
            <a:rPr lang="en-GB" b="0" i="0" baseline="0" dirty="0"/>
            <a:t>Motivation is a covert process (initially!) that mediates a person’s response to a stimulus:</a:t>
          </a:r>
          <a:endParaRPr lang="en-US" dirty="0"/>
        </a:p>
      </dgm:t>
    </dgm:pt>
    <dgm:pt modelId="{0D1928A6-CD2F-4B8F-94C9-826B2E6A2D1B}" type="parTrans" cxnId="{3B3E0EFC-1868-4BAC-8EC0-942C6EAA7815}">
      <dgm:prSet/>
      <dgm:spPr/>
      <dgm:t>
        <a:bodyPr/>
        <a:lstStyle/>
        <a:p>
          <a:endParaRPr lang="en-US"/>
        </a:p>
      </dgm:t>
    </dgm:pt>
    <dgm:pt modelId="{6BAAFCDB-E34C-40AE-92BA-1C75690CDF16}" type="sibTrans" cxnId="{3B3E0EFC-1868-4BAC-8EC0-942C6EAA7815}">
      <dgm:prSet/>
      <dgm:spPr/>
      <dgm:t>
        <a:bodyPr/>
        <a:lstStyle/>
        <a:p>
          <a:endParaRPr lang="en-US"/>
        </a:p>
      </dgm:t>
    </dgm:pt>
    <dgm:pt modelId="{96C0A3F7-51DF-4AE4-8941-B86BA4259ED9}">
      <dgm:prSet/>
      <dgm:spPr/>
      <dgm:t>
        <a:bodyPr/>
        <a:lstStyle/>
        <a:p>
          <a:r>
            <a:rPr lang="en-GB" sz="3200" b="0" i="0" baseline="0" dirty="0"/>
            <a:t>Reflected in goal directed behaviour that either a) entails pursuit and engagement / enjoyment of desired goals or b)</a:t>
          </a:r>
          <a:endParaRPr lang="en-US" sz="3200" dirty="0"/>
        </a:p>
      </dgm:t>
    </dgm:pt>
    <dgm:pt modelId="{09BE7937-6BBC-4145-BCBA-5F5451830240}" type="parTrans" cxnId="{DD03AB92-F051-445C-95B9-7E62A62501F7}">
      <dgm:prSet/>
      <dgm:spPr/>
      <dgm:t>
        <a:bodyPr/>
        <a:lstStyle/>
        <a:p>
          <a:endParaRPr lang="en-US"/>
        </a:p>
      </dgm:t>
    </dgm:pt>
    <dgm:pt modelId="{8858A535-3530-46CD-BC39-E125D92D048F}" type="sibTrans" cxnId="{DD03AB92-F051-445C-95B9-7E62A62501F7}">
      <dgm:prSet/>
      <dgm:spPr/>
      <dgm:t>
        <a:bodyPr/>
        <a:lstStyle/>
        <a:p>
          <a:endParaRPr lang="en-US"/>
        </a:p>
      </dgm:t>
    </dgm:pt>
    <dgm:pt modelId="{BAA2DF4A-D582-4B58-93F0-A50D54993186}">
      <dgm:prSet custT="1"/>
      <dgm:spPr/>
      <dgm:t>
        <a:bodyPr/>
        <a:lstStyle/>
        <a:p>
          <a:r>
            <a:rPr lang="en-GB" sz="3200" b="0" i="0" baseline="0" dirty="0"/>
            <a:t>Avoidance or rejection of aversive or unwanted stimuli or situations.  (</a:t>
          </a:r>
          <a:r>
            <a:rPr lang="en-GB" sz="1600" b="0" i="0" baseline="0" dirty="0"/>
            <a:t>see </a:t>
          </a:r>
          <a:r>
            <a:rPr lang="en-GB" sz="1600" b="0" i="0" baseline="0" dirty="0" err="1"/>
            <a:t>Numan</a:t>
          </a:r>
          <a:r>
            <a:rPr lang="en-GB" sz="1600" b="0" i="0" baseline="0" dirty="0"/>
            <a:t>, 2015, p4</a:t>
          </a:r>
          <a:r>
            <a:rPr lang="en-GB" sz="3200" b="0" i="0" baseline="0" dirty="0"/>
            <a:t>)</a:t>
          </a:r>
          <a:endParaRPr lang="en-US" sz="3200" dirty="0"/>
        </a:p>
      </dgm:t>
    </dgm:pt>
    <dgm:pt modelId="{42A374CA-9ADA-434C-B681-3563CAC8FC84}" type="parTrans" cxnId="{5C586CCB-F71A-46E1-8983-E606A54A94D8}">
      <dgm:prSet/>
      <dgm:spPr/>
      <dgm:t>
        <a:bodyPr/>
        <a:lstStyle/>
        <a:p>
          <a:endParaRPr lang="en-US"/>
        </a:p>
      </dgm:t>
    </dgm:pt>
    <dgm:pt modelId="{AC9F9CE9-8422-4F46-A982-889B4943A006}" type="sibTrans" cxnId="{5C586CCB-F71A-46E1-8983-E606A54A94D8}">
      <dgm:prSet/>
      <dgm:spPr/>
      <dgm:t>
        <a:bodyPr/>
        <a:lstStyle/>
        <a:p>
          <a:endParaRPr lang="en-US"/>
        </a:p>
      </dgm:t>
    </dgm:pt>
    <dgm:pt modelId="{9E55233B-1B2D-43F3-8A8A-E471FD02297F}">
      <dgm:prSet/>
      <dgm:spPr/>
      <dgm:t>
        <a:bodyPr/>
        <a:lstStyle/>
        <a:p>
          <a:endParaRPr lang="en-GB" sz="3200" b="0" i="0" baseline="0" dirty="0"/>
        </a:p>
      </dgm:t>
    </dgm:pt>
    <dgm:pt modelId="{BAEE8793-9B36-4CE6-8ED4-E7C974A35767}" type="parTrans" cxnId="{1AFF44EE-EE0F-4629-8D72-2DD9A7780EE5}">
      <dgm:prSet/>
      <dgm:spPr/>
      <dgm:t>
        <a:bodyPr/>
        <a:lstStyle/>
        <a:p>
          <a:endParaRPr lang="en-GB"/>
        </a:p>
      </dgm:t>
    </dgm:pt>
    <dgm:pt modelId="{95141730-917F-4D2F-8EB5-1F0B1761BDD1}" type="sibTrans" cxnId="{1AFF44EE-EE0F-4629-8D72-2DD9A7780EE5}">
      <dgm:prSet/>
      <dgm:spPr/>
      <dgm:t>
        <a:bodyPr/>
        <a:lstStyle/>
        <a:p>
          <a:endParaRPr lang="en-GB"/>
        </a:p>
      </dgm:t>
    </dgm:pt>
    <dgm:pt modelId="{498811A7-F26D-4B4E-B65A-FCEF5ED94EF2}" type="pres">
      <dgm:prSet presAssocID="{0FC31881-9529-495F-BA33-48CDDD4976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690BBE-525A-4652-9E5A-44BB8D17C77F}" type="pres">
      <dgm:prSet presAssocID="{9FFD0891-7833-4C43-8B6A-40753954AD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533A7-86BD-44BF-8352-F3C118F3BD8B}" type="pres">
      <dgm:prSet presAssocID="{9FFD0891-7833-4C43-8B6A-40753954AD8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6DE7D6-0FFF-4D09-9344-01102E32EEB9}" type="presOf" srcId="{9FFD0891-7833-4C43-8B6A-40753954AD8C}" destId="{9F690BBE-525A-4652-9E5A-44BB8D17C77F}" srcOrd="0" destOrd="0" presId="urn:microsoft.com/office/officeart/2005/8/layout/vList2"/>
    <dgm:cxn modelId="{0CA15D5D-34AD-43F6-8CA2-C04836115D94}" type="presOf" srcId="{96C0A3F7-51DF-4AE4-8941-B86BA4259ED9}" destId="{3F1533A7-86BD-44BF-8352-F3C118F3BD8B}" srcOrd="0" destOrd="0" presId="urn:microsoft.com/office/officeart/2005/8/layout/vList2"/>
    <dgm:cxn modelId="{1AFF44EE-EE0F-4629-8D72-2DD9A7780EE5}" srcId="{9FFD0891-7833-4C43-8B6A-40753954AD8C}" destId="{9E55233B-1B2D-43F3-8A8A-E471FD02297F}" srcOrd="2" destOrd="0" parTransId="{BAEE8793-9B36-4CE6-8ED4-E7C974A35767}" sibTransId="{95141730-917F-4D2F-8EB5-1F0B1761BDD1}"/>
    <dgm:cxn modelId="{0C83BE1A-C98E-43B1-AFD2-70889149EC7C}" type="presOf" srcId="{BAA2DF4A-D582-4B58-93F0-A50D54993186}" destId="{3F1533A7-86BD-44BF-8352-F3C118F3BD8B}" srcOrd="0" destOrd="1" presId="urn:microsoft.com/office/officeart/2005/8/layout/vList2"/>
    <dgm:cxn modelId="{3B3E0EFC-1868-4BAC-8EC0-942C6EAA7815}" srcId="{0FC31881-9529-495F-BA33-48CDDD49767D}" destId="{9FFD0891-7833-4C43-8B6A-40753954AD8C}" srcOrd="0" destOrd="0" parTransId="{0D1928A6-CD2F-4B8F-94C9-826B2E6A2D1B}" sibTransId="{6BAAFCDB-E34C-40AE-92BA-1C75690CDF16}"/>
    <dgm:cxn modelId="{DD03AB92-F051-445C-95B9-7E62A62501F7}" srcId="{9FFD0891-7833-4C43-8B6A-40753954AD8C}" destId="{96C0A3F7-51DF-4AE4-8941-B86BA4259ED9}" srcOrd="0" destOrd="0" parTransId="{09BE7937-6BBC-4145-BCBA-5F5451830240}" sibTransId="{8858A535-3530-46CD-BC39-E125D92D048F}"/>
    <dgm:cxn modelId="{5C586CCB-F71A-46E1-8983-E606A54A94D8}" srcId="{9FFD0891-7833-4C43-8B6A-40753954AD8C}" destId="{BAA2DF4A-D582-4B58-93F0-A50D54993186}" srcOrd="1" destOrd="0" parTransId="{42A374CA-9ADA-434C-B681-3563CAC8FC84}" sibTransId="{AC9F9CE9-8422-4F46-A982-889B4943A006}"/>
    <dgm:cxn modelId="{CBAA0849-B403-4088-A0F9-5975A3520170}" type="presOf" srcId="{9E55233B-1B2D-43F3-8A8A-E471FD02297F}" destId="{3F1533A7-86BD-44BF-8352-F3C118F3BD8B}" srcOrd="0" destOrd="2" presId="urn:microsoft.com/office/officeart/2005/8/layout/vList2"/>
    <dgm:cxn modelId="{9DEF8DDF-B28F-4F9C-9453-0A4BC2A7C386}" type="presOf" srcId="{0FC31881-9529-495F-BA33-48CDDD49767D}" destId="{498811A7-F26D-4B4E-B65A-FCEF5ED94EF2}" srcOrd="0" destOrd="0" presId="urn:microsoft.com/office/officeart/2005/8/layout/vList2"/>
    <dgm:cxn modelId="{220B7EC2-EFDB-4ED8-86B1-0750EEB70A95}" type="presParOf" srcId="{498811A7-F26D-4B4E-B65A-FCEF5ED94EF2}" destId="{9F690BBE-525A-4652-9E5A-44BB8D17C77F}" srcOrd="0" destOrd="0" presId="urn:microsoft.com/office/officeart/2005/8/layout/vList2"/>
    <dgm:cxn modelId="{79A315DB-483F-4CE8-9019-847C5C4CE92A}" type="presParOf" srcId="{498811A7-F26D-4B4E-B65A-FCEF5ED94EF2}" destId="{3F1533A7-86BD-44BF-8352-F3C118F3BD8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4AB752-3CE8-4ADA-A96B-684C2B4D9E5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74B92E5-724E-4010-94A1-A939AC9F30CC}">
      <dgm:prSet/>
      <dgm:spPr/>
      <dgm:t>
        <a:bodyPr/>
        <a:lstStyle/>
        <a:p>
          <a:r>
            <a:rPr lang="en-GB"/>
            <a:t>EFT (Atance &amp; O'Neill. 2001) uses episodic memory to construct a virtual guide in advance. Peters &amp; Buchel (2010) found evoking positive images of these future episodes reduced impulsivity on a delayed reward discounting task.</a:t>
          </a:r>
          <a:endParaRPr lang="en-US"/>
        </a:p>
      </dgm:t>
    </dgm:pt>
    <dgm:pt modelId="{7EBE9180-D738-497F-9A68-C173BBAE000E}" type="parTrans" cxnId="{6DE42EF0-8D13-4FA1-BBE2-B6213F35DEC1}">
      <dgm:prSet/>
      <dgm:spPr/>
      <dgm:t>
        <a:bodyPr/>
        <a:lstStyle/>
        <a:p>
          <a:endParaRPr lang="en-US"/>
        </a:p>
      </dgm:t>
    </dgm:pt>
    <dgm:pt modelId="{5AB3C1DE-1047-4413-871B-F090B8D10B58}" type="sibTrans" cxnId="{6DE42EF0-8D13-4FA1-BBE2-B6213F35DEC1}">
      <dgm:prSet/>
      <dgm:spPr/>
      <dgm:t>
        <a:bodyPr/>
        <a:lstStyle/>
        <a:p>
          <a:endParaRPr lang="en-US"/>
        </a:p>
      </dgm:t>
    </dgm:pt>
    <dgm:pt modelId="{6AFE6B32-E6A2-4D69-A2B4-8B4CF6512815}">
      <dgm:prSet/>
      <dgm:spPr/>
      <dgm:t>
        <a:bodyPr/>
        <a:lstStyle/>
        <a:p>
          <a:r>
            <a:rPr lang="en-GB"/>
            <a:t>Creating and maintaining a cognitive representation of a valued future scenario will act to modulate the incentive value of anticipated addictive cues and make alternative reward signals more salient.</a:t>
          </a:r>
          <a:endParaRPr lang="en-US"/>
        </a:p>
      </dgm:t>
    </dgm:pt>
    <dgm:pt modelId="{FA45C595-313A-4707-9AB4-C9D808D0C51F}" type="parTrans" cxnId="{910F827A-C7D3-40C3-B7E5-11A20EF7B3F6}">
      <dgm:prSet/>
      <dgm:spPr/>
      <dgm:t>
        <a:bodyPr/>
        <a:lstStyle/>
        <a:p>
          <a:endParaRPr lang="en-US"/>
        </a:p>
      </dgm:t>
    </dgm:pt>
    <dgm:pt modelId="{1CF170EC-60C3-4782-8621-00EB92730CA1}" type="sibTrans" cxnId="{910F827A-C7D3-40C3-B7E5-11A20EF7B3F6}">
      <dgm:prSet/>
      <dgm:spPr/>
      <dgm:t>
        <a:bodyPr/>
        <a:lstStyle/>
        <a:p>
          <a:endParaRPr lang="en-US"/>
        </a:p>
      </dgm:t>
    </dgm:pt>
    <dgm:pt modelId="{232E9CB1-54B4-433D-83D7-0C5163ABEA7D}" type="pres">
      <dgm:prSet presAssocID="{434AB752-3CE8-4ADA-A96B-684C2B4D9E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7F48BD-2767-4F06-B0E0-989857BB07DC}" type="pres">
      <dgm:prSet presAssocID="{B74B92E5-724E-4010-94A1-A939AC9F30C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38923D-0D5F-49DB-80F6-CFD418FDC8D3}" type="pres">
      <dgm:prSet presAssocID="{5AB3C1DE-1047-4413-871B-F090B8D10B58}" presName="spacer" presStyleCnt="0"/>
      <dgm:spPr/>
    </dgm:pt>
    <dgm:pt modelId="{C6CCE2BD-974B-4E07-BDD2-96ADC98BD64B}" type="pres">
      <dgm:prSet presAssocID="{6AFE6B32-E6A2-4D69-A2B4-8B4CF651281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42EF0-8D13-4FA1-BBE2-B6213F35DEC1}" srcId="{434AB752-3CE8-4ADA-A96B-684C2B4D9E5B}" destId="{B74B92E5-724E-4010-94A1-A939AC9F30CC}" srcOrd="0" destOrd="0" parTransId="{7EBE9180-D738-497F-9A68-C173BBAE000E}" sibTransId="{5AB3C1DE-1047-4413-871B-F090B8D10B58}"/>
    <dgm:cxn modelId="{BEA3CCB7-45E0-4E7C-B4FF-E7EA34BCE224}" type="presOf" srcId="{434AB752-3CE8-4ADA-A96B-684C2B4D9E5B}" destId="{232E9CB1-54B4-433D-83D7-0C5163ABEA7D}" srcOrd="0" destOrd="0" presId="urn:microsoft.com/office/officeart/2005/8/layout/vList2"/>
    <dgm:cxn modelId="{CD57C92E-D133-4FE6-B859-FDE169442BFC}" type="presOf" srcId="{B74B92E5-724E-4010-94A1-A939AC9F30CC}" destId="{CB7F48BD-2767-4F06-B0E0-989857BB07DC}" srcOrd="0" destOrd="0" presId="urn:microsoft.com/office/officeart/2005/8/layout/vList2"/>
    <dgm:cxn modelId="{3A951FE0-1AE8-4919-A247-DBD4871592D6}" type="presOf" srcId="{6AFE6B32-E6A2-4D69-A2B4-8B4CF6512815}" destId="{C6CCE2BD-974B-4E07-BDD2-96ADC98BD64B}" srcOrd="0" destOrd="0" presId="urn:microsoft.com/office/officeart/2005/8/layout/vList2"/>
    <dgm:cxn modelId="{910F827A-C7D3-40C3-B7E5-11A20EF7B3F6}" srcId="{434AB752-3CE8-4ADA-A96B-684C2B4D9E5B}" destId="{6AFE6B32-E6A2-4D69-A2B4-8B4CF6512815}" srcOrd="1" destOrd="0" parTransId="{FA45C595-313A-4707-9AB4-C9D808D0C51F}" sibTransId="{1CF170EC-60C3-4782-8621-00EB92730CA1}"/>
    <dgm:cxn modelId="{B48F54DA-1DE2-401D-A777-4D64FAB80134}" type="presParOf" srcId="{232E9CB1-54B4-433D-83D7-0C5163ABEA7D}" destId="{CB7F48BD-2767-4F06-B0E0-989857BB07DC}" srcOrd="0" destOrd="0" presId="urn:microsoft.com/office/officeart/2005/8/layout/vList2"/>
    <dgm:cxn modelId="{CB1CF05C-67AD-400A-B63C-7D65505098C7}" type="presParOf" srcId="{232E9CB1-54B4-433D-83D7-0C5163ABEA7D}" destId="{4338923D-0D5F-49DB-80F6-CFD418FDC8D3}" srcOrd="1" destOrd="0" presId="urn:microsoft.com/office/officeart/2005/8/layout/vList2"/>
    <dgm:cxn modelId="{F1D3975D-1D8B-4F56-AABC-C7A3B4DA3013}" type="presParOf" srcId="{232E9CB1-54B4-433D-83D7-0C5163ABEA7D}" destId="{C6CCE2BD-974B-4E07-BDD2-96ADC98BD64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AD5A2-9CAB-420F-B1B8-7E577DF45FDF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38D37-0E7B-48AD-AE83-50770F118D3E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0821C-99AC-4A2F-B710-4F8480597B88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/>
            <a:t>Promote a focus on cognition, motivation – especially reward processing- in a biopsychosocial context.</a:t>
          </a:r>
          <a:endParaRPr lang="en-US" sz="1500" kern="1200" dirty="0"/>
        </a:p>
      </dsp:txBody>
      <dsp:txXfrm>
        <a:off x="1429899" y="2442"/>
        <a:ext cx="5083704" cy="1238008"/>
      </dsp:txXfrm>
    </dsp:sp>
    <dsp:sp modelId="{1235D8E2-2018-4BF0-A59C-292B1FF32924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44DA9-1358-4B09-AACF-AE5BAA4243D9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A0882-664B-4A67-9773-4DBF6984B815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Describe a therapeutic framework that focuses on these core processes</a:t>
          </a:r>
          <a:endParaRPr lang="en-US" sz="1500" kern="1200"/>
        </a:p>
      </dsp:txBody>
      <dsp:txXfrm>
        <a:off x="1429899" y="1549953"/>
        <a:ext cx="5083704" cy="1238008"/>
      </dsp:txXfrm>
    </dsp:sp>
    <dsp:sp modelId="{D3EA9BF6-568F-45DC-8859-580F6D29B513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E82BD-0F97-480A-8D83-675CBBC2DE19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94DF7-04F8-49F4-9EDA-DFD9093EE588}">
      <dsp:nvSpPr>
        <dsp:cNvPr id="0" name=""/>
        <dsp:cNvSpPr/>
      </dsp:nvSpPr>
      <dsp:spPr>
        <a:xfrm>
          <a:off x="1429899" y="3097464"/>
          <a:ext cx="2931121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Provide three examples of cognitive strategies that offer to enhance self-regulation in the realm of addiction :</a:t>
          </a:r>
          <a:endParaRPr lang="en-US" sz="1500" kern="1200"/>
        </a:p>
      </dsp:txBody>
      <dsp:txXfrm>
        <a:off x="1429899" y="3097464"/>
        <a:ext cx="2931121" cy="1238008"/>
      </dsp:txXfrm>
    </dsp:sp>
    <dsp:sp modelId="{12932FEE-451E-4BB7-9C1E-684192B8DD8D}">
      <dsp:nvSpPr>
        <dsp:cNvPr id="0" name=""/>
        <dsp:cNvSpPr/>
      </dsp:nvSpPr>
      <dsp:spPr>
        <a:xfrm>
          <a:off x="4361021" y="3097464"/>
          <a:ext cx="2152582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/>
            <a:t>“Now vs Later” technique.</a:t>
          </a:r>
          <a:endParaRPr lang="en-US" sz="1100" kern="120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/>
            <a:t>Episodic Future Thinking.</a:t>
          </a:r>
          <a:endParaRPr lang="en-US" sz="1100" kern="120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/>
            <a:t>Implementations intentions.</a:t>
          </a:r>
          <a:endParaRPr lang="en-US" sz="1100" kern="1200"/>
        </a:p>
      </dsp:txBody>
      <dsp:txXfrm>
        <a:off x="4361021" y="3097464"/>
        <a:ext cx="2152582" cy="1238008"/>
      </dsp:txXfrm>
    </dsp:sp>
    <dsp:sp modelId="{33090006-E8DF-404C-B04D-AB3686C4073A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13D61-C1FF-4D49-A9AB-33EFFA16D461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44E03B-DD4F-42BA-9454-CC0F4F19C79F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Conclusions and questions (time permitting!) </a:t>
          </a:r>
          <a:endParaRPr lang="en-US" sz="1500" kern="1200"/>
        </a:p>
      </dsp:txBody>
      <dsp:txXfrm>
        <a:off x="1429899" y="4644974"/>
        <a:ext cx="5083704" cy="1238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08FF5-9100-46C4-8A48-83EA1099BA38}">
      <dsp:nvSpPr>
        <dsp:cNvPr id="0" name=""/>
        <dsp:cNvSpPr/>
      </dsp:nvSpPr>
      <dsp:spPr>
        <a:xfrm>
          <a:off x="0" y="0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23F44-EE8A-4B1F-8BA7-5C15A0D00FD3}">
      <dsp:nvSpPr>
        <dsp:cNvPr id="0" name=""/>
        <dsp:cNvSpPr/>
      </dsp:nvSpPr>
      <dsp:spPr>
        <a:xfrm>
          <a:off x="0" y="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Dopamine release  acts as a learning signal: it predicts something that is “good for me”.</a:t>
          </a:r>
          <a:endParaRPr lang="en-US" sz="2800" kern="1200"/>
        </a:p>
      </dsp:txBody>
      <dsp:txXfrm>
        <a:off x="0" y="0"/>
        <a:ext cx="6735443" cy="1391150"/>
      </dsp:txXfrm>
    </dsp:sp>
    <dsp:sp modelId="{D45B2AE0-4161-496C-9E75-998CA907E0B0}">
      <dsp:nvSpPr>
        <dsp:cNvPr id="0" name=""/>
        <dsp:cNvSpPr/>
      </dsp:nvSpPr>
      <dsp:spPr>
        <a:xfrm>
          <a:off x="0" y="1391150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954E0E-82D8-46A6-96FF-4BC518FFF011}">
      <dsp:nvSpPr>
        <dsp:cNvPr id="0" name=""/>
        <dsp:cNvSpPr/>
      </dsp:nvSpPr>
      <dsp:spPr>
        <a:xfrm>
          <a:off x="0" y="1391150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This is essential for survival which entails the relentless pursuit of rewards linked to satiation.</a:t>
          </a:r>
          <a:endParaRPr lang="en-US" sz="2800" kern="1200"/>
        </a:p>
      </dsp:txBody>
      <dsp:txXfrm>
        <a:off x="0" y="1391150"/>
        <a:ext cx="6735443" cy="1391150"/>
      </dsp:txXfrm>
    </dsp:sp>
    <dsp:sp modelId="{5512D77C-1C2C-484D-83FC-62A258498CE5}">
      <dsp:nvSpPr>
        <dsp:cNvPr id="0" name=""/>
        <dsp:cNvSpPr/>
      </dsp:nvSpPr>
      <dsp:spPr>
        <a:xfrm>
          <a:off x="0" y="2782301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69F76-D19D-4917-BA4E-2041B291823B}">
      <dsp:nvSpPr>
        <dsp:cNvPr id="0" name=""/>
        <dsp:cNvSpPr/>
      </dsp:nvSpPr>
      <dsp:spPr>
        <a:xfrm>
          <a:off x="0" y="278230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Drugs with abuse or addictive liability short-circuit or hijack this powerful innate neural reward processing system.</a:t>
          </a:r>
          <a:endParaRPr lang="en-US" sz="2800" kern="1200"/>
        </a:p>
      </dsp:txBody>
      <dsp:txXfrm>
        <a:off x="0" y="2782301"/>
        <a:ext cx="6735443" cy="1391150"/>
      </dsp:txXfrm>
    </dsp:sp>
    <dsp:sp modelId="{D53DAE8A-B350-4B7E-A540-C01E0EEF25BD}">
      <dsp:nvSpPr>
        <dsp:cNvPr id="0" name=""/>
        <dsp:cNvSpPr/>
      </dsp:nvSpPr>
      <dsp:spPr>
        <a:xfrm>
          <a:off x="0" y="4173451"/>
          <a:ext cx="6735443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B1C5DB-00F7-4D1E-B266-9DB8C59D5728}">
      <dsp:nvSpPr>
        <dsp:cNvPr id="0" name=""/>
        <dsp:cNvSpPr/>
      </dsp:nvSpPr>
      <dsp:spPr>
        <a:xfrm>
          <a:off x="0" y="4173451"/>
          <a:ext cx="6735443" cy="1391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Non-delivery of expected rewards leads to suppressed dopaminergic functioning and anhedonia.</a:t>
          </a:r>
          <a:endParaRPr lang="en-US" sz="2800" kern="1200"/>
        </a:p>
      </dsp:txBody>
      <dsp:txXfrm>
        <a:off x="0" y="4173451"/>
        <a:ext cx="6735443" cy="1391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97C5D-DB69-4E7A-B12B-1EF94FBACDCB}">
      <dsp:nvSpPr>
        <dsp:cNvPr id="0" name=""/>
        <dsp:cNvSpPr/>
      </dsp:nvSpPr>
      <dsp:spPr>
        <a:xfrm>
          <a:off x="2034658" y="58756"/>
          <a:ext cx="1892028" cy="12298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Motivation and engagement</a:t>
          </a:r>
        </a:p>
      </dsp:txBody>
      <dsp:txXfrm>
        <a:off x="2094693" y="118791"/>
        <a:ext cx="1771958" cy="1109748"/>
      </dsp:txXfrm>
    </dsp:sp>
    <dsp:sp modelId="{62064E45-EFDA-48C7-823F-E33866F63B9B}">
      <dsp:nvSpPr>
        <dsp:cNvPr id="0" name=""/>
        <dsp:cNvSpPr/>
      </dsp:nvSpPr>
      <dsp:spPr>
        <a:xfrm>
          <a:off x="947538" y="673665"/>
          <a:ext cx="4066268" cy="4066268"/>
        </a:xfrm>
        <a:custGeom>
          <a:avLst/>
          <a:gdLst/>
          <a:ahLst/>
          <a:cxnLst/>
          <a:rect l="0" t="0" r="0" b="0"/>
          <a:pathLst>
            <a:path>
              <a:moveTo>
                <a:pt x="3240726" y="397482"/>
              </a:moveTo>
              <a:arcTo wR="2033134" hR="2033134" stAng="18386295" swAng="163491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510741-32D5-474E-A2FB-540C1C92D29A}">
      <dsp:nvSpPr>
        <dsp:cNvPr id="0" name=""/>
        <dsp:cNvSpPr/>
      </dsp:nvSpPr>
      <dsp:spPr>
        <a:xfrm>
          <a:off x="4067792" y="2091890"/>
          <a:ext cx="1892028" cy="12298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Manage impulsivity</a:t>
          </a:r>
        </a:p>
      </dsp:txBody>
      <dsp:txXfrm>
        <a:off x="4127827" y="2151925"/>
        <a:ext cx="1771958" cy="1109748"/>
      </dsp:txXfrm>
    </dsp:sp>
    <dsp:sp modelId="{78F2D6F3-E543-4CD3-807C-F60E2C035513}">
      <dsp:nvSpPr>
        <dsp:cNvPr id="0" name=""/>
        <dsp:cNvSpPr/>
      </dsp:nvSpPr>
      <dsp:spPr>
        <a:xfrm>
          <a:off x="947538" y="673665"/>
          <a:ext cx="4066268" cy="4066268"/>
        </a:xfrm>
        <a:custGeom>
          <a:avLst/>
          <a:gdLst/>
          <a:ahLst/>
          <a:cxnLst/>
          <a:rect l="0" t="0" r="0" b="0"/>
          <a:pathLst>
            <a:path>
              <a:moveTo>
                <a:pt x="3855605" y="2934376"/>
              </a:moveTo>
              <a:arcTo wR="2033134" hR="2033134" stAng="1578790" swAng="163491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80348C-634E-4F79-8C53-BF221AB7B0AA}">
      <dsp:nvSpPr>
        <dsp:cNvPr id="0" name=""/>
        <dsp:cNvSpPr/>
      </dsp:nvSpPr>
      <dsp:spPr>
        <a:xfrm>
          <a:off x="2034658" y="4125025"/>
          <a:ext cx="1892028" cy="12298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Manage Negative emotions</a:t>
          </a:r>
        </a:p>
      </dsp:txBody>
      <dsp:txXfrm>
        <a:off x="2094693" y="4185060"/>
        <a:ext cx="1771958" cy="1109748"/>
      </dsp:txXfrm>
    </dsp:sp>
    <dsp:sp modelId="{9A426835-408E-4125-B260-D8034BA5AD4F}">
      <dsp:nvSpPr>
        <dsp:cNvPr id="0" name=""/>
        <dsp:cNvSpPr/>
      </dsp:nvSpPr>
      <dsp:spPr>
        <a:xfrm>
          <a:off x="947538" y="673665"/>
          <a:ext cx="4066268" cy="4066268"/>
        </a:xfrm>
        <a:custGeom>
          <a:avLst/>
          <a:gdLst/>
          <a:ahLst/>
          <a:cxnLst/>
          <a:rect l="0" t="0" r="0" b="0"/>
          <a:pathLst>
            <a:path>
              <a:moveTo>
                <a:pt x="825542" y="3668786"/>
              </a:moveTo>
              <a:arcTo wR="2033134" hR="2033134" stAng="7586295" swAng="163491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F1EA6-B9D6-4C2D-9B81-AAA6B65261DA}">
      <dsp:nvSpPr>
        <dsp:cNvPr id="0" name=""/>
        <dsp:cNvSpPr/>
      </dsp:nvSpPr>
      <dsp:spPr>
        <a:xfrm>
          <a:off x="1523" y="2091890"/>
          <a:ext cx="1892028" cy="12298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Maintain Change (relapse prevention)</a:t>
          </a:r>
        </a:p>
      </dsp:txBody>
      <dsp:txXfrm>
        <a:off x="61558" y="2151925"/>
        <a:ext cx="1771958" cy="1109748"/>
      </dsp:txXfrm>
    </dsp:sp>
    <dsp:sp modelId="{BCA15F10-2E45-4F24-BFE1-AACF23A673FA}">
      <dsp:nvSpPr>
        <dsp:cNvPr id="0" name=""/>
        <dsp:cNvSpPr/>
      </dsp:nvSpPr>
      <dsp:spPr>
        <a:xfrm>
          <a:off x="947538" y="673665"/>
          <a:ext cx="4066268" cy="4066268"/>
        </a:xfrm>
        <a:custGeom>
          <a:avLst/>
          <a:gdLst/>
          <a:ahLst/>
          <a:cxnLst/>
          <a:rect l="0" t="0" r="0" b="0"/>
          <a:pathLst>
            <a:path>
              <a:moveTo>
                <a:pt x="210663" y="1131892"/>
              </a:moveTo>
              <a:arcTo wR="2033134" hR="2033134" stAng="12378790" swAng="163491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90BBE-525A-4652-9E5A-44BB8D17C77F}">
      <dsp:nvSpPr>
        <dsp:cNvPr id="0" name=""/>
        <dsp:cNvSpPr/>
      </dsp:nvSpPr>
      <dsp:spPr>
        <a:xfrm>
          <a:off x="0" y="392"/>
          <a:ext cx="10927829" cy="16707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b="0" i="0" kern="1200" baseline="0" dirty="0"/>
            <a:t>Motivation is a covert process (initially!) that mediates a person’s response to a stimulus:</a:t>
          </a:r>
          <a:endParaRPr lang="en-US" sz="4200" kern="1200" dirty="0"/>
        </a:p>
      </dsp:txBody>
      <dsp:txXfrm>
        <a:off x="81560" y="81952"/>
        <a:ext cx="10764709" cy="1507639"/>
      </dsp:txXfrm>
    </dsp:sp>
    <dsp:sp modelId="{3F1533A7-86BD-44BF-8352-F3C118F3BD8B}">
      <dsp:nvSpPr>
        <dsp:cNvPr id="0" name=""/>
        <dsp:cNvSpPr/>
      </dsp:nvSpPr>
      <dsp:spPr>
        <a:xfrm>
          <a:off x="0" y="1671152"/>
          <a:ext cx="10927829" cy="2521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95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200" b="0" i="0" kern="1200" baseline="0" dirty="0"/>
            <a:t>Reflected in goal directed behaviour that either a) entails pursuit and engagement / enjoyment of desired goals or b)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200" b="0" i="0" kern="1200" baseline="0" dirty="0"/>
            <a:t>Avoidance or rejection of aversive or unwanted stimuli or situations.  (</a:t>
          </a:r>
          <a:r>
            <a:rPr lang="en-GB" sz="1600" b="0" i="0" kern="1200" baseline="0" dirty="0"/>
            <a:t>see </a:t>
          </a:r>
          <a:r>
            <a:rPr lang="en-GB" sz="1600" b="0" i="0" kern="1200" baseline="0" dirty="0" err="1"/>
            <a:t>Numan</a:t>
          </a:r>
          <a:r>
            <a:rPr lang="en-GB" sz="1600" b="0" i="0" kern="1200" baseline="0" dirty="0"/>
            <a:t>, 2015, p4</a:t>
          </a:r>
          <a:r>
            <a:rPr lang="en-GB" sz="3200" b="0" i="0" kern="1200" baseline="0" dirty="0"/>
            <a:t>)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3200" b="0" i="0" kern="1200" baseline="0" dirty="0"/>
        </a:p>
      </dsp:txBody>
      <dsp:txXfrm>
        <a:off x="0" y="1671152"/>
        <a:ext cx="10927829" cy="25212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F48BD-2767-4F06-B0E0-989857BB07DC}">
      <dsp:nvSpPr>
        <dsp:cNvPr id="0" name=""/>
        <dsp:cNvSpPr/>
      </dsp:nvSpPr>
      <dsp:spPr>
        <a:xfrm>
          <a:off x="0" y="12559"/>
          <a:ext cx="6666833" cy="2676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/>
            <a:t>EFT (Atance &amp; O'Neill. 2001) uses episodic memory to construct a virtual guide in advance. Peters &amp; Buchel (2010) found evoking positive images of these future episodes reduced impulsivity on a delayed reward discounting task.</a:t>
          </a:r>
          <a:endParaRPr lang="en-US" sz="2600" kern="1200"/>
        </a:p>
      </dsp:txBody>
      <dsp:txXfrm>
        <a:off x="130678" y="143237"/>
        <a:ext cx="6405477" cy="2415604"/>
      </dsp:txXfrm>
    </dsp:sp>
    <dsp:sp modelId="{C6CCE2BD-974B-4E07-BDD2-96ADC98BD64B}">
      <dsp:nvSpPr>
        <dsp:cNvPr id="0" name=""/>
        <dsp:cNvSpPr/>
      </dsp:nvSpPr>
      <dsp:spPr>
        <a:xfrm>
          <a:off x="0" y="2764400"/>
          <a:ext cx="6666833" cy="2676960"/>
        </a:xfrm>
        <a:prstGeom prst="roundRect">
          <a:avLst/>
        </a:prstGeom>
        <a:gradFill rotWithShape="0">
          <a:gsLst>
            <a:gs pos="0">
              <a:schemeClr val="accent5">
                <a:hueOff val="1106248"/>
                <a:satOff val="12561"/>
                <a:lumOff val="113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106248"/>
                <a:satOff val="12561"/>
                <a:lumOff val="113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106248"/>
                <a:satOff val="12561"/>
                <a:lumOff val="113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/>
            <a:t>Creating and maintaining a cognitive representation of a valued future scenario will act to modulate the incentive value of anticipated addictive cues and make alternative reward signals more salient.</a:t>
          </a:r>
          <a:endParaRPr lang="en-US" sz="2600" kern="1200"/>
        </a:p>
      </dsp:txBody>
      <dsp:txXfrm>
        <a:off x="130678" y="2895078"/>
        <a:ext cx="6405477" cy="2415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4FB446-3156-4D99-B6DD-B4403DFD512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4866" cy="502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6624" tIns="48307" rIns="96624" bIns="48307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17875D-8ACC-4664-855D-7FA4D643330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01699" y="0"/>
            <a:ext cx="2984866" cy="502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6624" tIns="48307" rIns="96624" bIns="48307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628F46B-0B76-45C3-A0B8-48B2C1C6B72E}" type="datetime1">
              <a:rPr lang="en-GB"/>
              <a:pPr lvl="0"/>
              <a:t>08/06/2022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DA90250-639E-4D20-B923-1393DE2C63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3" y="1252535"/>
            <a:ext cx="6011859" cy="338295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3A8A57-92C6-4749-8EA1-6FA56E07813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8817" y="4823030"/>
            <a:ext cx="5510531" cy="3946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6624" tIns="48307" rIns="96624" bIns="48307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4492D-1655-455D-9E0D-921E9999C33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19059"/>
            <a:ext cx="2984866" cy="502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9B68A-D5FD-425E-8D8B-581EAB7441F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01699" y="9519059"/>
            <a:ext cx="2984866" cy="502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B701AEF-1CAD-4267-9FA4-CB3E3CB784B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06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E4EE9-7927-4849-BFF5-7C04161B7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8150" y="1252538"/>
            <a:ext cx="6011863" cy="3382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45F27-D318-41E3-A96A-E495D576AA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A given individuals’ pathway to addiction is shaped by the interaction of many factors over time and in a developmental timescale. Cognitive control is placed at the top of the hierarchy as this is the most immediately accessible workspace to leverage patterns of addictive behavior.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52B70-F0B6-471A-B61C-37105165CB0E}"/>
              </a:ext>
            </a:extLst>
          </p:cNvPr>
          <p:cNvSpPr txBox="1"/>
          <p:nvPr/>
        </p:nvSpPr>
        <p:spPr>
          <a:xfrm>
            <a:off x="3901699" y="9519059"/>
            <a:ext cx="2984866" cy="5028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0F0FF01-48EC-4CA9-AB8E-0CF494D350E2}" type="slidenum">
              <a:t>4</a:t>
            </a:fld>
            <a:endParaRPr lang="en-GB" sz="13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1074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52538"/>
            <a:ext cx="6011863" cy="33829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Working memory or cognitive processing variation would be a modulator. Here I see status of person i.e. abstinent / not  as a mediator between S-R A volitional model!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9B701AEF-1CAD-4267-9FA4-CB3E3CB784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94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8EC33B-C507-42BB-B2EE-7CD4802AA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8150" y="1252538"/>
            <a:ext cx="6011863" cy="3382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F99D4-ECCC-4ED7-8B6E-7CFE5E78EC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/>
              <a:t>Self-regulation entails longer term strategic goals </a:t>
            </a:r>
            <a:r>
              <a:rPr lang="en-GB"/>
              <a:t>and planning.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EA27F-A915-4150-B915-315F78890D6A}"/>
              </a:ext>
            </a:extLst>
          </p:cNvPr>
          <p:cNvSpPr txBox="1"/>
          <p:nvPr/>
        </p:nvSpPr>
        <p:spPr>
          <a:xfrm>
            <a:off x="3901699" y="9519059"/>
            <a:ext cx="2984866" cy="5028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F796270-FE26-4C78-B073-33177E9F6417}" type="slidenum">
              <a:t>11</a:t>
            </a:fld>
            <a:endParaRPr lang="da-DK" sz="13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F65439-F44D-414B-BB36-DEE2A0E58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8150" y="1252538"/>
            <a:ext cx="6011863" cy="3382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25350-B7A5-4D97-AAFE-17E5DE4A8B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From Cognitive Therapy for Addiction (Ryan 2013)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A4F54-EB91-4AF6-A05B-91B219DB1045}"/>
              </a:ext>
            </a:extLst>
          </p:cNvPr>
          <p:cNvSpPr txBox="1"/>
          <p:nvPr/>
        </p:nvSpPr>
        <p:spPr>
          <a:xfrm>
            <a:off x="3901699" y="9519059"/>
            <a:ext cx="2984866" cy="5028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4A9C1F2-0724-400B-ABE9-F3F0E01DA8E9}" type="slidenum">
              <a:t>14</a:t>
            </a:fld>
            <a:endParaRPr lang="en-GB" sz="13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24C7763-C040-42A9-AF3B-C8912E1A4304}"/>
              </a:ext>
            </a:extLst>
          </p:cNvPr>
          <p:cNvSpPr txBox="1"/>
          <p:nvPr/>
        </p:nvSpPr>
        <p:spPr>
          <a:xfrm>
            <a:off x="3901699" y="9519059"/>
            <a:ext cx="2984866" cy="5028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6624" tIns="48307" rIns="96624" bIns="48307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3276C3-B7AC-49FB-8B64-A7CDC7DCD34B}" type="slidenum">
              <a:t>18</a:t>
            </a:fld>
            <a:endParaRPr lang="en-US" sz="13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9577C5AB-7760-4BDE-95CD-DE16AF833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8150" y="1252538"/>
            <a:ext cx="6011863" cy="3382962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720952-21F2-4CEE-AE1A-45B99BA330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IIs are more specific “If-then” statements rather than more general goal intentions such as “I will not drink”.  Mention “Giro Junkie”. Also, ironic effects of simply suppressing urges “don’t think about drink” can be counterproductive 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81A038-80A8-4E71-866E-A9C17BD1837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1252538"/>
            <a:ext cx="6011863" cy="338296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94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84E308-0296-437A-A355-0370C0FA142A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6F24A-74E2-4968-AA7B-A11D632498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74314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9D20E1E-4313-4322-8152-7C54A1B9883E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DCFF3-A657-479D-B031-9F652A8F9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6070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AFB7F8F-79D4-40F5-AF51-6A8C75547A66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9EE7B3-6EC4-41C3-BDAE-1C5292FF4F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8625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20FBAC9-2888-405E-B1A5-6D9BEF567A81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693A8F-10F8-4CB6-871A-3F8870ABB2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5019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21D81DA-2012-4111-A79F-76AAEB32D098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F535FA-6B47-4208-8326-E51BA1AC6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48562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3C1AD6-70BB-419D-8517-D8BF06E72994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C580DDC-C8C6-4C8D-B2FA-B4B3158D93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6845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3ED903A-B08D-44B7-9013-5631A1D954AB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C08FB0-1967-42D6-B930-D507582D8B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457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D5F15BA-7B3F-434C-8383-1B621721ED4C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F0197A-AEAB-4173-B9C1-CD6030BCE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81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647381-8C02-4D7C-A8F6-C0ABBC30275F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0BD82C-02CE-42EB-AF39-6D7AB32C8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00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FF69CC3-4860-4B42-B314-B6945FA312C5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BFDDB2-A966-4AB1-831D-0D62A9B94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56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82620C-767C-4543-8D81-12F990616B94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E4350CA-5B2F-4732-B0E9-106D7C5FC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28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1B5EE-A165-442D-B07B-05D6B26E4B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3" y="27464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21144-D1CC-4844-BAEB-FB488FC4C5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3" y="1600200"/>
            <a:ext cx="5384801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B5661-4341-462C-8B30-7110C25D5A8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97602" y="1600200"/>
            <a:ext cx="5384801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B8532-D930-4622-AC55-1C702824558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603" y="6245223"/>
            <a:ext cx="2844798" cy="47624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11A22-A5DF-45C2-8C0D-17694ED544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65604" y="6245223"/>
            <a:ext cx="3860797" cy="476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f.ryan@imperial.ac.uk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7890C-852C-47EA-B050-0D4B267954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37604" y="6245223"/>
            <a:ext cx="2844798" cy="476246"/>
          </a:xfrm>
        </p:spPr>
        <p:txBody>
          <a:bodyPr/>
          <a:lstStyle>
            <a:lvl1pPr>
              <a:defRPr/>
            </a:lvl1pPr>
          </a:lstStyle>
          <a:p>
            <a:pPr lvl="0"/>
            <a:fld id="{95EE4259-75ED-4E6E-89D4-C577E89F53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500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8673112A-F785-4AF3-8FAD-5007F5DB70C8}" type="datetime1">
              <a:rPr lang="en-US" smtClean="0"/>
              <a:pPr lvl="0"/>
              <a:t>6/8/2022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5F0282C5-A78F-4353-AB99-4AFA949D11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6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yanf@lsbu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frontiersin.org/research-topics/3544/reward-processing-in-motivational-and-affective-disorders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6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Rectangle 6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6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6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0D4B2-C1C4-491E-BCA3-7E3436A76C1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/>
            <a:r>
              <a:rPr lang="en-US" sz="3100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Psychotherapeutic strategies to enhance motivation and cognitive control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375F64EC-2CD5-448A-8E3F-64C05C474B1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i="1" dirty="0"/>
              <a:t>New Directions in the Study of Alcohol</a:t>
            </a:r>
          </a:p>
          <a:p>
            <a:pPr lvl="0" algn="l"/>
            <a:r>
              <a:rPr lang="en-US" sz="1800" dirty="0"/>
              <a:t>London South Bank University</a:t>
            </a:r>
          </a:p>
          <a:p>
            <a:pPr lvl="0" algn="l"/>
            <a:endParaRPr lang="en-US" sz="2000" dirty="0"/>
          </a:p>
          <a:p>
            <a:pPr algn="l"/>
            <a:r>
              <a:rPr lang="en-US" sz="1400" dirty="0"/>
              <a:t>Dr Frank Ryan, Visiting Research Fellow, London South Bank University. </a:t>
            </a:r>
          </a:p>
          <a:p>
            <a:pPr algn="l"/>
            <a:r>
              <a:rPr lang="en-US" sz="1400" dirty="0"/>
              <a:t>9</a:t>
            </a:r>
            <a:r>
              <a:rPr lang="en-US" sz="1400" baseline="30000" dirty="0"/>
              <a:t>th</a:t>
            </a:r>
            <a:r>
              <a:rPr lang="en-US" sz="1400" dirty="0"/>
              <a:t> June 2022</a:t>
            </a:r>
          </a:p>
          <a:p>
            <a:pPr lvl="0" algn="l"/>
            <a:endParaRPr lang="en-US" sz="1400" dirty="0"/>
          </a:p>
          <a:p>
            <a:pPr lvl="0" algn="l"/>
            <a:r>
              <a:rPr lang="en-US" sz="1200" dirty="0">
                <a:hlinkClick r:id="rId2"/>
              </a:rPr>
              <a:t>ryanf@lsbu.ac.uk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C978B-8C99-746B-E035-20554B53A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Overview of presentation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C7F030-EAA2-03C8-6F86-20813BA0EF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88106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801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2B10E-C12D-3159-0CBD-E50CD36C5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A motivational problem with a cognitive solution.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CB2E4-6387-CBCC-A096-92983F6A6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Overcoming and managing addiction entails appreciating  and re-directing motivation, not suppressing it: this acknowledges the “neural coercion” that subserves addiction.</a:t>
            </a:r>
          </a:p>
          <a:p>
            <a:r>
              <a:rPr lang="en-GB" sz="2000" dirty="0"/>
              <a:t>Cognitive and behavioural change tactics offer the most  promising approach to overriding the coercive or compulsive components of addiction.</a:t>
            </a:r>
          </a:p>
          <a:p>
            <a:r>
              <a:rPr lang="en-GB" sz="2000" dirty="0"/>
              <a:t>These cognitive –behavioural interventions are likely to be more effective when rehearsed and practiced, as addictive reward seeking is reflective / deliberate but enaction or consummation is reflexive/impulsive. </a:t>
            </a:r>
          </a:p>
          <a:p>
            <a:r>
              <a:rPr lang="en-GB" sz="2000" dirty="0"/>
              <a:t>Core cognitive control processes are recovery congruent goal selection, goal maintenance and sustained attention (essentially working memory or executive attention).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3960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B548829-6001-4D96-A8C9-3DB9BCD4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bg1"/>
                </a:solidFill>
              </a:rPr>
              <a:t>A biopsychosocial framework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64A92F-15A2-4CE5-A865-D5DBC2212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</a:rPr>
              <a:t>Cognitive control is amenable to therapeutic efforts e.g. goal installation in working memory; metacognitive strategies to govern attention.</a:t>
            </a:r>
          </a:p>
        </p:txBody>
      </p:sp>
      <p:grpSp>
        <p:nvGrpSpPr>
          <p:cNvPr id="2" name="Diagram 1">
            <a:extLst>
              <a:ext uri="{FF2B5EF4-FFF2-40B4-BE49-F238E27FC236}">
                <a16:creationId xmlns:a16="http://schemas.microsoft.com/office/drawing/2014/main" id="{19E024FB-9283-49A3-B505-EE0D8DA51CE9}"/>
              </a:ext>
            </a:extLst>
          </p:cNvPr>
          <p:cNvGrpSpPr/>
          <p:nvPr/>
        </p:nvGrpSpPr>
        <p:grpSpPr>
          <a:xfrm>
            <a:off x="5110717" y="644479"/>
            <a:ext cx="6596652" cy="5413593"/>
            <a:chOff x="2849883" y="251780"/>
            <a:chExt cx="6492240" cy="63544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DA7407E-B546-48DE-B51D-1D28C0503845}"/>
                </a:ext>
              </a:extLst>
            </p:cNvPr>
            <p:cNvSpPr/>
            <p:nvPr/>
          </p:nvSpPr>
          <p:spPr>
            <a:xfrm>
              <a:off x="5284473" y="251780"/>
              <a:ext cx="1623060" cy="1588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23060"/>
                <a:gd name="f7" fmla="val 1588770"/>
                <a:gd name="f8" fmla="val 811528"/>
                <a:gd name="f9" fmla="val 811532"/>
                <a:gd name="f10" fmla="+- 0 0 -90"/>
                <a:gd name="f11" fmla="*/ f3 1 1623060"/>
                <a:gd name="f12" fmla="*/ f4 1 1588770"/>
                <a:gd name="f13" fmla="+- f7 0 f5"/>
                <a:gd name="f14" fmla="+- f6 0 f5"/>
                <a:gd name="f15" fmla="*/ f10 f0 1"/>
                <a:gd name="f16" fmla="*/ f14 1 1623060"/>
                <a:gd name="f17" fmla="*/ f13 1 1588770"/>
                <a:gd name="f18" fmla="*/ 0 f14 1"/>
                <a:gd name="f19" fmla="*/ 1588770 f13 1"/>
                <a:gd name="f20" fmla="*/ 811528 f14 1"/>
                <a:gd name="f21" fmla="*/ 0 f13 1"/>
                <a:gd name="f22" fmla="*/ 811532 f14 1"/>
                <a:gd name="f23" fmla="*/ 1623060 f14 1"/>
                <a:gd name="f24" fmla="*/ f15 1 f2"/>
                <a:gd name="f25" fmla="*/ f18 1 1623060"/>
                <a:gd name="f26" fmla="*/ f19 1 1588770"/>
                <a:gd name="f27" fmla="*/ f20 1 1623060"/>
                <a:gd name="f28" fmla="*/ f21 1 1588770"/>
                <a:gd name="f29" fmla="*/ f22 1 1623060"/>
                <a:gd name="f30" fmla="*/ f23 1 1623060"/>
                <a:gd name="f31" fmla="*/ f5 1 f16"/>
                <a:gd name="f32" fmla="*/ f6 1 f16"/>
                <a:gd name="f33" fmla="*/ f5 1 f17"/>
                <a:gd name="f34" fmla="*/ f7 1 f17"/>
                <a:gd name="f35" fmla="+- f24 0 f1"/>
                <a:gd name="f36" fmla="*/ f25 1 f16"/>
                <a:gd name="f37" fmla="*/ f26 1 f17"/>
                <a:gd name="f38" fmla="*/ f27 1 f16"/>
                <a:gd name="f39" fmla="*/ f28 1 f17"/>
                <a:gd name="f40" fmla="*/ f29 1 f16"/>
                <a:gd name="f41" fmla="*/ f30 1 f16"/>
                <a:gd name="f42" fmla="*/ f31 f11 1"/>
                <a:gd name="f43" fmla="*/ f32 f11 1"/>
                <a:gd name="f44" fmla="*/ f34 f12 1"/>
                <a:gd name="f45" fmla="*/ f33 f12 1"/>
                <a:gd name="f46" fmla="*/ f36 f11 1"/>
                <a:gd name="f47" fmla="*/ f37 f12 1"/>
                <a:gd name="f48" fmla="*/ f38 f11 1"/>
                <a:gd name="f49" fmla="*/ f39 f12 1"/>
                <a:gd name="f50" fmla="*/ f40 f11 1"/>
                <a:gd name="f51" fmla="*/ f4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6" y="f47"/>
                </a:cxn>
                <a:cxn ang="f35">
                  <a:pos x="f48" y="f49"/>
                </a:cxn>
                <a:cxn ang="f35">
                  <a:pos x="f50" y="f49"/>
                </a:cxn>
                <a:cxn ang="f35">
                  <a:pos x="f51" y="f47"/>
                </a:cxn>
                <a:cxn ang="f35">
                  <a:pos x="f46" y="f47"/>
                </a:cxn>
              </a:cxnLst>
              <a:rect l="f42" t="f45" r="f43" b="f44"/>
              <a:pathLst>
                <a:path w="1623060" h="1588770">
                  <a:moveTo>
                    <a:pt x="f5" y="f7"/>
                  </a:moveTo>
                  <a:lnTo>
                    <a:pt x="f8" y="f5"/>
                  </a:lnTo>
                  <a:lnTo>
                    <a:pt x="f9" y="f5"/>
                  </a:lnTo>
                  <a:lnTo>
                    <a:pt x="f6" y="f7"/>
                  </a:lnTo>
                  <a:lnTo>
                    <a:pt x="f5" y="f7"/>
                  </a:lnTo>
                  <a:close/>
                </a:path>
              </a:pathLst>
            </a:custGeom>
            <a:solidFill>
              <a:srgbClr val="4472C4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7775" tIns="17775" rIns="17775" bIns="17775" anchor="ctr" anchorCtr="1" compatLnSpc="0">
              <a:normAutofit/>
            </a:bodyPr>
            <a:lstStyle/>
            <a:p>
              <a:pPr marL="0" marR="0" lvl="0" indent="0" algn="ctr" defTabSz="4572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4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Cognitive</a:t>
              </a:r>
              <a:endPara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34"/>
              </a:endParaRPr>
            </a:p>
            <a:p>
              <a:pPr marL="0" marR="0" lvl="0" indent="0" algn="ctr" defTabSz="4572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4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Control</a:t>
              </a:r>
              <a:endPara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34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37333-4C79-4AA2-A59D-E3815732EFC8}"/>
                </a:ext>
              </a:extLst>
            </p:cNvPr>
            <p:cNvSpPr/>
            <p:nvPr/>
          </p:nvSpPr>
          <p:spPr>
            <a:xfrm>
              <a:off x="4472943" y="1840385"/>
              <a:ext cx="3246120" cy="1588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46120"/>
                <a:gd name="f7" fmla="val 1588770"/>
                <a:gd name="f8" fmla="val 811528"/>
                <a:gd name="f9" fmla="val 2434592"/>
                <a:gd name="f10" fmla="+- 0 0 -90"/>
                <a:gd name="f11" fmla="*/ f3 1 3246120"/>
                <a:gd name="f12" fmla="*/ f4 1 1588770"/>
                <a:gd name="f13" fmla="+- f7 0 f5"/>
                <a:gd name="f14" fmla="+- f6 0 f5"/>
                <a:gd name="f15" fmla="*/ f10 f0 1"/>
                <a:gd name="f16" fmla="*/ f14 1 3246120"/>
                <a:gd name="f17" fmla="*/ f13 1 1588770"/>
                <a:gd name="f18" fmla="*/ 0 f14 1"/>
                <a:gd name="f19" fmla="*/ 1588770 f13 1"/>
                <a:gd name="f20" fmla="*/ 811528 f14 1"/>
                <a:gd name="f21" fmla="*/ 0 f13 1"/>
                <a:gd name="f22" fmla="*/ 2434592 f14 1"/>
                <a:gd name="f23" fmla="*/ 3246120 f14 1"/>
                <a:gd name="f24" fmla="*/ f15 1 f2"/>
                <a:gd name="f25" fmla="*/ f18 1 3246120"/>
                <a:gd name="f26" fmla="*/ f19 1 1588770"/>
                <a:gd name="f27" fmla="*/ f20 1 3246120"/>
                <a:gd name="f28" fmla="*/ f21 1 1588770"/>
                <a:gd name="f29" fmla="*/ f22 1 3246120"/>
                <a:gd name="f30" fmla="*/ f23 1 3246120"/>
                <a:gd name="f31" fmla="*/ f5 1 f16"/>
                <a:gd name="f32" fmla="*/ f6 1 f16"/>
                <a:gd name="f33" fmla="*/ f5 1 f17"/>
                <a:gd name="f34" fmla="*/ f7 1 f17"/>
                <a:gd name="f35" fmla="+- f24 0 f1"/>
                <a:gd name="f36" fmla="*/ f25 1 f16"/>
                <a:gd name="f37" fmla="*/ f26 1 f17"/>
                <a:gd name="f38" fmla="*/ f27 1 f16"/>
                <a:gd name="f39" fmla="*/ f28 1 f17"/>
                <a:gd name="f40" fmla="*/ f29 1 f16"/>
                <a:gd name="f41" fmla="*/ f30 1 f16"/>
                <a:gd name="f42" fmla="*/ f31 f11 1"/>
                <a:gd name="f43" fmla="*/ f32 f11 1"/>
                <a:gd name="f44" fmla="*/ f34 f12 1"/>
                <a:gd name="f45" fmla="*/ f33 f12 1"/>
                <a:gd name="f46" fmla="*/ f36 f11 1"/>
                <a:gd name="f47" fmla="*/ f37 f12 1"/>
                <a:gd name="f48" fmla="*/ f38 f11 1"/>
                <a:gd name="f49" fmla="*/ f39 f12 1"/>
                <a:gd name="f50" fmla="*/ f40 f11 1"/>
                <a:gd name="f51" fmla="*/ f4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6" y="f47"/>
                </a:cxn>
                <a:cxn ang="f35">
                  <a:pos x="f48" y="f49"/>
                </a:cxn>
                <a:cxn ang="f35">
                  <a:pos x="f50" y="f49"/>
                </a:cxn>
                <a:cxn ang="f35">
                  <a:pos x="f51" y="f47"/>
                </a:cxn>
                <a:cxn ang="f35">
                  <a:pos x="f46" y="f47"/>
                </a:cxn>
              </a:cxnLst>
              <a:rect l="f42" t="f45" r="f43" b="f44"/>
              <a:pathLst>
                <a:path w="3246120" h="1588770">
                  <a:moveTo>
                    <a:pt x="f5" y="f7"/>
                  </a:moveTo>
                  <a:lnTo>
                    <a:pt x="f8" y="f5"/>
                  </a:lnTo>
                  <a:lnTo>
                    <a:pt x="f9" y="f5"/>
                  </a:lnTo>
                  <a:lnTo>
                    <a:pt x="f6" y="f7"/>
                  </a:lnTo>
                  <a:lnTo>
                    <a:pt x="f5" y="f7"/>
                  </a:lnTo>
                  <a:close/>
                </a:path>
              </a:pathLst>
            </a:custGeom>
            <a:solidFill>
              <a:srgbClr val="4472C4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90931" tIns="22860" rIns="590931" bIns="22860" anchor="ctr" anchorCtr="1" compatLnSpc="0">
              <a:normAutofit/>
            </a:bodyPr>
            <a:lstStyle/>
            <a:p>
              <a:pPr marL="0" marR="0" lvl="0" indent="0" algn="ctr" defTabSz="4572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Neurodevelopmental factors/ exposure to adversity or trauma</a:t>
              </a:r>
              <a:r>
                <a:rPr lang="en-GB" sz="20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.</a:t>
              </a:r>
              <a:endPara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34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851F21D-4432-4932-94CB-A8451F615ED6}"/>
                </a:ext>
              </a:extLst>
            </p:cNvPr>
            <p:cNvSpPr/>
            <p:nvPr/>
          </p:nvSpPr>
          <p:spPr>
            <a:xfrm>
              <a:off x="3661413" y="3429000"/>
              <a:ext cx="4869179" cy="1588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869180"/>
                <a:gd name="f7" fmla="val 1588770"/>
                <a:gd name="f8" fmla="val 811528"/>
                <a:gd name="f9" fmla="val 4057652"/>
                <a:gd name="f10" fmla="+- 0 0 -90"/>
                <a:gd name="f11" fmla="*/ f3 1 4869180"/>
                <a:gd name="f12" fmla="*/ f4 1 1588770"/>
                <a:gd name="f13" fmla="+- f7 0 f5"/>
                <a:gd name="f14" fmla="+- f6 0 f5"/>
                <a:gd name="f15" fmla="*/ f10 f0 1"/>
                <a:gd name="f16" fmla="*/ f14 1 4869180"/>
                <a:gd name="f17" fmla="*/ f13 1 1588770"/>
                <a:gd name="f18" fmla="*/ 0 f14 1"/>
                <a:gd name="f19" fmla="*/ 1588770 f13 1"/>
                <a:gd name="f20" fmla="*/ 811528 f14 1"/>
                <a:gd name="f21" fmla="*/ 0 f13 1"/>
                <a:gd name="f22" fmla="*/ 4057652 f14 1"/>
                <a:gd name="f23" fmla="*/ 4869180 f14 1"/>
                <a:gd name="f24" fmla="*/ f15 1 f2"/>
                <a:gd name="f25" fmla="*/ f18 1 4869180"/>
                <a:gd name="f26" fmla="*/ f19 1 1588770"/>
                <a:gd name="f27" fmla="*/ f20 1 4869180"/>
                <a:gd name="f28" fmla="*/ f21 1 1588770"/>
                <a:gd name="f29" fmla="*/ f22 1 4869180"/>
                <a:gd name="f30" fmla="*/ f23 1 4869180"/>
                <a:gd name="f31" fmla="*/ f5 1 f16"/>
                <a:gd name="f32" fmla="*/ f6 1 f16"/>
                <a:gd name="f33" fmla="*/ f5 1 f17"/>
                <a:gd name="f34" fmla="*/ f7 1 f17"/>
                <a:gd name="f35" fmla="+- f24 0 f1"/>
                <a:gd name="f36" fmla="*/ f25 1 f16"/>
                <a:gd name="f37" fmla="*/ f26 1 f17"/>
                <a:gd name="f38" fmla="*/ f27 1 f16"/>
                <a:gd name="f39" fmla="*/ f28 1 f17"/>
                <a:gd name="f40" fmla="*/ f29 1 f16"/>
                <a:gd name="f41" fmla="*/ f30 1 f16"/>
                <a:gd name="f42" fmla="*/ f31 f11 1"/>
                <a:gd name="f43" fmla="*/ f32 f11 1"/>
                <a:gd name="f44" fmla="*/ f34 f12 1"/>
                <a:gd name="f45" fmla="*/ f33 f12 1"/>
                <a:gd name="f46" fmla="*/ f36 f11 1"/>
                <a:gd name="f47" fmla="*/ f37 f12 1"/>
                <a:gd name="f48" fmla="*/ f38 f11 1"/>
                <a:gd name="f49" fmla="*/ f39 f12 1"/>
                <a:gd name="f50" fmla="*/ f40 f11 1"/>
                <a:gd name="f51" fmla="*/ f4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6" y="f47"/>
                </a:cxn>
                <a:cxn ang="f35">
                  <a:pos x="f48" y="f49"/>
                </a:cxn>
                <a:cxn ang="f35">
                  <a:pos x="f50" y="f49"/>
                </a:cxn>
                <a:cxn ang="f35">
                  <a:pos x="f51" y="f47"/>
                </a:cxn>
                <a:cxn ang="f35">
                  <a:pos x="f46" y="f47"/>
                </a:cxn>
              </a:cxnLst>
              <a:rect l="f42" t="f45" r="f43" b="f44"/>
              <a:pathLst>
                <a:path w="4869180" h="1588770">
                  <a:moveTo>
                    <a:pt x="f5" y="f7"/>
                  </a:moveTo>
                  <a:lnTo>
                    <a:pt x="f8" y="f5"/>
                  </a:lnTo>
                  <a:lnTo>
                    <a:pt x="f9" y="f5"/>
                  </a:lnTo>
                  <a:lnTo>
                    <a:pt x="f6" y="f7"/>
                  </a:lnTo>
                  <a:lnTo>
                    <a:pt x="f5" y="f7"/>
                  </a:lnTo>
                  <a:close/>
                </a:path>
              </a:pathLst>
            </a:custGeom>
            <a:solidFill>
              <a:srgbClr val="4472C4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874971" tIns="22860" rIns="874961" bIns="22860" anchor="ctr" anchorCtr="1" compatLnSpc="0">
              <a:normAutofit/>
            </a:bodyPr>
            <a:lstStyle/>
            <a:p>
              <a:pPr marL="0" marR="0" lvl="0" indent="0" algn="ctr" defTabSz="4572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Neurobiological Factors: genetic, epigenetic, reward sensitivity</a:t>
              </a:r>
              <a:r>
                <a:rPr lang="en-GB" sz="24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.</a:t>
              </a:r>
              <a:endPara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34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6B66A3-AA63-492A-A355-6D593DF03DAA}"/>
                </a:ext>
              </a:extLst>
            </p:cNvPr>
            <p:cNvSpPr/>
            <p:nvPr/>
          </p:nvSpPr>
          <p:spPr>
            <a:xfrm>
              <a:off x="2849883" y="5017605"/>
              <a:ext cx="6492240" cy="15886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492240"/>
                <a:gd name="f7" fmla="val 1588770"/>
                <a:gd name="f8" fmla="val 811528"/>
                <a:gd name="f9" fmla="val 5680712"/>
                <a:gd name="f10" fmla="+- 0 0 -90"/>
                <a:gd name="f11" fmla="*/ f3 1 6492240"/>
                <a:gd name="f12" fmla="*/ f4 1 1588770"/>
                <a:gd name="f13" fmla="+- f7 0 f5"/>
                <a:gd name="f14" fmla="+- f6 0 f5"/>
                <a:gd name="f15" fmla="*/ f10 f0 1"/>
                <a:gd name="f16" fmla="*/ f14 1 6492240"/>
                <a:gd name="f17" fmla="*/ f13 1 1588770"/>
                <a:gd name="f18" fmla="*/ 0 f14 1"/>
                <a:gd name="f19" fmla="*/ 1588770 f13 1"/>
                <a:gd name="f20" fmla="*/ 811528 f14 1"/>
                <a:gd name="f21" fmla="*/ 0 f13 1"/>
                <a:gd name="f22" fmla="*/ 5680712 f14 1"/>
                <a:gd name="f23" fmla="*/ 6492240 f14 1"/>
                <a:gd name="f24" fmla="*/ f15 1 f2"/>
                <a:gd name="f25" fmla="*/ f18 1 6492240"/>
                <a:gd name="f26" fmla="*/ f19 1 1588770"/>
                <a:gd name="f27" fmla="*/ f20 1 6492240"/>
                <a:gd name="f28" fmla="*/ f21 1 1588770"/>
                <a:gd name="f29" fmla="*/ f22 1 6492240"/>
                <a:gd name="f30" fmla="*/ f23 1 6492240"/>
                <a:gd name="f31" fmla="*/ f5 1 f16"/>
                <a:gd name="f32" fmla="*/ f6 1 f16"/>
                <a:gd name="f33" fmla="*/ f5 1 f17"/>
                <a:gd name="f34" fmla="*/ f7 1 f17"/>
                <a:gd name="f35" fmla="+- f24 0 f1"/>
                <a:gd name="f36" fmla="*/ f25 1 f16"/>
                <a:gd name="f37" fmla="*/ f26 1 f17"/>
                <a:gd name="f38" fmla="*/ f27 1 f16"/>
                <a:gd name="f39" fmla="*/ f28 1 f17"/>
                <a:gd name="f40" fmla="*/ f29 1 f16"/>
                <a:gd name="f41" fmla="*/ f30 1 f16"/>
                <a:gd name="f42" fmla="*/ f31 f11 1"/>
                <a:gd name="f43" fmla="*/ f32 f11 1"/>
                <a:gd name="f44" fmla="*/ f34 f12 1"/>
                <a:gd name="f45" fmla="*/ f33 f12 1"/>
                <a:gd name="f46" fmla="*/ f36 f11 1"/>
                <a:gd name="f47" fmla="*/ f37 f12 1"/>
                <a:gd name="f48" fmla="*/ f38 f11 1"/>
                <a:gd name="f49" fmla="*/ f39 f12 1"/>
                <a:gd name="f50" fmla="*/ f40 f11 1"/>
                <a:gd name="f51" fmla="*/ f4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46" y="f47"/>
                </a:cxn>
                <a:cxn ang="f35">
                  <a:pos x="f48" y="f49"/>
                </a:cxn>
                <a:cxn ang="f35">
                  <a:pos x="f50" y="f49"/>
                </a:cxn>
                <a:cxn ang="f35">
                  <a:pos x="f51" y="f47"/>
                </a:cxn>
                <a:cxn ang="f35">
                  <a:pos x="f46" y="f47"/>
                </a:cxn>
              </a:cxnLst>
              <a:rect l="f42" t="f45" r="f43" b="f44"/>
              <a:pathLst>
                <a:path w="6492240" h="1588770">
                  <a:moveTo>
                    <a:pt x="f5" y="f7"/>
                  </a:moveTo>
                  <a:lnTo>
                    <a:pt x="f8" y="f5"/>
                  </a:lnTo>
                  <a:lnTo>
                    <a:pt x="f9" y="f5"/>
                  </a:lnTo>
                  <a:lnTo>
                    <a:pt x="f6" y="f7"/>
                  </a:lnTo>
                  <a:lnTo>
                    <a:pt x="f5" y="f7"/>
                  </a:lnTo>
                  <a:close/>
                </a:path>
              </a:pathLst>
            </a:custGeom>
            <a:solidFill>
              <a:srgbClr val="4472C4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159001" tIns="22860" rIns="1159001" bIns="22860" anchor="ctr" anchorCtr="1" compatLnSpc="0">
              <a:normAutofit/>
            </a:bodyPr>
            <a:lstStyle/>
            <a:p>
              <a:pPr marL="0" marR="0" lvl="0" indent="0" algn="ctr" defTabSz="4572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ea typeface="Calibri" pitchFamily="34"/>
                </a:rPr>
                <a:t>Sociocultural or environmental factors</a:t>
              </a:r>
              <a:endParaRPr lang="en-GB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ea typeface="Calibri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321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Predicting reward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361B87-17BE-33A5-FC36-A650758BEC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890308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565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E1CB-16F2-3932-32E4-ABADD226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Reward learning is therefore key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2AF50-D32F-5BE3-810D-3E7380A38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75314" cy="4351338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lnSpc>
                <a:spcPct val="103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Positive Reward Prediction error attributes salience</a:t>
            </a: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43132F-F01B-7A5F-1252-8F5EAFAD98C5}"/>
              </a:ext>
            </a:extLst>
          </p:cNvPr>
          <p:cNvGrpSpPr/>
          <p:nvPr/>
        </p:nvGrpSpPr>
        <p:grpSpPr>
          <a:xfrm>
            <a:off x="4595279" y="1928279"/>
            <a:ext cx="3001441" cy="3001441"/>
            <a:chOff x="1775023" y="232254"/>
            <a:chExt cx="3001441" cy="3001441"/>
          </a:xfrm>
        </p:grpSpPr>
        <p:sp>
          <p:nvSpPr>
            <p:cNvPr id="6" name="Partial Circle 5">
              <a:extLst>
                <a:ext uri="{FF2B5EF4-FFF2-40B4-BE49-F238E27FC236}">
                  <a16:creationId xmlns:a16="http://schemas.microsoft.com/office/drawing/2014/main" id="{9D0766D0-EA3A-1204-3EEF-AE6505495C65}"/>
                </a:ext>
              </a:extLst>
            </p:cNvPr>
            <p:cNvSpPr/>
            <p:nvPr/>
          </p:nvSpPr>
          <p:spPr>
            <a:xfrm>
              <a:off x="1775023" y="232254"/>
              <a:ext cx="3001441" cy="3001441"/>
            </a:xfrm>
            <a:prstGeom prst="pie">
              <a:avLst>
                <a:gd name="adj1" fmla="val 9000000"/>
                <a:gd name="adj2" fmla="val 16200000"/>
              </a:avLst>
            </a:pr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7" name="Partial Circle 4">
              <a:extLst>
                <a:ext uri="{FF2B5EF4-FFF2-40B4-BE49-F238E27FC236}">
                  <a16:creationId xmlns:a16="http://schemas.microsoft.com/office/drawing/2014/main" id="{4FF465F5-8CB8-D60A-6684-8E6D94A57F06}"/>
                </a:ext>
              </a:extLst>
            </p:cNvPr>
            <p:cNvSpPr txBox="1"/>
            <p:nvPr/>
          </p:nvSpPr>
          <p:spPr>
            <a:xfrm>
              <a:off x="2279672" y="999093"/>
              <a:ext cx="757979" cy="6316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Stimuli capture attention</a:t>
              </a:r>
              <a:r>
                <a:rPr kumimoji="0" lang="en-GB" sz="5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15CA553-5472-77C1-FACE-0B6BCC0876DF}"/>
              </a:ext>
            </a:extLst>
          </p:cNvPr>
          <p:cNvGrpSpPr/>
          <p:nvPr/>
        </p:nvGrpSpPr>
        <p:grpSpPr>
          <a:xfrm>
            <a:off x="4595279" y="1928279"/>
            <a:ext cx="3001441" cy="3001441"/>
            <a:chOff x="1898654" y="232254"/>
            <a:chExt cx="3001441" cy="3001441"/>
          </a:xfrm>
        </p:grpSpPr>
        <p:sp>
          <p:nvSpPr>
            <p:cNvPr id="9" name="Partial Circle 8">
              <a:extLst>
                <a:ext uri="{FF2B5EF4-FFF2-40B4-BE49-F238E27FC236}">
                  <a16:creationId xmlns:a16="http://schemas.microsoft.com/office/drawing/2014/main" id="{F53DCA1F-8438-ACD2-C50A-9B370623CB3D}"/>
                </a:ext>
              </a:extLst>
            </p:cNvPr>
            <p:cNvSpPr/>
            <p:nvPr/>
          </p:nvSpPr>
          <p:spPr>
            <a:xfrm>
              <a:off x="1898654" y="232254"/>
              <a:ext cx="3001441" cy="3001441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10" name="Partial Circle 4">
              <a:extLst>
                <a:ext uri="{FF2B5EF4-FFF2-40B4-BE49-F238E27FC236}">
                  <a16:creationId xmlns:a16="http://schemas.microsoft.com/office/drawing/2014/main" id="{13AAA997-C574-B27F-4AE4-3BA66AE27FA7}"/>
                </a:ext>
              </a:extLst>
            </p:cNvPr>
            <p:cNvSpPr txBox="1"/>
            <p:nvPr/>
          </p:nvSpPr>
          <p:spPr>
            <a:xfrm>
              <a:off x="3637467" y="999093"/>
              <a:ext cx="757979" cy="6316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Stimuli encoded in working memory (WM) </a:t>
              </a:r>
            </a:p>
          </p:txBody>
        </p:sp>
      </p:grpSp>
      <p:sp>
        <p:nvSpPr>
          <p:cNvPr id="11" name="Arrow: Circular 10">
            <a:extLst>
              <a:ext uri="{FF2B5EF4-FFF2-40B4-BE49-F238E27FC236}">
                <a16:creationId xmlns:a16="http://schemas.microsoft.com/office/drawing/2014/main" id="{98BC82A2-AA38-50D8-BA67-80B89BDA9E64}"/>
              </a:ext>
            </a:extLst>
          </p:cNvPr>
          <p:cNvSpPr/>
          <p:nvPr/>
        </p:nvSpPr>
        <p:spPr>
          <a:xfrm>
            <a:off x="4409475" y="1928279"/>
            <a:ext cx="3373048" cy="3373048"/>
          </a:xfrm>
          <a:prstGeom prst="circularArrow">
            <a:avLst>
              <a:gd name="adj1" fmla="val 5085"/>
              <a:gd name="adj2" fmla="val 327528"/>
              <a:gd name="adj3" fmla="val 8671970"/>
              <a:gd name="adj4" fmla="val 1800502"/>
              <a:gd name="adj5" fmla="val 5932"/>
            </a:avLst>
          </a:prstGeom>
          <a:solidFill>
            <a:srgbClr val="4472C4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CD13BCFB-72A5-0E5D-C081-05C49A7F6AAC}"/>
              </a:ext>
            </a:extLst>
          </p:cNvPr>
          <p:cNvSpPr/>
          <p:nvPr/>
        </p:nvSpPr>
        <p:spPr>
          <a:xfrm>
            <a:off x="4468593" y="1640242"/>
            <a:ext cx="3373048" cy="3373048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  <a:solidFill>
            <a:srgbClr val="4472C4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2F46A6-1F52-7D3C-93CA-A6BC5C1F8671}"/>
              </a:ext>
            </a:extLst>
          </p:cNvPr>
          <p:cNvGrpSpPr/>
          <p:nvPr/>
        </p:nvGrpSpPr>
        <p:grpSpPr>
          <a:xfrm>
            <a:off x="4595279" y="1886493"/>
            <a:ext cx="3001441" cy="3085011"/>
            <a:chOff x="1836839" y="339448"/>
            <a:chExt cx="3001441" cy="3001441"/>
          </a:xfrm>
        </p:grpSpPr>
        <p:sp>
          <p:nvSpPr>
            <p:cNvPr id="17" name="Partial Circle 16">
              <a:extLst>
                <a:ext uri="{FF2B5EF4-FFF2-40B4-BE49-F238E27FC236}">
                  <a16:creationId xmlns:a16="http://schemas.microsoft.com/office/drawing/2014/main" id="{4760E5D2-A204-1C92-0341-38895809DCE0}"/>
                </a:ext>
              </a:extLst>
            </p:cNvPr>
            <p:cNvSpPr/>
            <p:nvPr/>
          </p:nvSpPr>
          <p:spPr>
            <a:xfrm>
              <a:off x="1836839" y="339448"/>
              <a:ext cx="3001441" cy="3001441"/>
            </a:xfrm>
            <a:prstGeom prst="pie">
              <a:avLst>
                <a:gd name="adj1" fmla="val 1800000"/>
                <a:gd name="adj2" fmla="val 9000000"/>
              </a:avLst>
            </a:pr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Partial Circle 4">
              <a:extLst>
                <a:ext uri="{FF2B5EF4-FFF2-40B4-BE49-F238E27FC236}">
                  <a16:creationId xmlns:a16="http://schemas.microsoft.com/office/drawing/2014/main" id="{DB2CFEE6-C351-DB63-83F4-0F532141169D}"/>
                </a:ext>
              </a:extLst>
            </p:cNvPr>
            <p:cNvSpPr txBox="1"/>
            <p:nvPr/>
          </p:nvSpPr>
          <p:spPr>
            <a:xfrm>
              <a:off x="2786942" y="2401932"/>
              <a:ext cx="1136967" cy="5558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Addictive goal in WM triggers action tendency</a:t>
              </a:r>
            </a:p>
          </p:txBody>
        </p:sp>
      </p:grpSp>
      <p:sp>
        <p:nvSpPr>
          <p:cNvPr id="19" name="Arrow: Circular 18">
            <a:extLst>
              <a:ext uri="{FF2B5EF4-FFF2-40B4-BE49-F238E27FC236}">
                <a16:creationId xmlns:a16="http://schemas.microsoft.com/office/drawing/2014/main" id="{599190E9-D874-8988-E64A-B008ACCEE403}"/>
              </a:ext>
            </a:extLst>
          </p:cNvPr>
          <p:cNvSpPr/>
          <p:nvPr/>
        </p:nvSpPr>
        <p:spPr>
          <a:xfrm>
            <a:off x="4409476" y="1742476"/>
            <a:ext cx="3373048" cy="3373048"/>
          </a:xfrm>
          <a:prstGeom prst="circularArrow">
            <a:avLst>
              <a:gd name="adj1" fmla="val 5085"/>
              <a:gd name="adj2" fmla="val 327528"/>
              <a:gd name="adj3" fmla="val 15873039"/>
              <a:gd name="adj4" fmla="val 9000000"/>
              <a:gd name="adj5" fmla="val 5932"/>
            </a:avLst>
          </a:prstGeom>
          <a:solidFill>
            <a:srgbClr val="4472C4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13686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D9A2A-1C32-5FEF-9972-0FFF53A9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Identifying new – and more distant- rewards is core therapeutic process.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91069D-0C46-BA0D-70F2-0248EDEBE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3563" y="1807029"/>
            <a:ext cx="2590866" cy="3363685"/>
          </a:xfrm>
          <a:prstGeom prst="rect">
            <a:avLst/>
          </a:prstGeom>
        </p:spPr>
      </p:pic>
      <p:sp>
        <p:nvSpPr>
          <p:cNvPr id="9" name="Arrow: Circular 8">
            <a:extLst>
              <a:ext uri="{FF2B5EF4-FFF2-40B4-BE49-F238E27FC236}">
                <a16:creationId xmlns:a16="http://schemas.microsoft.com/office/drawing/2014/main" id="{1396CD51-4FE9-C48A-0342-C859F77AFB24}"/>
              </a:ext>
            </a:extLst>
          </p:cNvPr>
          <p:cNvSpPr/>
          <p:nvPr/>
        </p:nvSpPr>
        <p:spPr>
          <a:xfrm>
            <a:off x="4004006" y="1498648"/>
            <a:ext cx="3920337" cy="3920337"/>
          </a:xfrm>
          <a:prstGeom prst="circularArrow">
            <a:avLst>
              <a:gd name="adj1" fmla="val 5085"/>
              <a:gd name="adj2" fmla="val 327528"/>
              <a:gd name="adj3" fmla="val 15873039"/>
              <a:gd name="adj4" fmla="val 9000000"/>
              <a:gd name="adj5" fmla="val 5932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5A6C6F-4350-94B7-6298-23C62909721B}"/>
              </a:ext>
            </a:extLst>
          </p:cNvPr>
          <p:cNvGrpSpPr/>
          <p:nvPr/>
        </p:nvGrpSpPr>
        <p:grpSpPr>
          <a:xfrm>
            <a:off x="4435907" y="1833963"/>
            <a:ext cx="3488436" cy="3488436"/>
            <a:chOff x="927136" y="281310"/>
            <a:chExt cx="3488436" cy="3488436"/>
          </a:xfrm>
          <a:solidFill>
            <a:schemeClr val="accent4"/>
          </a:solidFill>
        </p:grpSpPr>
        <p:sp>
          <p:nvSpPr>
            <p:cNvPr id="12" name="Partial Circle 11">
              <a:extLst>
                <a:ext uri="{FF2B5EF4-FFF2-40B4-BE49-F238E27FC236}">
                  <a16:creationId xmlns:a16="http://schemas.microsoft.com/office/drawing/2014/main" id="{61CF6853-45FB-61E0-D165-A963624B6C91}"/>
                </a:ext>
              </a:extLst>
            </p:cNvPr>
            <p:cNvSpPr/>
            <p:nvPr/>
          </p:nvSpPr>
          <p:spPr>
            <a:xfrm>
              <a:off x="927136" y="281310"/>
              <a:ext cx="3488436" cy="3488436"/>
            </a:xfrm>
            <a:prstGeom prst="pie">
              <a:avLst>
                <a:gd name="adj1" fmla="val 9000000"/>
                <a:gd name="adj2" fmla="val 162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artial Circle 4">
              <a:extLst>
                <a:ext uri="{FF2B5EF4-FFF2-40B4-BE49-F238E27FC236}">
                  <a16:creationId xmlns:a16="http://schemas.microsoft.com/office/drawing/2014/main" id="{4975F2F6-D948-4AAC-CD3D-5CB93C1EA6EE}"/>
                </a:ext>
              </a:extLst>
            </p:cNvPr>
            <p:cNvSpPr txBox="1"/>
            <p:nvPr/>
          </p:nvSpPr>
          <p:spPr>
            <a:xfrm>
              <a:off x="1331213" y="1020527"/>
              <a:ext cx="1245870" cy="103822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/>
                <a:t>Novel stimuli gradually acquire salience</a:t>
              </a:r>
            </a:p>
          </p:txBody>
        </p:sp>
      </p:grpSp>
      <p:sp>
        <p:nvSpPr>
          <p:cNvPr id="17" name="Arrow: Circular 16">
            <a:extLst>
              <a:ext uri="{FF2B5EF4-FFF2-40B4-BE49-F238E27FC236}">
                <a16:creationId xmlns:a16="http://schemas.microsoft.com/office/drawing/2014/main" id="{91654ED9-BD55-1D95-2249-79D81975D7B0}"/>
              </a:ext>
            </a:extLst>
          </p:cNvPr>
          <p:cNvSpPr/>
          <p:nvPr/>
        </p:nvSpPr>
        <p:spPr>
          <a:xfrm>
            <a:off x="4435907" y="1535601"/>
            <a:ext cx="3920337" cy="3920337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FE330C-8C74-0EC6-9AFD-A9B07DCAC30A}"/>
              </a:ext>
            </a:extLst>
          </p:cNvPr>
          <p:cNvGrpSpPr/>
          <p:nvPr/>
        </p:nvGrpSpPr>
        <p:grpSpPr>
          <a:xfrm>
            <a:off x="4435907" y="1825427"/>
            <a:ext cx="3488436" cy="3533925"/>
            <a:chOff x="1070827" y="258566"/>
            <a:chExt cx="3488436" cy="3533925"/>
          </a:xfrm>
          <a:solidFill>
            <a:schemeClr val="accent4"/>
          </a:solidFill>
        </p:grpSpPr>
        <p:sp>
          <p:nvSpPr>
            <p:cNvPr id="19" name="Partial Circle 18">
              <a:extLst>
                <a:ext uri="{FF2B5EF4-FFF2-40B4-BE49-F238E27FC236}">
                  <a16:creationId xmlns:a16="http://schemas.microsoft.com/office/drawing/2014/main" id="{030C6F99-30FF-8D94-2C20-6C55837F3534}"/>
                </a:ext>
              </a:extLst>
            </p:cNvPr>
            <p:cNvSpPr/>
            <p:nvPr/>
          </p:nvSpPr>
          <p:spPr>
            <a:xfrm>
              <a:off x="1070827" y="258566"/>
              <a:ext cx="3488436" cy="3533925"/>
            </a:xfrm>
            <a:prstGeom prst="pie">
              <a:avLst>
                <a:gd name="adj1" fmla="val 16200000"/>
                <a:gd name="adj2" fmla="val 1800000"/>
              </a:avLst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0" name="Partial Circle 4">
              <a:extLst>
                <a:ext uri="{FF2B5EF4-FFF2-40B4-BE49-F238E27FC236}">
                  <a16:creationId xmlns:a16="http://schemas.microsoft.com/office/drawing/2014/main" id="{A2D20248-019A-3FBA-F1F6-502B33581A63}"/>
                </a:ext>
              </a:extLst>
            </p:cNvPr>
            <p:cNvSpPr txBox="1"/>
            <p:nvPr/>
          </p:nvSpPr>
          <p:spPr>
            <a:xfrm>
              <a:off x="2909315" y="1007421"/>
              <a:ext cx="1245870" cy="105176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Stimuli gain access to working memory </a:t>
              </a:r>
            </a:p>
          </p:txBody>
        </p:sp>
      </p:grpSp>
      <p:sp>
        <p:nvSpPr>
          <p:cNvPr id="21" name="Arrow: Circular 20">
            <a:extLst>
              <a:ext uri="{FF2B5EF4-FFF2-40B4-BE49-F238E27FC236}">
                <a16:creationId xmlns:a16="http://schemas.microsoft.com/office/drawing/2014/main" id="{7BAEB37B-26E2-F274-159D-6C0E08BE8107}"/>
              </a:ext>
            </a:extLst>
          </p:cNvPr>
          <p:cNvSpPr/>
          <p:nvPr/>
        </p:nvSpPr>
        <p:spPr>
          <a:xfrm>
            <a:off x="4124945" y="1925831"/>
            <a:ext cx="3920337" cy="3920337"/>
          </a:xfrm>
          <a:prstGeom prst="circularArrow">
            <a:avLst>
              <a:gd name="adj1" fmla="val 5085"/>
              <a:gd name="adj2" fmla="val 327528"/>
              <a:gd name="adj3" fmla="val 8671970"/>
              <a:gd name="adj4" fmla="val 1800502"/>
              <a:gd name="adj5" fmla="val 5932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F7E1CA-2BB1-3B59-BB8E-C0D028087DCA}"/>
              </a:ext>
            </a:extLst>
          </p:cNvPr>
          <p:cNvGrpSpPr/>
          <p:nvPr/>
        </p:nvGrpSpPr>
        <p:grpSpPr>
          <a:xfrm>
            <a:off x="4436711" y="1829695"/>
            <a:ext cx="3488436" cy="3488436"/>
            <a:chOff x="998982" y="405897"/>
            <a:chExt cx="3488436" cy="3488436"/>
          </a:xfrm>
          <a:solidFill>
            <a:schemeClr val="accent4"/>
          </a:solidFill>
        </p:grpSpPr>
        <p:sp>
          <p:nvSpPr>
            <p:cNvPr id="23" name="Partial Circle 22">
              <a:extLst>
                <a:ext uri="{FF2B5EF4-FFF2-40B4-BE49-F238E27FC236}">
                  <a16:creationId xmlns:a16="http://schemas.microsoft.com/office/drawing/2014/main" id="{403185DA-23AF-333B-9BF3-38F99558687B}"/>
                </a:ext>
              </a:extLst>
            </p:cNvPr>
            <p:cNvSpPr/>
            <p:nvPr/>
          </p:nvSpPr>
          <p:spPr>
            <a:xfrm>
              <a:off x="998982" y="405897"/>
              <a:ext cx="3488436" cy="3488436"/>
            </a:xfrm>
            <a:prstGeom prst="pie">
              <a:avLst>
                <a:gd name="adj1" fmla="val 1800000"/>
                <a:gd name="adj2" fmla="val 9000000"/>
              </a:avLst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Partial Circle 4">
              <a:extLst>
                <a:ext uri="{FF2B5EF4-FFF2-40B4-BE49-F238E27FC236}">
                  <a16:creationId xmlns:a16="http://schemas.microsoft.com/office/drawing/2014/main" id="{547DC7D3-3F17-9781-C46B-E7EA3F96AA5A}"/>
                </a:ext>
              </a:extLst>
            </p:cNvPr>
            <p:cNvSpPr txBox="1"/>
            <p:nvPr/>
          </p:nvSpPr>
          <p:spPr>
            <a:xfrm>
              <a:off x="1829562" y="2669228"/>
              <a:ext cx="1868805" cy="913638"/>
            </a:xfrm>
            <a:prstGeom prst="rect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/>
                <a:t>Recovery or restraint goal activates action tendencies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30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8CF82E-614F-99CC-4A31-5C4BF999A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99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9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5945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624568"/>
            <a:ext cx="3351755" cy="541292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chemeClr val="bg1"/>
                </a:solidFill>
              </a:rPr>
              <a:t>4 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666973"/>
              </p:ext>
            </p:extLst>
          </p:nvPr>
        </p:nvGraphicFramePr>
        <p:xfrm>
          <a:off x="5392455" y="623888"/>
          <a:ext cx="5961345" cy="541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3DBA4-32F1-4286-B89D-DA4778B4DD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Motivation defined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A30735-0717-4060-A078-51D12E5A1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5203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031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E39E1-20B1-42C9-97CB-E31D72BF0B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cognitive control?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B59CD-B3AA-488A-A4D4-5DF6052E2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lvl="0"/>
            <a:r>
              <a:rPr lang="en-US" sz="2000" dirty="0"/>
              <a:t>Shifting attention (engagement and disengagement)</a:t>
            </a:r>
          </a:p>
          <a:p>
            <a:pPr marL="0" lvl="0"/>
            <a:r>
              <a:rPr lang="en-US" sz="2000" dirty="0"/>
              <a:t>Monitoring and updating (short term memory merging into working memory)</a:t>
            </a:r>
          </a:p>
          <a:p>
            <a:pPr marL="0" lvl="0"/>
            <a:r>
              <a:rPr lang="en-US" sz="2000" dirty="0"/>
              <a:t>Inhibition  of prepotent/impulsive  responses </a:t>
            </a:r>
          </a:p>
          <a:p>
            <a:pPr marL="0" lvl="0" indent="0">
              <a:buNone/>
            </a:pPr>
            <a:r>
              <a:rPr lang="en-US" sz="2000" i="1" dirty="0"/>
              <a:t>Note these processes are competing for scarce resources or “bandwidth”. </a:t>
            </a:r>
          </a:p>
          <a:p>
            <a:pPr marL="0" lvl="0"/>
            <a:r>
              <a:rPr lang="en-US" sz="1200" dirty="0"/>
              <a:t>(Miyake et al 2000</a:t>
            </a:r>
            <a:r>
              <a:rPr lang="en-US" sz="2000" dirty="0"/>
              <a:t>)</a:t>
            </a:r>
          </a:p>
        </p:txBody>
      </p:sp>
      <p:pic>
        <p:nvPicPr>
          <p:cNvPr id="4" name="Content Placeholder 5" descr="control-freak-cartoon-stock.jpg">
            <a:extLst>
              <a:ext uri="{FF2B5EF4-FFF2-40B4-BE49-F238E27FC236}">
                <a16:creationId xmlns:a16="http://schemas.microsoft.com/office/drawing/2014/main" id="{53087386-4F7E-4A99-884C-D3688115B99F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3"/>
          <a:stretch>
            <a:fillRect/>
          </a:stretch>
        </p:blipFill>
        <p:spPr>
          <a:xfrm>
            <a:off x="8109502" y="1834959"/>
            <a:ext cx="3615776" cy="3199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DC7D4-0BD7-4700-9030-E4FA374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Working memory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9D3746A0-33A6-4FD1-B9FC-4F3042B6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/>
              <a:t>A flexible time limited, capacity limited mental workspace that ensures focus on goals and goal pursuit. Sustained attentional focus requires inhibitory function which is a significant drain on the brains “battery”.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5AC60F-702B-4874-B787-2791C67C4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502" y="1586333"/>
            <a:ext cx="3615776" cy="36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43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113" name="Rectangle 47112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06" name="Title 1">
            <a:extLst>
              <a:ext uri="{FF2B5EF4-FFF2-40B4-BE49-F238E27FC236}">
                <a16:creationId xmlns:a16="http://schemas.microsoft.com/office/drawing/2014/main" id="{8E45472D-313C-4D62-87A7-F79641C6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Attentional Control Theory   see Eysenck, M. W., &amp; Derakshan, N. (2011). </a:t>
            </a:r>
          </a:p>
        </p:txBody>
      </p:sp>
      <p:sp>
        <p:nvSpPr>
          <p:cNvPr id="47107" name="Text Placeholder 2">
            <a:extLst>
              <a:ext uri="{FF2B5EF4-FFF2-40B4-BE49-F238E27FC236}">
                <a16:creationId xmlns:a16="http://schemas.microsoft.com/office/drawing/2014/main" id="{3FA66F67-F5BA-479C-9091-CB79C6B1A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6397" y="2418408"/>
            <a:ext cx="4959603" cy="35225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altLang="en-US" sz="2000"/>
              <a:t>Anxiety (and by analogy craving or urgency) impairs </a:t>
            </a:r>
            <a:r>
              <a:rPr lang="en-US" altLang="en-US" sz="2000" i="1"/>
              <a:t>efficiency </a:t>
            </a:r>
            <a:r>
              <a:rPr lang="en-US" altLang="en-US" sz="2000"/>
              <a:t>rather than </a:t>
            </a:r>
            <a:r>
              <a:rPr lang="en-US" altLang="en-US" sz="2000" i="1"/>
              <a:t>effectiveness. </a:t>
            </a:r>
            <a:r>
              <a:rPr lang="en-US" altLang="en-US" sz="2000"/>
              <a:t>The task is accomplished but with more effort.</a:t>
            </a:r>
          </a:p>
          <a:p>
            <a:pPr marL="0"/>
            <a:r>
              <a:rPr lang="en-US" altLang="en-US" sz="2000"/>
              <a:t>When anxiety levels are high, goal directed attention is impaired and stimulus driven attention potentiated.</a:t>
            </a:r>
          </a:p>
          <a:p>
            <a:pPr marL="0"/>
            <a:r>
              <a:rPr lang="en-US" altLang="en-US" sz="2000"/>
              <a:t>Implication is more mental effort (willpower) is needed. But this runs out.</a:t>
            </a:r>
          </a:p>
        </p:txBody>
      </p:sp>
      <p:pic>
        <p:nvPicPr>
          <p:cNvPr id="47108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55EBAD31-741A-478C-A6EF-E33EE702FF49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42" y="1759333"/>
            <a:ext cx="5201023" cy="2925576"/>
          </a:xfrm>
          <a:prstGeom prst="rect">
            <a:avLst/>
          </a:prstGeom>
        </p:spPr>
      </p:pic>
      <p:sp>
        <p:nvSpPr>
          <p:cNvPr id="47115" name="Rectangle 47114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17" name="Rectangle 47116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82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8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20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6FB0F0A8-1D41-46CE-9169-B7B6F9B67F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7290" y="1030286"/>
            <a:ext cx="4153626" cy="2174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 sz="3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Dual processing: drug use becomes automated, but controlled conscious processes still operate.  </a:t>
            </a:r>
          </a:p>
        </p:txBody>
      </p:sp>
      <p:grpSp>
        <p:nvGrpSpPr>
          <p:cNvPr id="39" name="Group 22">
            <a:extLst>
              <a:ext uri="{FF2B5EF4-FFF2-40B4-BE49-F238E27FC236}">
                <a16:creationId xmlns:a16="http://schemas.microsoft.com/office/drawing/2014/main" id="{C9888C69-11CC-40BA-BABF-F9B7E11C91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0080" y="640080"/>
            <a:ext cx="1128382" cy="847206"/>
            <a:chOff x="5307830" y="325570"/>
            <a:chExt cx="1128382" cy="847206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37D08C8-52AD-4B7E-A217-E28E1AF008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0ED11528-93DA-433F-9B3C-21106EFDBB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Diagram 6">
            <a:extLst>
              <a:ext uri="{FF2B5EF4-FFF2-40B4-BE49-F238E27FC236}">
                <a16:creationId xmlns:a16="http://schemas.microsoft.com/office/drawing/2014/main" id="{6F415937-4CFF-4DD5-875B-DCC5B7A8A2FF}"/>
              </a:ext>
            </a:extLst>
          </p:cNvPr>
          <p:cNvGrpSpPr/>
          <p:nvPr/>
        </p:nvGrpSpPr>
        <p:grpSpPr>
          <a:xfrm>
            <a:off x="6671090" y="1538608"/>
            <a:ext cx="4996854" cy="3780327"/>
            <a:chOff x="3086750" y="1859747"/>
            <a:chExt cx="6126734" cy="351985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CDF9DC4-7782-4EBC-B7E9-0BEF0CD79C72}"/>
                </a:ext>
              </a:extLst>
            </p:cNvPr>
            <p:cNvSpPr/>
            <p:nvPr/>
          </p:nvSpPr>
          <p:spPr>
            <a:xfrm>
              <a:off x="4817863" y="2121343"/>
              <a:ext cx="2358338" cy="3258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58337"/>
                <a:gd name="f7" fmla="val 3258254"/>
                <a:gd name="f8" fmla="val 235834"/>
                <a:gd name="f9" fmla="val 105586"/>
                <a:gd name="f10" fmla="val 2122503"/>
                <a:gd name="f11" fmla="val 2252751"/>
                <a:gd name="f12" fmla="val 3022420"/>
                <a:gd name="f13" fmla="val 3152668"/>
                <a:gd name="f14" fmla="+- 0 0 -90"/>
                <a:gd name="f15" fmla="*/ f3 1 2358337"/>
                <a:gd name="f16" fmla="*/ f4 1 3258254"/>
                <a:gd name="f17" fmla="+- f7 0 f5"/>
                <a:gd name="f18" fmla="+- f6 0 f5"/>
                <a:gd name="f19" fmla="*/ f14 f0 1"/>
                <a:gd name="f20" fmla="*/ f18 1 2358337"/>
                <a:gd name="f21" fmla="*/ f17 1 3258254"/>
                <a:gd name="f22" fmla="*/ 0 f18 1"/>
                <a:gd name="f23" fmla="*/ 235834 f17 1"/>
                <a:gd name="f24" fmla="*/ 235834 f18 1"/>
                <a:gd name="f25" fmla="*/ 0 f17 1"/>
                <a:gd name="f26" fmla="*/ 2122503 f18 1"/>
                <a:gd name="f27" fmla="*/ 2358337 f18 1"/>
                <a:gd name="f28" fmla="*/ 3022420 f17 1"/>
                <a:gd name="f29" fmla="*/ 3258254 f17 1"/>
                <a:gd name="f30" fmla="*/ f19 1 f2"/>
                <a:gd name="f31" fmla="*/ f22 1 2358337"/>
                <a:gd name="f32" fmla="*/ f23 1 3258254"/>
                <a:gd name="f33" fmla="*/ f24 1 2358337"/>
                <a:gd name="f34" fmla="*/ f25 1 3258254"/>
                <a:gd name="f35" fmla="*/ f26 1 2358337"/>
                <a:gd name="f36" fmla="*/ f27 1 2358337"/>
                <a:gd name="f37" fmla="*/ f28 1 3258254"/>
                <a:gd name="f38" fmla="*/ f29 1 3258254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2358337" h="3258254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E6CCCF"/>
            </a:solidFill>
            <a:ln cap="flat">
              <a:noFill/>
              <a:prstDash val="solid"/>
            </a:ln>
          </p:spPr>
          <p:txBody>
            <a:bodyPr vert="horz" wrap="square" lIns="156462" tIns="156462" rIns="156462" bIns="2437241" anchor="ctr" anchorCtr="1" compatLnSpc="1">
              <a:normAutofit/>
            </a:bodyPr>
            <a:lstStyle/>
            <a:p>
              <a:pPr marL="0" marR="0" lvl="0" indent="0" algn="ctr" defTabSz="97789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9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800" b="0" i="0" u="none" strike="noStrike" kern="1200" cap="none" spc="0" baseline="0">
                  <a:solidFill>
                    <a:srgbClr val="000000"/>
                  </a:solidFill>
                  <a:uFillTx/>
                  <a:latin typeface="Gill Sans MT"/>
                </a:rPr>
                <a:t>Level of processing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C9A5047-33DF-482B-A16C-8AF3255AA180}"/>
                </a:ext>
              </a:extLst>
            </p:cNvPr>
            <p:cNvSpPr/>
            <p:nvPr/>
          </p:nvSpPr>
          <p:spPr>
            <a:xfrm>
              <a:off x="3086750" y="1859747"/>
              <a:ext cx="1432078" cy="3258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32082"/>
                <a:gd name="f7" fmla="val 3258254"/>
                <a:gd name="f8" fmla="val 143208"/>
                <a:gd name="f9" fmla="val 64116"/>
                <a:gd name="f10" fmla="val 1288874"/>
                <a:gd name="f11" fmla="val 1367966"/>
                <a:gd name="f12" fmla="val 3115046"/>
                <a:gd name="f13" fmla="val 3194138"/>
                <a:gd name="f14" fmla="+- 0 0 -90"/>
                <a:gd name="f15" fmla="*/ f3 1 1432082"/>
                <a:gd name="f16" fmla="*/ f4 1 3258254"/>
                <a:gd name="f17" fmla="+- f7 0 f5"/>
                <a:gd name="f18" fmla="+- f6 0 f5"/>
                <a:gd name="f19" fmla="*/ f14 f0 1"/>
                <a:gd name="f20" fmla="*/ f18 1 1432082"/>
                <a:gd name="f21" fmla="*/ f17 1 3258254"/>
                <a:gd name="f22" fmla="*/ 0 f18 1"/>
                <a:gd name="f23" fmla="*/ 143208 f17 1"/>
                <a:gd name="f24" fmla="*/ 143208 f18 1"/>
                <a:gd name="f25" fmla="*/ 0 f17 1"/>
                <a:gd name="f26" fmla="*/ 1288874 f18 1"/>
                <a:gd name="f27" fmla="*/ 1432082 f18 1"/>
                <a:gd name="f28" fmla="*/ 3115046 f17 1"/>
                <a:gd name="f29" fmla="*/ 3258254 f17 1"/>
                <a:gd name="f30" fmla="*/ f19 1 f2"/>
                <a:gd name="f31" fmla="*/ f22 1 1432082"/>
                <a:gd name="f32" fmla="*/ f23 1 3258254"/>
                <a:gd name="f33" fmla="*/ f24 1 1432082"/>
                <a:gd name="f34" fmla="*/ f25 1 3258254"/>
                <a:gd name="f35" fmla="*/ f26 1 1432082"/>
                <a:gd name="f36" fmla="*/ f27 1 1432082"/>
                <a:gd name="f37" fmla="*/ f28 1 3258254"/>
                <a:gd name="f38" fmla="*/ f29 1 3258254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432082" h="3258254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E6CCCF"/>
            </a:solidFill>
            <a:ln cap="flat">
              <a:noFill/>
              <a:prstDash val="solid"/>
            </a:ln>
          </p:spPr>
          <p:txBody>
            <a:bodyPr vert="horz" wrap="square" lIns="156462" tIns="156462" rIns="156462" bIns="2437241" anchor="ctr" anchorCtr="1" compatLnSpc="1">
              <a:normAutofit/>
            </a:bodyPr>
            <a:lstStyle/>
            <a:p>
              <a:pPr marL="0" marR="0" lvl="0" indent="0" algn="ctr" defTabSz="977895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9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000000"/>
                  </a:solidFill>
                  <a:uFillTx/>
                  <a:latin typeface="Gill Sans MT"/>
                </a:rPr>
                <a:t>Cognitive appraisal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0665310-AFA8-43BB-85BF-3472FED47EE7}"/>
                </a:ext>
              </a:extLst>
            </p:cNvPr>
            <p:cNvSpPr/>
            <p:nvPr/>
          </p:nvSpPr>
          <p:spPr>
            <a:xfrm>
              <a:off x="3363684" y="3924321"/>
              <a:ext cx="1632432" cy="8162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32435"/>
                <a:gd name="f7" fmla="val 816217"/>
                <a:gd name="f8" fmla="val 81622"/>
                <a:gd name="f9" fmla="val 36543"/>
                <a:gd name="f10" fmla="val 1550813"/>
                <a:gd name="f11" fmla="val 1595892"/>
                <a:gd name="f12" fmla="val 734595"/>
                <a:gd name="f13" fmla="val 779674"/>
                <a:gd name="f14" fmla="+- 0 0 -90"/>
                <a:gd name="f15" fmla="*/ f3 1 1632435"/>
                <a:gd name="f16" fmla="*/ f4 1 816217"/>
                <a:gd name="f17" fmla="+- f7 0 f5"/>
                <a:gd name="f18" fmla="+- f6 0 f5"/>
                <a:gd name="f19" fmla="*/ f14 f0 1"/>
                <a:gd name="f20" fmla="*/ f18 1 1632435"/>
                <a:gd name="f21" fmla="*/ f17 1 816217"/>
                <a:gd name="f22" fmla="*/ 0 f18 1"/>
                <a:gd name="f23" fmla="*/ 81622 f17 1"/>
                <a:gd name="f24" fmla="*/ 81622 f18 1"/>
                <a:gd name="f25" fmla="*/ 0 f17 1"/>
                <a:gd name="f26" fmla="*/ 1550813 f18 1"/>
                <a:gd name="f27" fmla="*/ 1632435 f18 1"/>
                <a:gd name="f28" fmla="*/ 734595 f17 1"/>
                <a:gd name="f29" fmla="*/ 816217 f17 1"/>
                <a:gd name="f30" fmla="*/ f19 1 f2"/>
                <a:gd name="f31" fmla="*/ f22 1 1632435"/>
                <a:gd name="f32" fmla="*/ f23 1 816217"/>
                <a:gd name="f33" fmla="*/ f24 1 1632435"/>
                <a:gd name="f34" fmla="*/ f25 1 816217"/>
                <a:gd name="f35" fmla="*/ f26 1 1632435"/>
                <a:gd name="f36" fmla="*/ f27 1 1632435"/>
                <a:gd name="f37" fmla="*/ f28 1 816217"/>
                <a:gd name="f38" fmla="*/ f29 1 81621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632435" h="81621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71E42"/>
            </a:solidFill>
            <a:ln w="15873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0888" tIns="30888" rIns="30888" bIns="30888" anchor="ctr" anchorCtr="1" compatLnSpc="1">
              <a:norm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28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Cue detected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F95375A-BD9E-4BE6-BF87-6A5F1BC54BDE}"/>
                </a:ext>
              </a:extLst>
            </p:cNvPr>
            <p:cNvSpPr/>
            <p:nvPr/>
          </p:nvSpPr>
          <p:spPr>
            <a:xfrm rot="20196281">
              <a:off x="4951046" y="4095303"/>
              <a:ext cx="1096667" cy="388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96665"/>
                <a:gd name="f7" fmla="val 38803"/>
                <a:gd name="f8" fmla="val 19401"/>
                <a:gd name="f9" fmla="+- 0 0 -90"/>
                <a:gd name="f10" fmla="*/ f3 1 1096665"/>
                <a:gd name="f11" fmla="*/ f4 1 38803"/>
                <a:gd name="f12" fmla="+- f7 0 f5"/>
                <a:gd name="f13" fmla="+- f6 0 f5"/>
                <a:gd name="f14" fmla="*/ f9 f0 1"/>
                <a:gd name="f15" fmla="*/ f13 1 1096665"/>
                <a:gd name="f16" fmla="*/ f12 1 38803"/>
                <a:gd name="f17" fmla="*/ 0 f13 1"/>
                <a:gd name="f18" fmla="*/ 19401 f12 1"/>
                <a:gd name="f19" fmla="*/ 1096665 f13 1"/>
                <a:gd name="f20" fmla="*/ f14 1 f2"/>
                <a:gd name="f21" fmla="*/ f17 1 1096665"/>
                <a:gd name="f22" fmla="*/ f18 1 38803"/>
                <a:gd name="f23" fmla="*/ f19 1 1096665"/>
                <a:gd name="f24" fmla="*/ f5 1 f15"/>
                <a:gd name="f25" fmla="*/ f6 1 f15"/>
                <a:gd name="f26" fmla="*/ f5 1 f16"/>
                <a:gd name="f27" fmla="*/ f7 1 f16"/>
                <a:gd name="f28" fmla="+- f20 0 f1"/>
                <a:gd name="f29" fmla="*/ f21 1 f15"/>
                <a:gd name="f30" fmla="*/ f22 1 f16"/>
                <a:gd name="f31" fmla="*/ f23 1 f15"/>
                <a:gd name="f32" fmla="*/ f24 f10 1"/>
                <a:gd name="f33" fmla="*/ f25 f10 1"/>
                <a:gd name="f34" fmla="*/ f27 f11 1"/>
                <a:gd name="f35" fmla="*/ f26 f11 1"/>
                <a:gd name="f36" fmla="*/ f29 f10 1"/>
                <a:gd name="f37" fmla="*/ f30 f11 1"/>
                <a:gd name="f38" fmla="*/ f31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8">
                  <a:pos x="f38" y="f37"/>
                </a:cxn>
              </a:cxnLst>
              <a:rect l="f32" t="f35" r="f33" b="f34"/>
              <a:pathLst>
                <a:path w="1096665" h="38803">
                  <a:moveTo>
                    <a:pt x="f5" y="f8"/>
                  </a:moveTo>
                  <a:lnTo>
                    <a:pt x="f6" y="f8"/>
                  </a:lnTo>
                </a:path>
              </a:pathLst>
            </a:custGeom>
            <a:noFill/>
            <a:ln w="15873" cap="flat">
              <a:solidFill>
                <a:srgbClr val="911633"/>
              </a:solidFill>
              <a:prstDash val="solid"/>
              <a:miter/>
            </a:ln>
          </p:spPr>
          <p:txBody>
            <a:bodyPr vert="horz" wrap="square" lIns="533616" tIns="0" rIns="533616" bIns="0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5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3B6DDA1-B3C2-4BF1-8383-16D12DBC6F7F}"/>
                </a:ext>
              </a:extLst>
            </p:cNvPr>
            <p:cNvSpPr/>
            <p:nvPr/>
          </p:nvSpPr>
          <p:spPr>
            <a:xfrm>
              <a:off x="6002624" y="3488874"/>
              <a:ext cx="1401427" cy="8162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1430"/>
                <a:gd name="f7" fmla="val 816217"/>
                <a:gd name="f8" fmla="val 81622"/>
                <a:gd name="f9" fmla="val 36543"/>
                <a:gd name="f10" fmla="val 1319808"/>
                <a:gd name="f11" fmla="val 1364887"/>
                <a:gd name="f12" fmla="val 734595"/>
                <a:gd name="f13" fmla="val 779674"/>
                <a:gd name="f14" fmla="+- 0 0 -90"/>
                <a:gd name="f15" fmla="*/ f3 1 1401430"/>
                <a:gd name="f16" fmla="*/ f4 1 816217"/>
                <a:gd name="f17" fmla="+- f7 0 f5"/>
                <a:gd name="f18" fmla="+- f6 0 f5"/>
                <a:gd name="f19" fmla="*/ f14 f0 1"/>
                <a:gd name="f20" fmla="*/ f18 1 1401430"/>
                <a:gd name="f21" fmla="*/ f17 1 816217"/>
                <a:gd name="f22" fmla="*/ 0 f18 1"/>
                <a:gd name="f23" fmla="*/ 81622 f17 1"/>
                <a:gd name="f24" fmla="*/ 81622 f18 1"/>
                <a:gd name="f25" fmla="*/ 0 f17 1"/>
                <a:gd name="f26" fmla="*/ 1319808 f18 1"/>
                <a:gd name="f27" fmla="*/ 1401430 f18 1"/>
                <a:gd name="f28" fmla="*/ 734595 f17 1"/>
                <a:gd name="f29" fmla="*/ 816217 f17 1"/>
                <a:gd name="f30" fmla="*/ f19 1 f2"/>
                <a:gd name="f31" fmla="*/ f22 1 1401430"/>
                <a:gd name="f32" fmla="*/ f23 1 816217"/>
                <a:gd name="f33" fmla="*/ f24 1 1401430"/>
                <a:gd name="f34" fmla="*/ f25 1 816217"/>
                <a:gd name="f35" fmla="*/ f26 1 1401430"/>
                <a:gd name="f36" fmla="*/ f27 1 1401430"/>
                <a:gd name="f37" fmla="*/ f28 1 816217"/>
                <a:gd name="f38" fmla="*/ f29 1 81621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401430" h="81621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71E42"/>
            </a:solidFill>
            <a:ln w="15873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0888" tIns="30888" rIns="30888" bIns="30888" anchor="ctr" anchorCtr="1" compatLnSpc="1">
              <a:norm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Controlled processing</a:t>
              </a:r>
            </a:p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(slow)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A4DCD1-FC24-4799-AF39-5FEA320B93A8}"/>
                </a:ext>
              </a:extLst>
            </p:cNvPr>
            <p:cNvSpPr/>
            <p:nvPr/>
          </p:nvSpPr>
          <p:spPr>
            <a:xfrm rot="21231352">
              <a:off x="7402881" y="3855612"/>
              <a:ext cx="410355" cy="388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10355"/>
                <a:gd name="f7" fmla="val 38803"/>
                <a:gd name="f8" fmla="val 19401"/>
                <a:gd name="f9" fmla="+- 0 0 -90"/>
                <a:gd name="f10" fmla="*/ f3 1 410355"/>
                <a:gd name="f11" fmla="*/ f4 1 38803"/>
                <a:gd name="f12" fmla="+- f7 0 f5"/>
                <a:gd name="f13" fmla="+- f6 0 f5"/>
                <a:gd name="f14" fmla="*/ f9 f0 1"/>
                <a:gd name="f15" fmla="*/ f13 1 410355"/>
                <a:gd name="f16" fmla="*/ f12 1 38803"/>
                <a:gd name="f17" fmla="*/ 0 f13 1"/>
                <a:gd name="f18" fmla="*/ 19401 f12 1"/>
                <a:gd name="f19" fmla="*/ 410355 f13 1"/>
                <a:gd name="f20" fmla="*/ f14 1 f2"/>
                <a:gd name="f21" fmla="*/ f17 1 410355"/>
                <a:gd name="f22" fmla="*/ f18 1 38803"/>
                <a:gd name="f23" fmla="*/ f19 1 410355"/>
                <a:gd name="f24" fmla="*/ f5 1 f15"/>
                <a:gd name="f25" fmla="*/ f6 1 f15"/>
                <a:gd name="f26" fmla="*/ f5 1 f16"/>
                <a:gd name="f27" fmla="*/ f7 1 f16"/>
                <a:gd name="f28" fmla="+- f20 0 f1"/>
                <a:gd name="f29" fmla="*/ f21 1 f15"/>
                <a:gd name="f30" fmla="*/ f22 1 f16"/>
                <a:gd name="f31" fmla="*/ f23 1 f15"/>
                <a:gd name="f32" fmla="*/ f24 f10 1"/>
                <a:gd name="f33" fmla="*/ f25 f10 1"/>
                <a:gd name="f34" fmla="*/ f27 f11 1"/>
                <a:gd name="f35" fmla="*/ f26 f11 1"/>
                <a:gd name="f36" fmla="*/ f29 f10 1"/>
                <a:gd name="f37" fmla="*/ f30 f11 1"/>
                <a:gd name="f38" fmla="*/ f31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8">
                  <a:pos x="f38" y="f37"/>
                </a:cxn>
              </a:cxnLst>
              <a:rect l="f32" t="f35" r="f33" b="f34"/>
              <a:pathLst>
                <a:path w="410355" h="38803">
                  <a:moveTo>
                    <a:pt x="f5" y="f8"/>
                  </a:moveTo>
                  <a:lnTo>
                    <a:pt x="f6" y="f8"/>
                  </a:lnTo>
                </a:path>
              </a:pathLst>
            </a:custGeom>
            <a:noFill/>
            <a:ln w="15873" cap="flat">
              <a:solidFill>
                <a:srgbClr val="A61A3B"/>
              </a:solidFill>
              <a:prstDash val="solid"/>
              <a:miter/>
            </a:ln>
          </p:spPr>
          <p:txBody>
            <a:bodyPr vert="horz" wrap="square" lIns="207614" tIns="9144" rIns="207614" bIns="9144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5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B7C6BA2-E89C-4CF5-877C-07FD34D310C0}"/>
                </a:ext>
              </a:extLst>
            </p:cNvPr>
            <p:cNvSpPr/>
            <p:nvPr/>
          </p:nvSpPr>
          <p:spPr>
            <a:xfrm>
              <a:off x="7812057" y="3444947"/>
              <a:ext cx="1401427" cy="8162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1430"/>
                <a:gd name="f7" fmla="val 816217"/>
                <a:gd name="f8" fmla="val 81622"/>
                <a:gd name="f9" fmla="val 36543"/>
                <a:gd name="f10" fmla="val 1319808"/>
                <a:gd name="f11" fmla="val 1364887"/>
                <a:gd name="f12" fmla="val 734595"/>
                <a:gd name="f13" fmla="val 779674"/>
                <a:gd name="f14" fmla="+- 0 0 -90"/>
                <a:gd name="f15" fmla="*/ f3 1 1401430"/>
                <a:gd name="f16" fmla="*/ f4 1 816217"/>
                <a:gd name="f17" fmla="+- f7 0 f5"/>
                <a:gd name="f18" fmla="+- f6 0 f5"/>
                <a:gd name="f19" fmla="*/ f14 f0 1"/>
                <a:gd name="f20" fmla="*/ f18 1 1401430"/>
                <a:gd name="f21" fmla="*/ f17 1 816217"/>
                <a:gd name="f22" fmla="*/ 0 f18 1"/>
                <a:gd name="f23" fmla="*/ 81622 f17 1"/>
                <a:gd name="f24" fmla="*/ 81622 f18 1"/>
                <a:gd name="f25" fmla="*/ 0 f17 1"/>
                <a:gd name="f26" fmla="*/ 1319808 f18 1"/>
                <a:gd name="f27" fmla="*/ 1401430 f18 1"/>
                <a:gd name="f28" fmla="*/ 734595 f17 1"/>
                <a:gd name="f29" fmla="*/ 816217 f17 1"/>
                <a:gd name="f30" fmla="*/ f19 1 f2"/>
                <a:gd name="f31" fmla="*/ f22 1 1401430"/>
                <a:gd name="f32" fmla="*/ f23 1 816217"/>
                <a:gd name="f33" fmla="*/ f24 1 1401430"/>
                <a:gd name="f34" fmla="*/ f25 1 816217"/>
                <a:gd name="f35" fmla="*/ f26 1 1401430"/>
                <a:gd name="f36" fmla="*/ f27 1 1401430"/>
                <a:gd name="f37" fmla="*/ f28 1 816217"/>
                <a:gd name="f38" fmla="*/ f29 1 81621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401430" h="81621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71E42"/>
            </a:solidFill>
            <a:ln w="15873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0888" tIns="30888" rIns="30888" bIns="30888" anchor="ctr" anchorCtr="1" compatLnSpc="1">
              <a:norm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9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Activation of addiction related beliefs. e.g "I will have more fun if I use cocaine"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52A3CF-BB43-4130-B6CC-9E76806B457D}"/>
                </a:ext>
              </a:extLst>
            </p:cNvPr>
            <p:cNvSpPr/>
            <p:nvPr/>
          </p:nvSpPr>
          <p:spPr>
            <a:xfrm rot="3487697">
              <a:off x="4862559" y="4553337"/>
              <a:ext cx="565940" cy="388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5938"/>
                <a:gd name="f7" fmla="val 38803"/>
                <a:gd name="f8" fmla="val 19401"/>
                <a:gd name="f9" fmla="+- 0 0 -90"/>
                <a:gd name="f10" fmla="*/ f3 1 565938"/>
                <a:gd name="f11" fmla="*/ f4 1 38803"/>
                <a:gd name="f12" fmla="+- f7 0 f5"/>
                <a:gd name="f13" fmla="+- f6 0 f5"/>
                <a:gd name="f14" fmla="*/ f9 f0 1"/>
                <a:gd name="f15" fmla="*/ f13 1 565938"/>
                <a:gd name="f16" fmla="*/ f12 1 38803"/>
                <a:gd name="f17" fmla="*/ 0 f13 1"/>
                <a:gd name="f18" fmla="*/ 19401 f12 1"/>
                <a:gd name="f19" fmla="*/ 565938 f13 1"/>
                <a:gd name="f20" fmla="*/ f14 1 f2"/>
                <a:gd name="f21" fmla="*/ f17 1 565938"/>
                <a:gd name="f22" fmla="*/ f18 1 38803"/>
                <a:gd name="f23" fmla="*/ f19 1 565938"/>
                <a:gd name="f24" fmla="*/ f5 1 f15"/>
                <a:gd name="f25" fmla="*/ f6 1 f15"/>
                <a:gd name="f26" fmla="*/ f5 1 f16"/>
                <a:gd name="f27" fmla="*/ f7 1 f16"/>
                <a:gd name="f28" fmla="+- f20 0 f1"/>
                <a:gd name="f29" fmla="*/ f21 1 f15"/>
                <a:gd name="f30" fmla="*/ f22 1 f16"/>
                <a:gd name="f31" fmla="*/ f23 1 f15"/>
                <a:gd name="f32" fmla="*/ f24 f10 1"/>
                <a:gd name="f33" fmla="*/ f25 f10 1"/>
                <a:gd name="f34" fmla="*/ f27 f11 1"/>
                <a:gd name="f35" fmla="*/ f26 f11 1"/>
                <a:gd name="f36" fmla="*/ f29 f10 1"/>
                <a:gd name="f37" fmla="*/ f30 f11 1"/>
                <a:gd name="f38" fmla="*/ f31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8">
                  <a:pos x="f38" y="f37"/>
                </a:cxn>
              </a:cxnLst>
              <a:rect l="f32" t="f35" r="f33" b="f34"/>
              <a:pathLst>
                <a:path w="565938" h="38803">
                  <a:moveTo>
                    <a:pt x="f5" y="f8"/>
                  </a:moveTo>
                  <a:lnTo>
                    <a:pt x="f6" y="f8"/>
                  </a:lnTo>
                </a:path>
              </a:pathLst>
            </a:custGeom>
            <a:noFill/>
            <a:ln w="15873" cap="flat">
              <a:solidFill>
                <a:srgbClr val="911633"/>
              </a:solidFill>
              <a:prstDash val="solid"/>
              <a:miter/>
            </a:ln>
          </p:spPr>
          <p:txBody>
            <a:bodyPr vert="horz" wrap="square" lIns="281525" tIns="5248" rIns="281516" bIns="5248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5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EA5F12E-C21D-4A45-BAA0-FE12C7C4F8CF}"/>
                </a:ext>
              </a:extLst>
            </p:cNvPr>
            <p:cNvSpPr/>
            <p:nvPr/>
          </p:nvSpPr>
          <p:spPr>
            <a:xfrm>
              <a:off x="5294942" y="4404939"/>
              <a:ext cx="1401427" cy="8162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1430"/>
                <a:gd name="f7" fmla="val 816217"/>
                <a:gd name="f8" fmla="val 81622"/>
                <a:gd name="f9" fmla="val 36543"/>
                <a:gd name="f10" fmla="val 1319808"/>
                <a:gd name="f11" fmla="val 1364887"/>
                <a:gd name="f12" fmla="val 734595"/>
                <a:gd name="f13" fmla="val 779674"/>
                <a:gd name="f14" fmla="+- 0 0 -90"/>
                <a:gd name="f15" fmla="*/ f3 1 1401430"/>
                <a:gd name="f16" fmla="*/ f4 1 816217"/>
                <a:gd name="f17" fmla="+- f7 0 f5"/>
                <a:gd name="f18" fmla="+- f6 0 f5"/>
                <a:gd name="f19" fmla="*/ f14 f0 1"/>
                <a:gd name="f20" fmla="*/ f18 1 1401430"/>
                <a:gd name="f21" fmla="*/ f17 1 816217"/>
                <a:gd name="f22" fmla="*/ 0 f18 1"/>
                <a:gd name="f23" fmla="*/ 81622 f17 1"/>
                <a:gd name="f24" fmla="*/ 81622 f18 1"/>
                <a:gd name="f25" fmla="*/ 0 f17 1"/>
                <a:gd name="f26" fmla="*/ 1319808 f18 1"/>
                <a:gd name="f27" fmla="*/ 1401430 f18 1"/>
                <a:gd name="f28" fmla="*/ 734595 f17 1"/>
                <a:gd name="f29" fmla="*/ 816217 f17 1"/>
                <a:gd name="f30" fmla="*/ f19 1 f2"/>
                <a:gd name="f31" fmla="*/ f22 1 1401430"/>
                <a:gd name="f32" fmla="*/ f23 1 816217"/>
                <a:gd name="f33" fmla="*/ f24 1 1401430"/>
                <a:gd name="f34" fmla="*/ f25 1 816217"/>
                <a:gd name="f35" fmla="*/ f26 1 1401430"/>
                <a:gd name="f36" fmla="*/ f27 1 1401430"/>
                <a:gd name="f37" fmla="*/ f28 1 816217"/>
                <a:gd name="f38" fmla="*/ f29 1 81621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401430" h="81621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71E42"/>
            </a:solidFill>
            <a:ln w="15873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0888" tIns="30888" rIns="30888" bIns="30888" anchor="ctr" anchorCtr="1" compatLnSpc="1">
              <a:norm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Automatic processing</a:t>
              </a:r>
            </a:p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6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(fast)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BF231B7-6102-433D-B576-4FB7D472EB5C}"/>
                </a:ext>
              </a:extLst>
            </p:cNvPr>
            <p:cNvSpPr/>
            <p:nvPr/>
          </p:nvSpPr>
          <p:spPr>
            <a:xfrm rot="303072">
              <a:off x="6695264" y="4818769"/>
              <a:ext cx="570750" cy="388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0748"/>
                <a:gd name="f7" fmla="val 38803"/>
                <a:gd name="f8" fmla="val 19401"/>
                <a:gd name="f9" fmla="+- 0 0 -90"/>
                <a:gd name="f10" fmla="*/ f3 1 570748"/>
                <a:gd name="f11" fmla="*/ f4 1 38803"/>
                <a:gd name="f12" fmla="+- f7 0 f5"/>
                <a:gd name="f13" fmla="+- f6 0 f5"/>
                <a:gd name="f14" fmla="*/ f9 f0 1"/>
                <a:gd name="f15" fmla="*/ f13 1 570748"/>
                <a:gd name="f16" fmla="*/ f12 1 38803"/>
                <a:gd name="f17" fmla="*/ 0 f13 1"/>
                <a:gd name="f18" fmla="*/ 19401 f12 1"/>
                <a:gd name="f19" fmla="*/ 570748 f13 1"/>
                <a:gd name="f20" fmla="*/ f14 1 f2"/>
                <a:gd name="f21" fmla="*/ f17 1 570748"/>
                <a:gd name="f22" fmla="*/ f18 1 38803"/>
                <a:gd name="f23" fmla="*/ f19 1 570748"/>
                <a:gd name="f24" fmla="*/ f5 1 f15"/>
                <a:gd name="f25" fmla="*/ f6 1 f15"/>
                <a:gd name="f26" fmla="*/ f5 1 f16"/>
                <a:gd name="f27" fmla="*/ f7 1 f16"/>
                <a:gd name="f28" fmla="+- f20 0 f1"/>
                <a:gd name="f29" fmla="*/ f21 1 f15"/>
                <a:gd name="f30" fmla="*/ f22 1 f16"/>
                <a:gd name="f31" fmla="*/ f23 1 f15"/>
                <a:gd name="f32" fmla="*/ f24 f10 1"/>
                <a:gd name="f33" fmla="*/ f25 f10 1"/>
                <a:gd name="f34" fmla="*/ f27 f11 1"/>
                <a:gd name="f35" fmla="*/ f26 f11 1"/>
                <a:gd name="f36" fmla="*/ f29 f10 1"/>
                <a:gd name="f37" fmla="*/ f30 f11 1"/>
                <a:gd name="f38" fmla="*/ f31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8">
                  <a:pos x="f38" y="f37"/>
                </a:cxn>
              </a:cxnLst>
              <a:rect l="f32" t="f35" r="f33" b="f34"/>
              <a:pathLst>
                <a:path w="570748" h="38803">
                  <a:moveTo>
                    <a:pt x="f5" y="f8"/>
                  </a:moveTo>
                  <a:lnTo>
                    <a:pt x="f6" y="f8"/>
                  </a:lnTo>
                </a:path>
              </a:pathLst>
            </a:custGeom>
            <a:noFill/>
            <a:ln w="15873" cap="flat">
              <a:solidFill>
                <a:srgbClr val="A61A3B"/>
              </a:solidFill>
              <a:prstDash val="solid"/>
              <a:miter/>
            </a:ln>
          </p:spPr>
          <p:txBody>
            <a:bodyPr vert="horz" wrap="square" lIns="283802" tIns="5129" rIns="283802" bIns="5129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500" b="0" i="0" u="none" strike="noStrike" kern="1200" cap="none" spc="0" baseline="0">
                <a:solidFill>
                  <a:srgbClr val="000000"/>
                </a:solidFill>
                <a:uFillTx/>
                <a:latin typeface="Gill Sans MT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C3F83E-BFE4-4BB7-A085-E2E4A8A3A122}"/>
                </a:ext>
              </a:extLst>
            </p:cNvPr>
            <p:cNvSpPr/>
            <p:nvPr/>
          </p:nvSpPr>
          <p:spPr>
            <a:xfrm>
              <a:off x="7264908" y="4455194"/>
              <a:ext cx="1401427" cy="8162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1430"/>
                <a:gd name="f7" fmla="val 816217"/>
                <a:gd name="f8" fmla="val 81622"/>
                <a:gd name="f9" fmla="val 36543"/>
                <a:gd name="f10" fmla="val 1319808"/>
                <a:gd name="f11" fmla="val 1364887"/>
                <a:gd name="f12" fmla="val 734595"/>
                <a:gd name="f13" fmla="val 779674"/>
                <a:gd name="f14" fmla="+- 0 0 -90"/>
                <a:gd name="f15" fmla="*/ f3 1 1401430"/>
                <a:gd name="f16" fmla="*/ f4 1 816217"/>
                <a:gd name="f17" fmla="+- f7 0 f5"/>
                <a:gd name="f18" fmla="+- f6 0 f5"/>
                <a:gd name="f19" fmla="*/ f14 f0 1"/>
                <a:gd name="f20" fmla="*/ f18 1 1401430"/>
                <a:gd name="f21" fmla="*/ f17 1 816217"/>
                <a:gd name="f22" fmla="*/ 0 f18 1"/>
                <a:gd name="f23" fmla="*/ 81622 f17 1"/>
                <a:gd name="f24" fmla="*/ 81622 f18 1"/>
                <a:gd name="f25" fmla="*/ 0 f17 1"/>
                <a:gd name="f26" fmla="*/ 1319808 f18 1"/>
                <a:gd name="f27" fmla="*/ 1401430 f18 1"/>
                <a:gd name="f28" fmla="*/ 734595 f17 1"/>
                <a:gd name="f29" fmla="*/ 816217 f17 1"/>
                <a:gd name="f30" fmla="*/ f19 1 f2"/>
                <a:gd name="f31" fmla="*/ f22 1 1401430"/>
                <a:gd name="f32" fmla="*/ f23 1 816217"/>
                <a:gd name="f33" fmla="*/ f24 1 1401430"/>
                <a:gd name="f34" fmla="*/ f25 1 816217"/>
                <a:gd name="f35" fmla="*/ f26 1 1401430"/>
                <a:gd name="f36" fmla="*/ f27 1 1401430"/>
                <a:gd name="f37" fmla="*/ f28 1 816217"/>
                <a:gd name="f38" fmla="*/ f29 1 81621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1401430" h="81621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B71E42"/>
            </a:solidFill>
            <a:ln w="15873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30888" tIns="30888" rIns="30888" bIns="30888" anchor="ctr" anchorCtr="1" compatLnSpc="1">
              <a:norm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900" b="0" i="0" u="none" strike="noStrike" kern="1200" cap="none" spc="0" baseline="0">
                  <a:solidFill>
                    <a:srgbClr val="FFFFFF"/>
                  </a:solidFill>
                  <a:uFillTx/>
                  <a:latin typeface="Gill Sans MT"/>
                </a:rPr>
                <a:t>Conditioned cue reactivity : somatovisceral arousal and  approach tendency 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ED892B-3A50-4557-BA75-6DC1439596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en-US" sz="4000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Now vs later 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technique 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816EB985-F930-4239-B496-70A8975D6C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591866"/>
              </p:ext>
            </p:extLst>
          </p:nvPr>
        </p:nvGraphicFramePr>
        <p:xfrm>
          <a:off x="4502428" y="995129"/>
          <a:ext cx="7264008" cy="486774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993688">
                  <a:extLst>
                    <a:ext uri="{9D8B030D-6E8A-4147-A177-3AD203B41FA5}">
                      <a16:colId xmlns:a16="http://schemas.microsoft.com/office/drawing/2014/main" val="374263608"/>
                    </a:ext>
                  </a:extLst>
                </a:gridCol>
                <a:gridCol w="183135">
                  <a:extLst>
                    <a:ext uri="{9D8B030D-6E8A-4147-A177-3AD203B41FA5}">
                      <a16:colId xmlns:a16="http://schemas.microsoft.com/office/drawing/2014/main" val="3826705413"/>
                    </a:ext>
                  </a:extLst>
                </a:gridCol>
                <a:gridCol w="2492276">
                  <a:extLst>
                    <a:ext uri="{9D8B030D-6E8A-4147-A177-3AD203B41FA5}">
                      <a16:colId xmlns:a16="http://schemas.microsoft.com/office/drawing/2014/main" val="1107921582"/>
                    </a:ext>
                  </a:extLst>
                </a:gridCol>
                <a:gridCol w="2594909">
                  <a:extLst>
                    <a:ext uri="{9D8B030D-6E8A-4147-A177-3AD203B41FA5}">
                      <a16:colId xmlns:a16="http://schemas.microsoft.com/office/drawing/2014/main" val="1060384481"/>
                    </a:ext>
                  </a:extLst>
                </a:gridCol>
              </a:tblGrid>
              <a:tr h="852745"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NOW</a:t>
                      </a:r>
                    </a:p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(Immediate Consequences) 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LATER</a:t>
                      </a:r>
                    </a:p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(Delayed Consequences)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2919945323"/>
                  </a:ext>
                </a:extLst>
              </a:tr>
              <a:tr h="1620548"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Positive Outcomes</a:t>
                      </a:r>
                    </a:p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Example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Excitement of anticipated win; stopped feeling stressed about work.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I’ve learned that it is difficult to control my impulse to gamble. I will be able to see the warning signs earlier if this happens again. 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991278519"/>
                  </a:ext>
                </a:extLst>
              </a:tr>
              <a:tr h="1036585"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Negative Outcomes</a:t>
                      </a:r>
                    </a:p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Example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 have no spare cash, just using my overdraft. I’ve left myself down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I’ve lost more money and I had to borrow until the end of the month. 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974331089"/>
                  </a:ext>
                </a:extLst>
              </a:tr>
              <a:tr h="452622"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Now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Later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3211638817"/>
                  </a:ext>
                </a:extLst>
              </a:tr>
              <a:tr h="452622"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 Positive outcomes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393519052"/>
                  </a:ext>
                </a:extLst>
              </a:tr>
              <a:tr h="452622">
                <a:tc gridSpan="2"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My Negative Outcomes 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tc>
                  <a:txBody>
                    <a:bodyPr/>
                    <a:lstStyle/>
                    <a:p>
                      <a:pPr lvl="0" algn="just" fontAlgn="auto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/>
                        <a:ea typeface="Calibri" pitchFamily="34"/>
                      </a:endParaRPr>
                    </a:p>
                  </a:txBody>
                  <a:tcPr marL="157735" marR="47588" marT="78867" marB="78867"/>
                </a:tc>
                <a:extLst>
                  <a:ext uri="{0D108BD9-81ED-4DB2-BD59-A6C34878D82A}">
                    <a16:rowId xmlns:a16="http://schemas.microsoft.com/office/drawing/2014/main" val="8122329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F288A03-75AA-4F2E-898D-31A83240658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sz="3200" dirty="0"/>
              <a:t>Neural substrates of “now”  and “later” technique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25A3448-9144-4D2A-812C-97C2353BE71C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C6D1C740-E7F6-45E1-82BD-0279C331BA43}"/>
              </a:ext>
            </a:extLst>
          </p:cNvPr>
          <p:cNvSpPr txBox="1">
            <a:spLocks noGrp="1"/>
          </p:cNvSpPr>
          <p:nvPr>
            <p:ph idx="2"/>
          </p:nvPr>
        </p:nvSpPr>
        <p:spPr/>
        <p:txBody>
          <a:bodyPr/>
          <a:lstStyle/>
          <a:p>
            <a:pPr marL="0" lvl="0" indent="0"/>
            <a:r>
              <a:rPr lang="en-GB" sz="2400" dirty="0"/>
              <a:t>Executive control circuitry is activated when restrained smokers think “later” rather than “now” (e.g. Dorsolateral prefrontal cortex (DLPFC) and cortico-striatal pathways)</a:t>
            </a:r>
          </a:p>
          <a:p>
            <a:pPr marL="0" lvl="0" indent="0"/>
            <a:r>
              <a:rPr lang="en-GB" sz="2400" dirty="0"/>
              <a:t>Reduced activity in amygdala, ventral striatum and anterior cingulate </a:t>
            </a:r>
          </a:p>
          <a:p>
            <a:pPr marL="0" lvl="0" indent="0"/>
            <a:r>
              <a:rPr lang="en-GB" sz="2400" dirty="0"/>
              <a:t>Craving is reduced by about a third</a:t>
            </a:r>
          </a:p>
          <a:p>
            <a:pPr marL="0" lvl="0" indent="0"/>
            <a:endParaRPr lang="en-GB" sz="2400" dirty="0"/>
          </a:p>
          <a:p>
            <a:pPr marL="0" lvl="0" indent="0"/>
            <a:r>
              <a:rPr lang="en-GB" sz="2400" dirty="0" err="1"/>
              <a:t>Kober</a:t>
            </a:r>
            <a:r>
              <a:rPr lang="en-GB" sz="2400" dirty="0"/>
              <a:t> et al, 2010.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B9A20-F17E-4E86-BE35-9F3C24749C52}"/>
              </a:ext>
            </a:extLst>
          </p:cNvPr>
          <p:cNvSpPr txBox="1"/>
          <p:nvPr/>
        </p:nvSpPr>
        <p:spPr>
          <a:xfrm>
            <a:off x="4165604" y="6245223"/>
            <a:ext cx="3860797" cy="4762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rPr>
              <a:t>f.ryan@imperial.ac.uk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8A2F68E-33B2-4886-913D-58D4F75C9C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82884" y="2557467"/>
            <a:ext cx="2619371" cy="17430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E92B7-2B4F-4B18-8438-83E579B6B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Episodic future thinking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AE20C2-DF74-49EF-964D-F1CD4B7A9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84635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0828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E81D9C4-6539-4735-BC2E-210C96E825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r"/>
            <a:r>
              <a:rPr lang="en-US" sz="4000" dirty="0">
                <a:solidFill>
                  <a:srgbClr val="FFFFFF"/>
                </a:solidFill>
              </a:rPr>
              <a:t>3. Implementing intentions to change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EAB335E-B481-4C43-B5E7-06B4BCD36499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2000"/>
              <a:t>If situation X occurs I will perform behaviour Y e.g. </a:t>
            </a:r>
          </a:p>
          <a:p>
            <a:pPr lvl="0"/>
            <a:r>
              <a:rPr lang="en-US" sz="2000" i="1"/>
              <a:t>“If I have money I will do my shopping before visiting the cocaine dealer”</a:t>
            </a:r>
          </a:p>
          <a:p>
            <a:pPr lvl="0"/>
            <a:r>
              <a:rPr lang="en-US" sz="2000" i="1"/>
              <a:t> If I am offered alcohol to drink at the party I will say “no thanks, but I would love a mineral water”.</a:t>
            </a:r>
          </a:p>
          <a:p>
            <a:pPr lvl="0"/>
            <a:r>
              <a:rPr lang="en-US" sz="2000" i="1"/>
              <a:t>Prestwich et al (2006)</a:t>
            </a:r>
          </a:p>
          <a:p>
            <a:pPr lvl="0"/>
            <a:endParaRPr lang="en-US" sz="2000"/>
          </a:p>
          <a:p>
            <a:pPr lvl="0"/>
            <a:endParaRPr lang="en-US" sz="2000"/>
          </a:p>
          <a:p>
            <a:pPr lvl="0"/>
            <a:endParaRPr lang="en-US" sz="2000"/>
          </a:p>
        </p:txBody>
      </p:sp>
      <p:pic>
        <p:nvPicPr>
          <p:cNvPr id="4" name="Content Placeholder 5" descr="road-to-hell-2.jpg">
            <a:extLst>
              <a:ext uri="{FF2B5EF4-FFF2-40B4-BE49-F238E27FC236}">
                <a16:creationId xmlns:a16="http://schemas.microsoft.com/office/drawing/2014/main" id="{CD059A0F-D6DA-4AA5-AFD5-53264F4569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5050" r="1318" b="-2"/>
          <a:stretch/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587AA-DDB7-4EE7-B001-1921CF477CA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Broaden and build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4275F7B-1F65-4A40-AF65-734818549408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10B840C-4255-4DBF-B350-E8EB3CDFA7ED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412358" y="2023000"/>
            <a:ext cx="4645152" cy="802239"/>
          </a:xfrm>
        </p:spPr>
        <p:txBody>
          <a:bodyPr anchor="b"/>
          <a:lstStyle/>
          <a:p>
            <a:pPr marL="0" lvl="0" indent="0">
              <a:lnSpc>
                <a:spcPct val="100000"/>
              </a:lnSpc>
              <a:buNone/>
            </a:pPr>
            <a:r>
              <a:rPr lang="en-GB" sz="2200" cap="all">
                <a:solidFill>
                  <a:srgbClr val="B71E42"/>
                </a:solidFill>
              </a:rPr>
              <a:t>Barbara Friedrickson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6CDA9-3D4F-45C9-A4A6-5454A1E453F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1447193" y="2824270"/>
            <a:ext cx="4645152" cy="2644453"/>
          </a:xfrm>
        </p:spPr>
        <p:txBody>
          <a:bodyPr anchor="t"/>
          <a:lstStyle/>
          <a:p>
            <a:pPr lvl="0">
              <a:lnSpc>
                <a:spcPct val="120000"/>
              </a:lnSpc>
              <a:buChar char="•"/>
            </a:pPr>
            <a:r>
              <a:rPr lang="en-GB" sz="2000" cap="none">
                <a:solidFill>
                  <a:srgbClr val="FF0000"/>
                </a:solidFill>
              </a:rPr>
              <a:t>Negative</a:t>
            </a:r>
            <a:r>
              <a:rPr lang="en-GB" sz="2000" cap="none">
                <a:solidFill>
                  <a:srgbClr val="000000"/>
                </a:solidFill>
              </a:rPr>
              <a:t> emotions narrow attention and promote avoidance</a:t>
            </a:r>
          </a:p>
          <a:p>
            <a:pPr lvl="0">
              <a:lnSpc>
                <a:spcPct val="120000"/>
              </a:lnSpc>
              <a:buChar char="•"/>
            </a:pPr>
            <a:r>
              <a:rPr lang="en-GB" sz="2000" cap="none">
                <a:solidFill>
                  <a:srgbClr val="E7E6E6"/>
                </a:solidFill>
              </a:rPr>
              <a:t> </a:t>
            </a:r>
            <a:r>
              <a:rPr lang="en-GB" sz="2000" cap="none">
                <a:solidFill>
                  <a:srgbClr val="000000"/>
                </a:solidFill>
              </a:rPr>
              <a:t>positive emotions (joy, contentment, feeling sense of achievement) broaden attention and promote exploration and approach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4FDFB2-3926-4BF3-B9AA-9A98121358A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6169027" y="2700342"/>
            <a:ext cx="4041776" cy="2900357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3101F-272A-4FEB-AE3C-17F89031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</a:rPr>
              <a:t>Summary of </a:t>
            </a:r>
            <a:r>
              <a:rPr lang="en-GB" sz="4000" i="1" dirty="0">
                <a:solidFill>
                  <a:srgbClr val="FFFFFF"/>
                </a:solidFill>
              </a:rPr>
              <a:t>Change</a:t>
            </a:r>
            <a:r>
              <a:rPr lang="en-GB" sz="4000" dirty="0">
                <a:solidFill>
                  <a:srgbClr val="FFFFFF"/>
                </a:solidFill>
              </a:rPr>
              <a:t>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22299-7C07-4A0E-9DF3-BC38AE397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Enhancing cognitive control should be the primary target of therapy.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Seeking and finding alternative rewards is key to sustaining change.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Impulse control and emotional control strategies should be  addressed sequentially, but as part of a formulated treatment plan in a framework that accentuates cognitive control.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Particular attention must be given to enhancing the therapeutic alliance: continuous feedback is used to motivate the client to remain engaged in treatment despite the inherent “treatment resistant”  nature of addiction.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Addiction, once established, is an enduring condition because of the powerful learning mechanisms it subverts. Help seekers and their carers need to remain mindful of this in the years following treatment.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Overcoming automatic urges and craving can be exhausting; acceptance, metacognitive </a:t>
            </a:r>
            <a:r>
              <a:rPr lang="en-GB" sz="1900" dirty="0">
                <a:latin typeface="Calibri" panose="020F0502020204030204"/>
              </a:rPr>
              <a:t>s</a:t>
            </a:r>
            <a:r>
              <a:rPr kumimoji="0" lang="en-GB" sz="1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trategies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&amp; mindfulness can complement coping skills. </a:t>
            </a:r>
          </a:p>
          <a:p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417662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C7A175-E036-4759-2B03-8FF842E3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2800" dirty="0">
                <a:solidFill>
                  <a:srgbClr val="FFFFFF"/>
                </a:solidFill>
              </a:rPr>
              <a:t>The brain is involved in all motivational, cognitive and </a:t>
            </a:r>
            <a:r>
              <a:rPr lang="en-US" sz="2800" dirty="0" err="1">
                <a:solidFill>
                  <a:srgbClr val="FFFFFF"/>
                </a:solidFill>
              </a:rPr>
              <a:t>behavioural</a:t>
            </a:r>
            <a:r>
              <a:rPr lang="en-US" sz="2800" dirty="0">
                <a:solidFill>
                  <a:srgbClr val="FFFFFF"/>
                </a:solidFill>
              </a:rPr>
              <a:t> operations. Addiction can sculpt the involved  systems and circuits at every level in a profound and enduring, but often reversible, way.   </a:t>
            </a: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7" name="Picture 26" descr="Digital art of brain">
            <a:extLst>
              <a:ext uri="{FF2B5EF4-FFF2-40B4-BE49-F238E27FC236}">
                <a16:creationId xmlns:a16="http://schemas.microsoft.com/office/drawing/2014/main" id="{3FF3FD86-42D9-57B3-3560-22C12C69B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68" r="12275"/>
          <a:stretch/>
        </p:blipFill>
        <p:spPr>
          <a:xfrm>
            <a:off x="6096000" y="1043967"/>
            <a:ext cx="5608320" cy="472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37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8"/>
          <p:cNvSpPr>
            <a:spLocks noGrp="1" noChangeArrowheads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Poetry, cognition and motivation</a:t>
            </a:r>
          </a:p>
        </p:txBody>
      </p:sp>
      <p:sp>
        <p:nvSpPr>
          <p:cNvPr id="2150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principles of human nature reign;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Self-love, to urge, and reason to restrain;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 this a good, nor this a bad we call,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works its end, to move or govern all.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Alexander Pope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Essay on Man 1732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b="1" i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1509" name="Picture 11" descr="Essay on Man"/>
          <p:cNvPicPr>
            <a:picLocks noGrp="1" noChangeAspect="1" noChangeArrowheads="1"/>
          </p:cNvPicPr>
          <p:nvPr>
            <p:ph idx="2"/>
          </p:nvPr>
        </p:nvPicPr>
        <p:blipFill rotWithShape="1">
          <a:blip r:embed="rId3" cstate="print"/>
          <a:srcRect r="-2" b="7164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30722" name="Footer Placeholder 5"/>
          <p:cNvSpPr>
            <a:spLocks noGrp="1"/>
          </p:cNvSpPr>
          <p:nvPr>
            <p:ph type="ftr" sz="quarter" idx="9"/>
          </p:nvPr>
        </p:nvSpPr>
        <p:spPr bwMode="auto"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f.ryan@imperial.ac.uk</a:t>
            </a:r>
          </a:p>
        </p:txBody>
      </p:sp>
    </p:spTree>
    <p:extLst>
      <p:ext uri="{BB962C8B-B14F-4D97-AF65-F5344CB8AC3E}">
        <p14:creationId xmlns:p14="http://schemas.microsoft.com/office/powerpoint/2010/main" val="4040758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FDBD1195-23D2-4A5C-BB0E-233AAA169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4000" dirty="0">
                <a:solidFill>
                  <a:srgbClr val="FFFFFF"/>
                </a:solidFill>
              </a:rPr>
              <a:t>Background and Sources: Self-regulation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9A3FA1A-E5D7-4BDD-A435-9D5C3C477C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75217" y="1044466"/>
            <a:ext cx="3147413" cy="4768808"/>
          </a:xfrm>
          <a:prstGeom prst="rect">
            <a:avLst/>
          </a:prstGeo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153EA522-624F-48C0-BD27-964E585729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66414" y="1001112"/>
            <a:ext cx="3141973" cy="48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28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F208E7E-0838-4903-90FE-81528FFA2BB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E-book/ journal (2016)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9050DB5-7CAC-4C77-852B-5C99736DFAFA}"/>
              </a:ext>
            </a:extLst>
          </p:cNvPr>
          <p:cNvSpPr txBox="1"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600CE9-86C5-4BDE-BC54-5F72AD1C676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5735638" y="1943100"/>
            <a:ext cx="4170358" cy="4457700"/>
          </a:xfrm>
        </p:spPr>
        <p:txBody>
          <a:bodyPr/>
          <a:lstStyle/>
          <a:p>
            <a:pPr marL="0" lvl="0" indent="0"/>
            <a:endParaRPr lang="en-GB" sz="1600"/>
          </a:p>
          <a:p>
            <a:pPr marL="0" lvl="0" indent="0"/>
            <a:endParaRPr lang="en-GB" sz="1600"/>
          </a:p>
          <a:p>
            <a:pPr marL="0" lvl="0" indent="0"/>
            <a:r>
              <a:rPr lang="en-GB" sz="1600"/>
              <a:t>	</a:t>
            </a:r>
            <a:r>
              <a:rPr lang="en-GB" sz="1600">
                <a:hlinkClick r:id="rId2"/>
              </a:rPr>
              <a:t>https://www.frontiersin.org/research-topics/3544/reward-processing-in-motivational-and-affective-disorders</a:t>
            </a:r>
            <a:endParaRPr lang="en-GB" sz="1600"/>
          </a:p>
          <a:p>
            <a:pPr marL="0" lvl="0" indent="0"/>
            <a:endParaRPr lang="en-GB" sz="1600"/>
          </a:p>
          <a:p>
            <a:pPr marL="0" lvl="0" indent="0"/>
            <a:endParaRPr lang="en-GB" sz="1600"/>
          </a:p>
          <a:p>
            <a:pPr marL="0" lvl="0" indent="0"/>
            <a:r>
              <a:rPr lang="en-GB" sz="1600"/>
              <a:t>	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9AE74A2-EC17-4CC4-B259-06BC17A741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35188" y="1774822"/>
            <a:ext cx="3673473" cy="453389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84209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9519</TotalTime>
  <Words>1417</Words>
  <Application>Microsoft Office PowerPoint</Application>
  <PresentationFormat>Widescreen</PresentationFormat>
  <Paragraphs>154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Gill Sans MT</vt:lpstr>
      <vt:lpstr>Times New Roman</vt:lpstr>
      <vt:lpstr>Verdana</vt:lpstr>
      <vt:lpstr>Office Theme</vt:lpstr>
      <vt:lpstr>Psychotherapeutic strategies to enhance motivation and cognitive control</vt:lpstr>
      <vt:lpstr>Overview of presentation</vt:lpstr>
      <vt:lpstr>A motivational problem with a cognitive solution.</vt:lpstr>
      <vt:lpstr>A biopsychosocial framework</vt:lpstr>
      <vt:lpstr>Predicting reward</vt:lpstr>
      <vt:lpstr>Reward learning is therefore key </vt:lpstr>
      <vt:lpstr>Identifying new – and more distant- rewards is core therapeutic process.</vt:lpstr>
      <vt:lpstr>PowerPoint Presentation</vt:lpstr>
      <vt:lpstr>4 Ms</vt:lpstr>
      <vt:lpstr>Motivation defined </vt:lpstr>
      <vt:lpstr>What is cognitive control?</vt:lpstr>
      <vt:lpstr>Working memory</vt:lpstr>
      <vt:lpstr>Attentional Control Theory   see Eysenck, M. W., &amp; Derakshan, N. (2011). </vt:lpstr>
      <vt:lpstr>Dual processing: drug use becomes automated, but controlled conscious processes still operate.  </vt:lpstr>
      <vt:lpstr>1. Now vs later technique </vt:lpstr>
      <vt:lpstr>Neural substrates of “now”  and “later” technique</vt:lpstr>
      <vt:lpstr>2. Episodic future thinking</vt:lpstr>
      <vt:lpstr>3. Implementing intentions to change</vt:lpstr>
      <vt:lpstr>Broaden and build</vt:lpstr>
      <vt:lpstr>Summary of Change Model</vt:lpstr>
      <vt:lpstr>The brain is involved in all motivational, cognitive and behavioural operations. Addiction can sculpt the involved  systems and circuits at every level in a profound and enduring, but often reversible, way.   </vt:lpstr>
      <vt:lpstr>Poetry, cognition and motivation</vt:lpstr>
      <vt:lpstr>Background and Sources: Self-regulation</vt:lpstr>
      <vt:lpstr>E-book/ journal (2016)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Addiction:  a motivational problem with a cognitive solution ?</dc:title>
  <dc:creator>Frank Ryan</dc:creator>
  <cp:lastModifiedBy>Morris, James 24</cp:lastModifiedBy>
  <cp:revision>33</cp:revision>
  <cp:lastPrinted>2021-06-07T15:11:49Z</cp:lastPrinted>
  <dcterms:created xsi:type="dcterms:W3CDTF">2021-06-04T12:44:46Z</dcterms:created>
  <dcterms:modified xsi:type="dcterms:W3CDTF">2022-06-08T12:50:48Z</dcterms:modified>
</cp:coreProperties>
</file>