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0" r:id="rId2"/>
  </p:sldMasterIdLst>
  <p:notesMasterIdLst>
    <p:notesMasterId r:id="rId13"/>
  </p:notesMasterIdLst>
  <p:sldIdLst>
    <p:sldId id="256" r:id="rId3"/>
    <p:sldId id="297" r:id="rId4"/>
    <p:sldId id="306" r:id="rId5"/>
    <p:sldId id="303" r:id="rId6"/>
    <p:sldId id="298" r:id="rId7"/>
    <p:sldId id="311" r:id="rId8"/>
    <p:sldId id="307" r:id="rId9"/>
    <p:sldId id="262" r:id="rId10"/>
    <p:sldId id="310" r:id="rId11"/>
    <p:sldId id="309"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5000" autoAdjust="0"/>
  </p:normalViewPr>
  <p:slideViewPr>
    <p:cSldViewPr snapToGrid="0">
      <p:cViewPr varScale="1">
        <p:scale>
          <a:sx n="46" d="100"/>
          <a:sy n="46" d="100"/>
        </p:scale>
        <p:origin x="960"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485AF7-6801-4C92-9526-290BD108CE3C}" type="datetimeFigureOut">
              <a:rPr lang="en-GB" smtClean="0"/>
              <a:t>13/06/2022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68FF9B-00BA-4EE9-8CA9-F682230F2178}" type="slidenum">
              <a:rPr lang="en-GB" smtClean="0"/>
              <a:t>‹#›</a:t>
            </a:fld>
            <a:endParaRPr lang="en-GB"/>
          </a:p>
        </p:txBody>
      </p:sp>
    </p:spTree>
    <p:extLst>
      <p:ext uri="{BB962C8B-B14F-4D97-AF65-F5344CB8AC3E}">
        <p14:creationId xmlns:p14="http://schemas.microsoft.com/office/powerpoint/2010/main" val="38221896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p:spPr>
      </p:sp>
      <p:sp>
        <p:nvSpPr>
          <p:cNvPr id="225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dirty="0"/>
          </a:p>
        </p:txBody>
      </p:sp>
      <p:sp>
        <p:nvSpPr>
          <p:cNvPr id="1946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2BE392A-BDFB-4707-9476-4971E7421082}" type="slidenum">
              <a:rPr kumimoji="0" lang="en-GB"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10524148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4F489F17-324A-475E-846A-2F62B4AA7A64}" type="slidenum">
              <a:rPr lang="en-GB" smtClean="0"/>
              <a:pPr>
                <a:defRPr/>
              </a:pPr>
              <a:t>3</a:t>
            </a:fld>
            <a:endParaRPr lang="en-GB"/>
          </a:p>
        </p:txBody>
      </p:sp>
    </p:spTree>
    <p:extLst>
      <p:ext uri="{BB962C8B-B14F-4D97-AF65-F5344CB8AC3E}">
        <p14:creationId xmlns:p14="http://schemas.microsoft.com/office/powerpoint/2010/main" val="41804282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p:spPr>
      </p:sp>
      <p:sp>
        <p:nvSpPr>
          <p:cNvPr id="276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a:p>
        </p:txBody>
      </p:sp>
      <p:sp>
        <p:nvSpPr>
          <p:cNvPr id="2560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2963B20-B3F8-4177-89D5-EC442FE2BFFC}" type="slidenum">
              <a:rPr lang="en-GB" smtClean="0"/>
              <a:pPr fontAlgn="base">
                <a:spcBef>
                  <a:spcPct val="0"/>
                </a:spcBef>
                <a:spcAft>
                  <a:spcPct val="0"/>
                </a:spcAft>
                <a:defRPr/>
              </a:pPr>
              <a:t>4</a:t>
            </a:fld>
            <a:endParaRPr lang="en-GB"/>
          </a:p>
        </p:txBody>
      </p:sp>
    </p:spTree>
    <p:extLst>
      <p:ext uri="{BB962C8B-B14F-4D97-AF65-F5344CB8AC3E}">
        <p14:creationId xmlns:p14="http://schemas.microsoft.com/office/powerpoint/2010/main" val="7460753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a typeface="Calibri" panose="020F0502020204030204" pitchFamily="34" charset="0"/>
              </a:rPr>
              <a:t>Do not fully dispel the </a:t>
            </a:r>
            <a:r>
              <a:rPr lang="en-US" sz="1200" dirty="0">
                <a:effectLst/>
                <a:ea typeface="Calibri" panose="020F0502020204030204" pitchFamily="34" charset="0"/>
              </a:rPr>
              <a:t>BDMA shadow.</a:t>
            </a:r>
          </a:p>
          <a:p>
            <a:endParaRPr lang="en-US" dirty="0"/>
          </a:p>
          <a:p>
            <a:r>
              <a:rPr lang="en-US" dirty="0"/>
              <a:t>Addictive thought processes, according to such theories, are characterized by distorted valuation processes, decision mechanisms, and hyperbolic discounting of delayed rewards that may interact with a broad range of other factors (e.g., affective states; psychopharmacology, individual differences, consumerism) to</a:t>
            </a:r>
            <a:endParaRPr lang="en-US" dirty="0">
              <a:cs typeface="Calibri"/>
            </a:endParaRPr>
          </a:p>
          <a:p>
            <a:r>
              <a:rPr lang="en-US" dirty="0"/>
              <a:t>bring about (vulnerability to) dependence/addiction.</a:t>
            </a:r>
          </a:p>
          <a:p>
            <a:endParaRPr lang="en-US" dirty="0">
              <a:cs typeface="Calibri" panose="020F0502020204030204"/>
            </a:endParaRPr>
          </a:p>
          <a:p>
            <a:r>
              <a:rPr lang="en-US" dirty="0"/>
              <a:t>People, according to this view, could physically choose to not engage in the behavior in question and literally</a:t>
            </a:r>
          </a:p>
          <a:p>
            <a:r>
              <a:rPr lang="en-US" dirty="0"/>
              <a:t>walk away from it; however, they have limited control over their desires/intentions and/or fail to sacrifice short-term for long-term gains. Therefore, control</a:t>
            </a:r>
            <a:endParaRPr lang="en-US" dirty="0">
              <a:cs typeface="Calibri"/>
            </a:endParaRPr>
          </a:p>
          <a:p>
            <a:r>
              <a:rPr lang="en-US" dirty="0"/>
              <a:t>is not exerted.</a:t>
            </a:r>
            <a:endParaRPr lang="en-US" dirty="0">
              <a:cs typeface="Calibri"/>
            </a:endParaRPr>
          </a:p>
        </p:txBody>
      </p:sp>
      <p:sp>
        <p:nvSpPr>
          <p:cNvPr id="4" name="Slide Number Placeholder 3"/>
          <p:cNvSpPr>
            <a:spLocks noGrp="1"/>
          </p:cNvSpPr>
          <p:nvPr>
            <p:ph type="sldNum" sz="quarter" idx="5"/>
          </p:nvPr>
        </p:nvSpPr>
        <p:spPr/>
        <p:txBody>
          <a:bodyPr/>
          <a:lstStyle/>
          <a:p>
            <a:fld id="{8B68FF9B-00BA-4EE9-8CA9-F682230F2178}" type="slidenum">
              <a:rPr lang="en-GB" smtClean="0"/>
              <a:t>5</a:t>
            </a:fld>
            <a:endParaRPr lang="en-GB"/>
          </a:p>
        </p:txBody>
      </p:sp>
    </p:spTree>
    <p:extLst>
      <p:ext uri="{BB962C8B-B14F-4D97-AF65-F5344CB8AC3E}">
        <p14:creationId xmlns:p14="http://schemas.microsoft.com/office/powerpoint/2010/main" val="40986461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fontAlgn="auto" hangingPunct="1">
              <a:spcAft>
                <a:spcPts val="0"/>
              </a:spcAft>
              <a:buFont typeface="Arial" pitchFamily="34" charset="0"/>
              <a:buChar char="•"/>
              <a:defRPr/>
            </a:pPr>
            <a:r>
              <a:rPr lang="en-GB" dirty="0"/>
              <a:t>Effects of nicotine on the brain and Buying a packet of cigarettes in the pouring rain</a:t>
            </a:r>
          </a:p>
          <a:p>
            <a:pPr eaLnBrk="1" fontAlgn="auto" hangingPunct="1">
              <a:spcAft>
                <a:spcPts val="0"/>
              </a:spcAft>
              <a:buFont typeface="Arial" pitchFamily="34" charset="0"/>
              <a:buChar char="•"/>
              <a:defRPr/>
            </a:pPr>
            <a:endParaRPr lang="en-GB" dirty="0"/>
          </a:p>
          <a:p>
            <a:pPr eaLnBrk="1" fontAlgn="auto" hangingPunct="1">
              <a:spcAft>
                <a:spcPts val="0"/>
              </a:spcAft>
              <a:buFont typeface="Arial" pitchFamily="34" charset="0"/>
              <a:buChar char="•"/>
              <a:defRPr/>
            </a:pPr>
            <a:r>
              <a:rPr lang="en-GB" dirty="0"/>
              <a:t>There is a cause for one and a reason for the other Physiological substrate for both</a:t>
            </a:r>
          </a:p>
          <a:p>
            <a:pPr eaLnBrk="1" fontAlgn="auto" hangingPunct="1">
              <a:spcAft>
                <a:spcPts val="0"/>
              </a:spcAft>
              <a:buFont typeface="Arial" pitchFamily="34" charset="0"/>
              <a:buNone/>
              <a:defRPr/>
            </a:pPr>
            <a:endParaRPr lang="en-GB" dirty="0"/>
          </a:p>
          <a:p>
            <a:pPr>
              <a:buFont typeface="Arial" pitchFamily="34" charset="0"/>
              <a:buChar char="•"/>
              <a:defRPr/>
            </a:pPr>
            <a:r>
              <a:rPr lang="en-GB" dirty="0"/>
              <a:t>one may feel an urge to do something, and act because one feels an urge, but this ‘because’ is not causal. The urge one feels to have another piece of cake does not make one’s hand move</a:t>
            </a:r>
            <a:endParaRPr lang="en-GB" dirty="0">
              <a:cs typeface="Calibri" panose="020F0502020204030204"/>
            </a:endParaRPr>
          </a:p>
          <a:p>
            <a:pPr eaLnBrk="1" hangingPunct="1">
              <a:spcBef>
                <a:spcPct val="0"/>
              </a:spcBef>
            </a:pPr>
            <a:endParaRPr lang="en-GB" dirty="0"/>
          </a:p>
          <a:p>
            <a:endParaRPr lang="en-GB" dirty="0"/>
          </a:p>
        </p:txBody>
      </p:sp>
      <p:sp>
        <p:nvSpPr>
          <p:cNvPr id="4" name="Slide Number Placeholder 3"/>
          <p:cNvSpPr>
            <a:spLocks noGrp="1"/>
          </p:cNvSpPr>
          <p:nvPr>
            <p:ph type="sldNum" sz="quarter" idx="5"/>
          </p:nvPr>
        </p:nvSpPr>
        <p:spPr/>
        <p:txBody>
          <a:bodyPr/>
          <a:lstStyle/>
          <a:p>
            <a:fld id="{8B68FF9B-00BA-4EE9-8CA9-F682230F2178}" type="slidenum">
              <a:rPr lang="en-GB" smtClean="0"/>
              <a:t>7</a:t>
            </a:fld>
            <a:endParaRPr lang="en-GB"/>
          </a:p>
        </p:txBody>
      </p:sp>
    </p:spTree>
    <p:extLst>
      <p:ext uri="{BB962C8B-B14F-4D97-AF65-F5344CB8AC3E}">
        <p14:creationId xmlns:p14="http://schemas.microsoft.com/office/powerpoint/2010/main" val="24745239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p:spPr>
      </p:sp>
      <p:sp>
        <p:nvSpPr>
          <p:cNvPr id="327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dirty="0"/>
          </a:p>
        </p:txBody>
      </p:sp>
      <p:sp>
        <p:nvSpPr>
          <p:cNvPr id="2867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EB479C3-2A1B-418B-8E51-FB6B9B8E17FB}" type="slidenum">
              <a:rPr lang="en-GB" smtClean="0"/>
              <a:pPr fontAlgn="base">
                <a:spcBef>
                  <a:spcPct val="0"/>
                </a:spcBef>
                <a:spcAft>
                  <a:spcPct val="0"/>
                </a:spcAft>
                <a:defRPr/>
              </a:pPr>
              <a:t>8</a:t>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B68FF9B-00BA-4EE9-8CA9-F682230F2178}" type="slidenum">
              <a:rPr lang="en-GB" smtClean="0"/>
              <a:t>10</a:t>
            </a:fld>
            <a:endParaRPr lang="en-GB"/>
          </a:p>
        </p:txBody>
      </p:sp>
    </p:spTree>
    <p:extLst>
      <p:ext uri="{BB962C8B-B14F-4D97-AF65-F5344CB8AC3E}">
        <p14:creationId xmlns:p14="http://schemas.microsoft.com/office/powerpoint/2010/main" val="12820521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EABC0-7316-4132-A11D-21A26E195AC1}"/>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19A6616-7FB4-48F0-84BE-84189D3B4C26}"/>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Tree>
    <p:extLst>
      <p:ext uri="{BB962C8B-B14F-4D97-AF65-F5344CB8AC3E}">
        <p14:creationId xmlns:p14="http://schemas.microsoft.com/office/powerpoint/2010/main" val="24501716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lvl1pPr>
              <a:defRPr/>
            </a:lvl1pPr>
          </a:lstStyle>
          <a:p>
            <a:pPr>
              <a:defRPr/>
            </a:pPr>
            <a:fld id="{5ADEF4DA-30DA-4E6C-90E3-652194696041}" type="datetimeFigureOut">
              <a:rPr lang="en-US"/>
              <a:pPr>
                <a:defRPr/>
              </a:pPr>
              <a:t>6/13/2022</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331F0148-6C53-4AA4-8269-09C2D8A6FAB0}" type="slidenum">
              <a:rPr lang="en-GB"/>
              <a:pPr>
                <a:defRPr/>
              </a:pPr>
              <a:t>‹#›</a:t>
            </a:fld>
            <a:endParaRPr lang="en-GB"/>
          </a:p>
        </p:txBody>
      </p:sp>
    </p:spTree>
    <p:extLst>
      <p:ext uri="{BB962C8B-B14F-4D97-AF65-F5344CB8AC3E}">
        <p14:creationId xmlns:p14="http://schemas.microsoft.com/office/powerpoint/2010/main" val="30358582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pPr>
              <a:defRPr/>
            </a:pPr>
            <a:fld id="{85F892DC-E05F-4417-AC3B-520210BEFB66}" type="datetimeFigureOut">
              <a:rPr lang="en-US"/>
              <a:pPr>
                <a:defRPr/>
              </a:pPr>
              <a:t>6/13/2022</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3F10FFE1-99DB-415E-BF39-566BA8D7EBC2}" type="slidenum">
              <a:rPr lang="en-GB"/>
              <a:pPr>
                <a:defRPr/>
              </a:pPr>
              <a:t>‹#›</a:t>
            </a:fld>
            <a:endParaRPr lang="en-GB"/>
          </a:p>
        </p:txBody>
      </p:sp>
    </p:spTree>
    <p:extLst>
      <p:ext uri="{BB962C8B-B14F-4D97-AF65-F5344CB8AC3E}">
        <p14:creationId xmlns:p14="http://schemas.microsoft.com/office/powerpoint/2010/main" val="34321178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521C1E04-4F44-420F-9CAC-8323CBD8750D}" type="datetimeFigureOut">
              <a:rPr lang="en-US"/>
              <a:pPr>
                <a:defRPr/>
              </a:pPr>
              <a:t>6/13/2022</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27B56D06-F0F7-4136-95A2-6096C272C0F1}" type="slidenum">
              <a:rPr lang="en-GB"/>
              <a:pPr>
                <a:defRPr/>
              </a:pPr>
              <a:t>‹#›</a:t>
            </a:fld>
            <a:endParaRPr lang="en-GB"/>
          </a:p>
        </p:txBody>
      </p:sp>
    </p:spTree>
    <p:extLst>
      <p:ext uri="{BB962C8B-B14F-4D97-AF65-F5344CB8AC3E}">
        <p14:creationId xmlns:p14="http://schemas.microsoft.com/office/powerpoint/2010/main" val="26217295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p:cNvSpPr>
            <a:spLocks noGrp="1"/>
          </p:cNvSpPr>
          <p:nvPr>
            <p:ph type="dt" sz="half" idx="10"/>
          </p:nvPr>
        </p:nvSpPr>
        <p:spPr/>
        <p:txBody>
          <a:bodyPr/>
          <a:lstStyle>
            <a:lvl1pPr>
              <a:defRPr/>
            </a:lvl1pPr>
          </a:lstStyle>
          <a:p>
            <a:pPr>
              <a:defRPr/>
            </a:pPr>
            <a:fld id="{8792BD0F-5AF5-4591-B234-A2455CF87A77}" type="datetimeFigureOut">
              <a:rPr lang="en-US"/>
              <a:pPr>
                <a:defRPr/>
              </a:pPr>
              <a:t>6/13/2022</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03ACA3A9-3CED-4235-95A9-248A0751C904}" type="slidenum">
              <a:rPr lang="en-GB"/>
              <a:pPr>
                <a:defRPr/>
              </a:pPr>
              <a:t>‹#›</a:t>
            </a:fld>
            <a:endParaRPr lang="en-GB"/>
          </a:p>
        </p:txBody>
      </p:sp>
    </p:spTree>
    <p:extLst>
      <p:ext uri="{BB962C8B-B14F-4D97-AF65-F5344CB8AC3E}">
        <p14:creationId xmlns:p14="http://schemas.microsoft.com/office/powerpoint/2010/main" val="10887705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p:cNvSpPr>
            <a:spLocks noGrp="1"/>
          </p:cNvSpPr>
          <p:nvPr>
            <p:ph type="dt" sz="half" idx="10"/>
          </p:nvPr>
        </p:nvSpPr>
        <p:spPr/>
        <p:txBody>
          <a:bodyPr/>
          <a:lstStyle>
            <a:lvl1pPr>
              <a:defRPr/>
            </a:lvl1pPr>
          </a:lstStyle>
          <a:p>
            <a:pPr>
              <a:defRPr/>
            </a:pPr>
            <a:fld id="{82CE4300-F43F-4399-AF5A-A18A23C008B9}" type="datetimeFigureOut">
              <a:rPr lang="en-US"/>
              <a:pPr>
                <a:defRPr/>
              </a:pPr>
              <a:t>6/13/2022</a:t>
            </a:fld>
            <a:endParaRPr lang="en-GB"/>
          </a:p>
        </p:txBody>
      </p:sp>
      <p:sp>
        <p:nvSpPr>
          <p:cNvPr id="8" name="Footer Placeholder 4"/>
          <p:cNvSpPr>
            <a:spLocks noGrp="1"/>
          </p:cNvSpPr>
          <p:nvPr>
            <p:ph type="ftr" sz="quarter" idx="11"/>
          </p:nvPr>
        </p:nvSpPr>
        <p:spPr/>
        <p:txBody>
          <a:bodyPr/>
          <a:lstStyle>
            <a:lvl1pPr>
              <a:defRPr/>
            </a:lvl1pPr>
          </a:lstStyle>
          <a:p>
            <a:pPr>
              <a:defRPr/>
            </a:pPr>
            <a:endParaRPr lang="en-GB"/>
          </a:p>
        </p:txBody>
      </p:sp>
      <p:sp>
        <p:nvSpPr>
          <p:cNvPr id="9" name="Slide Number Placeholder 5"/>
          <p:cNvSpPr>
            <a:spLocks noGrp="1"/>
          </p:cNvSpPr>
          <p:nvPr>
            <p:ph type="sldNum" sz="quarter" idx="12"/>
          </p:nvPr>
        </p:nvSpPr>
        <p:spPr/>
        <p:txBody>
          <a:bodyPr/>
          <a:lstStyle>
            <a:lvl1pPr>
              <a:defRPr/>
            </a:lvl1pPr>
          </a:lstStyle>
          <a:p>
            <a:pPr>
              <a:defRPr/>
            </a:pPr>
            <a:fld id="{4B2D952A-A262-4A8E-98E4-B4CC92FCB81A}" type="slidenum">
              <a:rPr lang="en-GB"/>
              <a:pPr>
                <a:defRPr/>
              </a:pPr>
              <a:t>‹#›</a:t>
            </a:fld>
            <a:endParaRPr lang="en-GB"/>
          </a:p>
        </p:txBody>
      </p:sp>
    </p:spTree>
    <p:extLst>
      <p:ext uri="{BB962C8B-B14F-4D97-AF65-F5344CB8AC3E}">
        <p14:creationId xmlns:p14="http://schemas.microsoft.com/office/powerpoint/2010/main" val="1999036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p:cNvSpPr>
            <a:spLocks noGrp="1"/>
          </p:cNvSpPr>
          <p:nvPr>
            <p:ph type="dt" sz="half" idx="10"/>
          </p:nvPr>
        </p:nvSpPr>
        <p:spPr/>
        <p:txBody>
          <a:bodyPr/>
          <a:lstStyle>
            <a:lvl1pPr>
              <a:defRPr/>
            </a:lvl1pPr>
          </a:lstStyle>
          <a:p>
            <a:pPr>
              <a:defRPr/>
            </a:pPr>
            <a:fld id="{B401B926-71B3-435E-9F46-DF767894F1E9}" type="datetimeFigureOut">
              <a:rPr lang="en-US"/>
              <a:pPr>
                <a:defRPr/>
              </a:pPr>
              <a:t>6/13/2022</a:t>
            </a:fld>
            <a:endParaRPr lang="en-GB"/>
          </a:p>
        </p:txBody>
      </p:sp>
      <p:sp>
        <p:nvSpPr>
          <p:cNvPr id="4" name="Footer Placeholder 4"/>
          <p:cNvSpPr>
            <a:spLocks noGrp="1"/>
          </p:cNvSpPr>
          <p:nvPr>
            <p:ph type="ftr" sz="quarter" idx="11"/>
          </p:nvPr>
        </p:nvSpPr>
        <p:spPr/>
        <p:txBody>
          <a:bodyPr/>
          <a:lstStyle>
            <a:lvl1pPr>
              <a:defRPr/>
            </a:lvl1pPr>
          </a:lstStyle>
          <a:p>
            <a:pPr>
              <a:defRPr/>
            </a:pPr>
            <a:endParaRPr lang="en-GB"/>
          </a:p>
        </p:txBody>
      </p:sp>
      <p:sp>
        <p:nvSpPr>
          <p:cNvPr id="5" name="Slide Number Placeholder 5"/>
          <p:cNvSpPr>
            <a:spLocks noGrp="1"/>
          </p:cNvSpPr>
          <p:nvPr>
            <p:ph type="sldNum" sz="quarter" idx="12"/>
          </p:nvPr>
        </p:nvSpPr>
        <p:spPr/>
        <p:txBody>
          <a:bodyPr/>
          <a:lstStyle>
            <a:lvl1pPr>
              <a:defRPr/>
            </a:lvl1pPr>
          </a:lstStyle>
          <a:p>
            <a:pPr>
              <a:defRPr/>
            </a:pPr>
            <a:fld id="{A914C18F-DBBC-4DDC-A693-3ACA2B7C1F3C}" type="slidenum">
              <a:rPr lang="en-GB"/>
              <a:pPr>
                <a:defRPr/>
              </a:pPr>
              <a:t>‹#›</a:t>
            </a:fld>
            <a:endParaRPr lang="en-GB"/>
          </a:p>
        </p:txBody>
      </p:sp>
    </p:spTree>
    <p:extLst>
      <p:ext uri="{BB962C8B-B14F-4D97-AF65-F5344CB8AC3E}">
        <p14:creationId xmlns:p14="http://schemas.microsoft.com/office/powerpoint/2010/main" val="8299583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BBD37BC0-7654-42BE-AD48-21F26A844A47}" type="datetimeFigureOut">
              <a:rPr lang="en-US"/>
              <a:pPr>
                <a:defRPr/>
              </a:pPr>
              <a:t>6/13/2022</a:t>
            </a:fld>
            <a:endParaRPr lang="en-GB"/>
          </a:p>
        </p:txBody>
      </p:sp>
      <p:sp>
        <p:nvSpPr>
          <p:cNvPr id="3" name="Footer Placeholder 4"/>
          <p:cNvSpPr>
            <a:spLocks noGrp="1"/>
          </p:cNvSpPr>
          <p:nvPr>
            <p:ph type="ftr" sz="quarter" idx="11"/>
          </p:nvPr>
        </p:nvSpPr>
        <p:spPr/>
        <p:txBody>
          <a:bodyPr/>
          <a:lstStyle>
            <a:lvl1pPr>
              <a:defRPr/>
            </a:lvl1pPr>
          </a:lstStyle>
          <a:p>
            <a:pPr>
              <a:defRPr/>
            </a:pPr>
            <a:endParaRPr lang="en-GB"/>
          </a:p>
        </p:txBody>
      </p:sp>
      <p:sp>
        <p:nvSpPr>
          <p:cNvPr id="4" name="Slide Number Placeholder 5"/>
          <p:cNvSpPr>
            <a:spLocks noGrp="1"/>
          </p:cNvSpPr>
          <p:nvPr>
            <p:ph type="sldNum" sz="quarter" idx="12"/>
          </p:nvPr>
        </p:nvSpPr>
        <p:spPr/>
        <p:txBody>
          <a:bodyPr/>
          <a:lstStyle>
            <a:lvl1pPr>
              <a:defRPr/>
            </a:lvl1pPr>
          </a:lstStyle>
          <a:p>
            <a:pPr>
              <a:defRPr/>
            </a:pPr>
            <a:fld id="{07C68B10-4E93-4A2E-B115-57F3814A8B2C}" type="slidenum">
              <a:rPr lang="en-GB"/>
              <a:pPr>
                <a:defRPr/>
              </a:pPr>
              <a:t>‹#›</a:t>
            </a:fld>
            <a:endParaRPr lang="en-GB"/>
          </a:p>
        </p:txBody>
      </p:sp>
    </p:spTree>
    <p:extLst>
      <p:ext uri="{BB962C8B-B14F-4D97-AF65-F5344CB8AC3E}">
        <p14:creationId xmlns:p14="http://schemas.microsoft.com/office/powerpoint/2010/main" val="39648679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7AB149EF-56A2-4170-AA4B-0B1FB329CB96}" type="datetimeFigureOut">
              <a:rPr lang="en-US"/>
              <a:pPr>
                <a:defRPr/>
              </a:pPr>
              <a:t>6/13/2022</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F2CD9C12-8327-4AED-949B-B662D5B768FB}" type="slidenum">
              <a:rPr lang="en-GB"/>
              <a:pPr>
                <a:defRPr/>
              </a:pPr>
              <a:t>‹#›</a:t>
            </a:fld>
            <a:endParaRPr lang="en-GB"/>
          </a:p>
        </p:txBody>
      </p:sp>
    </p:spTree>
    <p:extLst>
      <p:ext uri="{BB962C8B-B14F-4D97-AF65-F5344CB8AC3E}">
        <p14:creationId xmlns:p14="http://schemas.microsoft.com/office/powerpoint/2010/main" val="4999817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7F2A54CD-6D6B-4533-AB17-67D2D7D7291F}" type="datetimeFigureOut">
              <a:rPr lang="en-US"/>
              <a:pPr>
                <a:defRPr/>
              </a:pPr>
              <a:t>6/13/2022</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D28643A9-B4D6-4363-A823-1E9320AC2DC4}" type="slidenum">
              <a:rPr lang="en-GB"/>
              <a:pPr>
                <a:defRPr/>
              </a:pPr>
              <a:t>‹#›</a:t>
            </a:fld>
            <a:endParaRPr lang="en-GB"/>
          </a:p>
        </p:txBody>
      </p:sp>
    </p:spTree>
    <p:extLst>
      <p:ext uri="{BB962C8B-B14F-4D97-AF65-F5344CB8AC3E}">
        <p14:creationId xmlns:p14="http://schemas.microsoft.com/office/powerpoint/2010/main" val="28978896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pPr>
              <a:defRPr/>
            </a:pPr>
            <a:fld id="{24ACFBB1-F58E-4C92-BBEB-CB28CD03D7B0}" type="datetimeFigureOut">
              <a:rPr lang="en-US"/>
              <a:pPr>
                <a:defRPr/>
              </a:pPr>
              <a:t>6/13/2022</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7B3D8745-4723-40DC-9C1E-9EF45B8875A3}" type="slidenum">
              <a:rPr lang="en-GB"/>
              <a:pPr>
                <a:defRPr/>
              </a:pPr>
              <a:t>‹#›</a:t>
            </a:fld>
            <a:endParaRPr lang="en-GB"/>
          </a:p>
        </p:txBody>
      </p:sp>
    </p:spTree>
    <p:extLst>
      <p:ext uri="{BB962C8B-B14F-4D97-AF65-F5344CB8AC3E}">
        <p14:creationId xmlns:p14="http://schemas.microsoft.com/office/powerpoint/2010/main" val="1734440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pPr>
              <a:defRPr/>
            </a:pPr>
            <a:fld id="{90D845B0-7E3B-41CB-9C47-6168A0F5CD69}" type="datetimeFigureOut">
              <a:rPr lang="en-US"/>
              <a:pPr>
                <a:defRPr/>
              </a:pPr>
              <a:t>6/13/2022</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75CF3C45-72BB-4CC6-B63F-04DC38A0C48E}" type="slidenum">
              <a:rPr lang="en-GB"/>
              <a:pPr>
                <a:defRPr/>
              </a:pPr>
              <a:t>‹#›</a:t>
            </a:fld>
            <a:endParaRPr lang="en-GB"/>
          </a:p>
        </p:txBody>
      </p:sp>
    </p:spTree>
    <p:extLst>
      <p:ext uri="{BB962C8B-B14F-4D97-AF65-F5344CB8AC3E}">
        <p14:creationId xmlns:p14="http://schemas.microsoft.com/office/powerpoint/2010/main" val="4047870945"/>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3914257"/>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GB"/>
          </a:p>
        </p:txBody>
      </p:sp>
      <p:sp>
        <p:nvSpPr>
          <p:cNvPr id="1027" name="Text Placeholder 2"/>
          <p:cNvSpPr>
            <a:spLocks noGrp="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A9B5B14E-F498-4FD2-A77A-3963200DAD99}" type="datetimeFigureOut">
              <a:rPr lang="en-US"/>
              <a:pPr>
                <a:defRPr/>
              </a:pPr>
              <a:t>6/13/2022</a:t>
            </a:fld>
            <a:endParaRPr lang="en-GB"/>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GB"/>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C093B405-4959-43AA-A52D-F04BBF0599A1}" type="slidenum">
              <a:rPr lang="en-GB"/>
              <a:pPr>
                <a:defRPr/>
              </a:pPr>
              <a:t>‹#›</a:t>
            </a:fld>
            <a:endParaRPr lang="en-GB"/>
          </a:p>
        </p:txBody>
      </p:sp>
    </p:spTree>
    <p:extLst>
      <p:ext uri="{BB962C8B-B14F-4D97-AF65-F5344CB8AC3E}">
        <p14:creationId xmlns:p14="http://schemas.microsoft.com/office/powerpoint/2010/main" val="2348571341"/>
      </p:ext>
    </p:extLst>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D2573-2596-4DCF-A1BC-F7D4E6047F39}"/>
              </a:ext>
            </a:extLst>
          </p:cNvPr>
          <p:cNvSpPr>
            <a:spLocks noGrp="1"/>
          </p:cNvSpPr>
          <p:nvPr>
            <p:ph type="ctrTitle"/>
          </p:nvPr>
        </p:nvSpPr>
        <p:spPr/>
        <p:txBody>
          <a:bodyPr/>
          <a:lstStyle/>
          <a:p>
            <a:r>
              <a:rPr lang="en-GB"/>
              <a:t>Recovery is Possible:  Overcoming ‘Addiction’ and its Rescue Hypotheses</a:t>
            </a:r>
          </a:p>
        </p:txBody>
      </p:sp>
      <p:sp>
        <p:nvSpPr>
          <p:cNvPr id="3" name="Subtitle 2">
            <a:extLst>
              <a:ext uri="{FF2B5EF4-FFF2-40B4-BE49-F238E27FC236}">
                <a16:creationId xmlns:a16="http://schemas.microsoft.com/office/drawing/2014/main" id="{35933553-7822-4D08-AE00-74C70613268F}"/>
              </a:ext>
            </a:extLst>
          </p:cNvPr>
          <p:cNvSpPr>
            <a:spLocks noGrp="1"/>
          </p:cNvSpPr>
          <p:nvPr>
            <p:ph type="subTitle" idx="1"/>
          </p:nvPr>
        </p:nvSpPr>
        <p:spPr/>
        <p:txBody>
          <a:bodyPr lIns="91440" tIns="45720" rIns="91440" bIns="45720" anchor="t"/>
          <a:lstStyle/>
          <a:p>
            <a:r>
              <a:rPr lang="en-GB"/>
              <a:t>Derek Heim &amp; Rebecca Monk</a:t>
            </a:r>
          </a:p>
          <a:p>
            <a:r>
              <a:rPr lang="en-GB"/>
              <a:t>Edge Hill University </a:t>
            </a:r>
          </a:p>
          <a:p>
            <a:r>
              <a:rPr lang="en-GB"/>
              <a:t>Liverpool Centre for Alcohol Research</a:t>
            </a:r>
            <a:endParaRPr lang="en-GB">
              <a:cs typeface="Calibri"/>
            </a:endParaRPr>
          </a:p>
        </p:txBody>
      </p:sp>
      <p:pic>
        <p:nvPicPr>
          <p:cNvPr id="5" name="Picture 5" descr="A picture containing clipart&#10;&#10;Description automatically generated">
            <a:extLst>
              <a:ext uri="{FF2B5EF4-FFF2-40B4-BE49-F238E27FC236}">
                <a16:creationId xmlns:a16="http://schemas.microsoft.com/office/drawing/2014/main" id="{E7712C09-AF62-0F20-72D5-96355BB134B0}"/>
              </a:ext>
            </a:extLst>
          </p:cNvPr>
          <p:cNvPicPr>
            <a:picLocks noChangeAspect="1"/>
          </p:cNvPicPr>
          <p:nvPr/>
        </p:nvPicPr>
        <p:blipFill>
          <a:blip r:embed="rId2"/>
          <a:stretch>
            <a:fillRect/>
          </a:stretch>
        </p:blipFill>
        <p:spPr>
          <a:xfrm flipH="1">
            <a:off x="71716" y="4982161"/>
            <a:ext cx="2342166" cy="1870826"/>
          </a:xfrm>
          <a:prstGeom prst="rect">
            <a:avLst/>
          </a:prstGeom>
        </p:spPr>
      </p:pic>
      <p:pic>
        <p:nvPicPr>
          <p:cNvPr id="6" name="Picture 6" descr="Logo, company name&#10;&#10;Description automatically generated">
            <a:extLst>
              <a:ext uri="{FF2B5EF4-FFF2-40B4-BE49-F238E27FC236}">
                <a16:creationId xmlns:a16="http://schemas.microsoft.com/office/drawing/2014/main" id="{FE39F1E5-C368-2F70-C64C-664C6AF20F51}"/>
              </a:ext>
            </a:extLst>
          </p:cNvPr>
          <p:cNvPicPr>
            <a:picLocks noChangeAspect="1"/>
          </p:cNvPicPr>
          <p:nvPr/>
        </p:nvPicPr>
        <p:blipFill>
          <a:blip r:embed="rId3"/>
          <a:stretch>
            <a:fillRect/>
          </a:stretch>
        </p:blipFill>
        <p:spPr>
          <a:xfrm>
            <a:off x="8495491" y="4888216"/>
            <a:ext cx="3700991" cy="1970066"/>
          </a:xfrm>
          <a:prstGeom prst="rect">
            <a:avLst/>
          </a:prstGeom>
        </p:spPr>
      </p:pic>
    </p:spTree>
    <p:extLst>
      <p:ext uri="{BB962C8B-B14F-4D97-AF65-F5344CB8AC3E}">
        <p14:creationId xmlns:p14="http://schemas.microsoft.com/office/powerpoint/2010/main" val="13285695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pPr eaLnBrk="1" hangingPunct="1"/>
            <a:r>
              <a:rPr lang="en-GB"/>
              <a:t>We sometimes engage in unwise, potentially reckless and/or dangerous behaviour</a:t>
            </a:r>
          </a:p>
        </p:txBody>
      </p:sp>
      <p:sp>
        <p:nvSpPr>
          <p:cNvPr id="4099" name="Content Placeholder 2"/>
          <p:cNvSpPr>
            <a:spLocks noGrp="1"/>
          </p:cNvSpPr>
          <p:nvPr>
            <p:ph idx="1"/>
          </p:nvPr>
        </p:nvSpPr>
        <p:spPr/>
        <p:txBody>
          <a:bodyPr/>
          <a:lstStyle/>
          <a:p>
            <a:pPr eaLnBrk="1" hangingPunct="1"/>
            <a:endParaRPr lang="en-US" dirty="0">
              <a:effectLst/>
              <a:ea typeface="Calibri" panose="020F0502020204030204" pitchFamily="34" charset="0"/>
            </a:endParaRPr>
          </a:p>
          <a:p>
            <a:pPr eaLnBrk="1" hangingPunct="1"/>
            <a:r>
              <a:rPr lang="en-US" dirty="0">
                <a:effectLst/>
                <a:ea typeface="Calibri" panose="020F0502020204030204" pitchFamily="34" charset="0"/>
              </a:rPr>
              <a:t>But what about those individuals who regularly undertake potentially problematic </a:t>
            </a:r>
            <a:r>
              <a:rPr lang="en-US" dirty="0" err="1">
                <a:effectLst/>
                <a:ea typeface="Calibri" panose="020F0502020204030204" pitchFamily="34" charset="0"/>
              </a:rPr>
              <a:t>behaviours</a:t>
            </a:r>
            <a:r>
              <a:rPr lang="en-US" dirty="0">
                <a:effectLst/>
                <a:ea typeface="Calibri" panose="020F0502020204030204" pitchFamily="34" charset="0"/>
              </a:rPr>
              <a:t>? </a:t>
            </a:r>
          </a:p>
          <a:p>
            <a:pPr eaLnBrk="1" hangingPunct="1"/>
            <a:r>
              <a:rPr lang="en-US" dirty="0">
                <a:effectLst/>
                <a:ea typeface="Calibri" panose="020F0502020204030204" pitchFamily="34" charset="0"/>
              </a:rPr>
              <a:t>Must there be a mechanism for otherwise sane and rational people to continually engage in potentially lethal or severely damaging </a:t>
            </a:r>
            <a:r>
              <a:rPr lang="en-US" dirty="0" err="1">
                <a:effectLst/>
                <a:ea typeface="Calibri" panose="020F0502020204030204" pitchFamily="34" charset="0"/>
              </a:rPr>
              <a:t>behaviour</a:t>
            </a:r>
            <a:r>
              <a:rPr lang="en-US" dirty="0">
                <a:effectLst/>
                <a:ea typeface="Calibri" panose="020F0502020204030204" pitchFamily="34" charset="0"/>
              </a:rPr>
              <a:t>? </a:t>
            </a:r>
          </a:p>
          <a:p>
            <a:pPr eaLnBrk="1" hangingPunct="1"/>
            <a:r>
              <a:rPr lang="en-US" dirty="0">
                <a:effectLst/>
                <a:ea typeface="Calibri" panose="020F0502020204030204" pitchFamily="34" charset="0"/>
              </a:rPr>
              <a:t>Has a switch been flicked? </a:t>
            </a:r>
            <a:endParaRPr lang="en-GB" dirty="0">
              <a:effectLst/>
              <a:ea typeface="Calibri" panose="020F0502020204030204" pitchFamily="34" charset="0"/>
            </a:endParaRPr>
          </a:p>
          <a:p>
            <a:pPr marL="0" indent="0" eaLnBrk="1" hangingPunct="1">
              <a:buNone/>
            </a:pPr>
            <a:endParaRPr lang="en-GB"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GB"/>
              <a:t>Conceptualising behaviour</a:t>
            </a:r>
          </a:p>
        </p:txBody>
      </p:sp>
      <p:sp>
        <p:nvSpPr>
          <p:cNvPr id="18435" name="Content Placeholder 2"/>
          <p:cNvSpPr>
            <a:spLocks noGrp="1"/>
          </p:cNvSpPr>
          <p:nvPr>
            <p:ph sz="quarter" idx="1"/>
          </p:nvPr>
        </p:nvSpPr>
        <p:spPr/>
        <p:txBody>
          <a:bodyPr/>
          <a:lstStyle/>
          <a:p>
            <a:r>
              <a:rPr lang="en-GB" sz="4000"/>
              <a:t>How a behaviour is conceptualised dictates how it is responded to</a:t>
            </a:r>
          </a:p>
          <a:p>
            <a:pPr eaLnBrk="1" hangingPunct="1"/>
            <a:r>
              <a:rPr lang="en-GB"/>
              <a:t>Addiction as an explanation</a:t>
            </a:r>
          </a:p>
          <a:p>
            <a:pPr lvl="1" eaLnBrk="1" hangingPunct="1"/>
            <a:r>
              <a:rPr lang="en-GB"/>
              <a:t>Characterises problematic behaviour.  </a:t>
            </a:r>
          </a:p>
          <a:p>
            <a:pPr lvl="1" eaLnBrk="1" hangingPunct="1"/>
            <a:r>
              <a:rPr lang="en-GB"/>
              <a:t>Focuses on individual-level processes.</a:t>
            </a:r>
          </a:p>
          <a:p>
            <a:pPr lvl="2" eaLnBrk="1" hangingPunct="1"/>
            <a:r>
              <a:rPr lang="en-GB"/>
              <a:t>This is evidenced in the language we use to describe smoking (e.g. ‘Treatment’, ‘Craving’,  ‘Withdrawal’).</a:t>
            </a:r>
          </a:p>
          <a:p>
            <a:pPr marL="0" indent="0">
              <a:buNone/>
            </a:pPr>
            <a:endParaRPr lang="en-GB" sz="4000"/>
          </a:p>
          <a:p>
            <a:endParaRPr lang="en-GB" sz="40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GB"/>
              <a:t>Does ‘addiction’ change the basis of human behaviour for specific actions?</a:t>
            </a:r>
          </a:p>
        </p:txBody>
      </p:sp>
      <p:sp>
        <p:nvSpPr>
          <p:cNvPr id="10243" name="Content Placeholder 2"/>
          <p:cNvSpPr>
            <a:spLocks noGrp="1"/>
          </p:cNvSpPr>
          <p:nvPr>
            <p:ph idx="1"/>
          </p:nvPr>
        </p:nvSpPr>
        <p:spPr/>
        <p:txBody>
          <a:bodyPr/>
          <a:lstStyle/>
          <a:p>
            <a:pPr eaLnBrk="1" hangingPunct="1"/>
            <a:r>
              <a:rPr lang="en-GB"/>
              <a:t>People (fail to) quit all the time.</a:t>
            </a:r>
          </a:p>
          <a:p>
            <a:pPr lvl="1" eaLnBrk="1" hangingPunct="1"/>
            <a:r>
              <a:rPr lang="en-GB"/>
              <a:t>‘helpless addicts’  vs ‘amazing willpower’. Were those ‘recovered’ addicted in the first place?</a:t>
            </a:r>
          </a:p>
          <a:p>
            <a:pPr eaLnBrk="1" hangingPunct="1"/>
            <a:r>
              <a:rPr lang="en-GB"/>
              <a:t>What vs why?</a:t>
            </a:r>
          </a:p>
          <a:p>
            <a:pPr lvl="1" eaLnBrk="1" hangingPunct="1"/>
            <a:r>
              <a:rPr lang="en-GB"/>
              <a:t>Neuroscience</a:t>
            </a:r>
            <a:r>
              <a:rPr lang="en-GB" i="1"/>
              <a:t> </a:t>
            </a:r>
            <a:r>
              <a:rPr lang="en-GB"/>
              <a:t>explains</a:t>
            </a:r>
            <a:r>
              <a:rPr lang="en-GB" i="1"/>
              <a:t> what</a:t>
            </a:r>
            <a:r>
              <a:rPr lang="en-GB"/>
              <a:t> happens to people’s brain when they take drugs.</a:t>
            </a:r>
          </a:p>
          <a:p>
            <a:pPr lvl="1" eaLnBrk="1" hangingPunct="1"/>
            <a:r>
              <a:rPr lang="en-GB"/>
              <a:t>Can’t explain </a:t>
            </a:r>
            <a:r>
              <a:rPr lang="en-GB" i="1"/>
              <a:t>why </a:t>
            </a:r>
            <a:r>
              <a:rPr lang="en-GB"/>
              <a:t>people take drugs and whether they can stop.</a:t>
            </a:r>
          </a:p>
          <a:p>
            <a:pPr eaLnBrk="1" hangingPunct="1">
              <a:buNone/>
            </a:pPr>
            <a:r>
              <a:rPr lang="en-GB">
                <a:sym typeface="Wingdings" pitchFamily="2" charset="2"/>
              </a:rPr>
              <a:t></a:t>
            </a:r>
            <a:r>
              <a:rPr lang="en-GB"/>
              <a:t>It is something people do, not something that happens to them. </a:t>
            </a:r>
          </a:p>
          <a:p>
            <a:pPr eaLnBrk="1" hangingPunct="1"/>
            <a:endParaRPr lang="en-GB"/>
          </a:p>
          <a:p>
            <a:pPr eaLnBrk="1" hangingPunct="1"/>
            <a:endParaRPr lang="en-GB"/>
          </a:p>
          <a:p>
            <a:pPr eaLnBrk="1" hangingPunct="1"/>
            <a:endParaRPr lang="en-GB"/>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24671-0A6A-452B-A915-ED3AF602C5F7}"/>
              </a:ext>
            </a:extLst>
          </p:cNvPr>
          <p:cNvSpPr>
            <a:spLocks noGrp="1"/>
          </p:cNvSpPr>
          <p:nvPr>
            <p:ph type="title"/>
          </p:nvPr>
        </p:nvSpPr>
        <p:spPr/>
        <p:txBody>
          <a:bodyPr/>
          <a:lstStyle/>
          <a:p>
            <a:r>
              <a:rPr lang="en-GB" dirty="0"/>
              <a:t>Rescue hypotheses &amp; being a little bit addicted</a:t>
            </a:r>
          </a:p>
        </p:txBody>
      </p:sp>
      <p:sp>
        <p:nvSpPr>
          <p:cNvPr id="3" name="Content Placeholder 2">
            <a:extLst>
              <a:ext uri="{FF2B5EF4-FFF2-40B4-BE49-F238E27FC236}">
                <a16:creationId xmlns:a16="http://schemas.microsoft.com/office/drawing/2014/main" id="{076EA93C-F8A0-4A07-949C-7870E5D23D69}"/>
              </a:ext>
            </a:extLst>
          </p:cNvPr>
          <p:cNvSpPr>
            <a:spLocks noGrp="1"/>
          </p:cNvSpPr>
          <p:nvPr>
            <p:ph idx="1"/>
          </p:nvPr>
        </p:nvSpPr>
        <p:spPr>
          <a:xfrm>
            <a:off x="581526" y="1417638"/>
            <a:ext cx="10972800" cy="4525963"/>
          </a:xfrm>
        </p:spPr>
        <p:txBody>
          <a:bodyPr/>
          <a:lstStyle/>
          <a:p>
            <a:r>
              <a:rPr lang="en-GB" sz="2800" dirty="0">
                <a:ea typeface="Calibri" panose="020F0502020204030204" pitchFamily="34" charset="0"/>
                <a:cs typeface="Calibri"/>
              </a:rPr>
              <a:t>Even BDMA critics appear ‘addicted to addiction’:</a:t>
            </a:r>
            <a:endParaRPr lang="en-US" sz="2800" dirty="0">
              <a:ea typeface="Calibri" panose="020F0502020204030204" pitchFamily="34" charset="0"/>
            </a:endParaRPr>
          </a:p>
          <a:p>
            <a:pPr lvl="1"/>
            <a:r>
              <a:rPr lang="en-US" sz="2400" dirty="0">
                <a:effectLst/>
                <a:ea typeface="Calibri" panose="020F0502020204030204" pitchFamily="34" charset="0"/>
              </a:rPr>
              <a:t>New approaches</a:t>
            </a:r>
            <a:r>
              <a:rPr lang="en-US" sz="2400" dirty="0">
                <a:ea typeface="+mn-lt"/>
              </a:rPr>
              <a:t> </a:t>
            </a:r>
            <a:r>
              <a:rPr lang="en-US" sz="2400" dirty="0" err="1">
                <a:ea typeface="+mn-lt"/>
              </a:rPr>
              <a:t>conceptualise</a:t>
            </a:r>
            <a:r>
              <a:rPr lang="en-US" sz="2400" dirty="0">
                <a:ea typeface="Calibri" panose="020F0502020204030204" pitchFamily="34" charset="0"/>
              </a:rPr>
              <a:t> </a:t>
            </a:r>
            <a:r>
              <a:rPr lang="en-US" sz="2400" dirty="0">
                <a:effectLst/>
                <a:ea typeface="Calibri" panose="020F0502020204030204" pitchFamily="34" charset="0"/>
              </a:rPr>
              <a:t>the </a:t>
            </a:r>
            <a:r>
              <a:rPr lang="en-US" sz="2400" dirty="0" err="1">
                <a:effectLst/>
                <a:ea typeface="Calibri" panose="020F0502020204030204" pitchFamily="34" charset="0"/>
              </a:rPr>
              <a:t>behaviour</a:t>
            </a:r>
            <a:r>
              <a:rPr lang="en-US" sz="2400" dirty="0">
                <a:effectLst/>
                <a:ea typeface="Calibri" panose="020F0502020204030204" pitchFamily="34" charset="0"/>
              </a:rPr>
              <a:t> as a ‘disordered</a:t>
            </a:r>
            <a:r>
              <a:rPr lang="en-US" sz="2400" dirty="0">
                <a:ea typeface="Calibri" panose="020F0502020204030204" pitchFamily="34" charset="0"/>
              </a:rPr>
              <a:t>’ (disorder of self regulation/hyperbolic discounting/distorted valuation processes).</a:t>
            </a:r>
          </a:p>
          <a:p>
            <a:pPr lvl="1"/>
            <a:r>
              <a:rPr lang="en-US" sz="2400" dirty="0">
                <a:effectLst/>
                <a:ea typeface="Calibri" panose="020F0502020204030204" pitchFamily="34" charset="0"/>
                <a:cs typeface="Calibri"/>
              </a:rPr>
              <a:t>Combine with other factors (e.g. social/individual differences) to lead to (vulnerability to) addiction.</a:t>
            </a:r>
          </a:p>
          <a:p>
            <a:r>
              <a:rPr lang="en-US" sz="2800" dirty="0">
                <a:ea typeface="+mn-lt"/>
                <a:cs typeface="+mn-lt"/>
              </a:rPr>
              <a:t>People could choose not to engage in the </a:t>
            </a:r>
            <a:r>
              <a:rPr lang="en-US" sz="2800" dirty="0" err="1">
                <a:ea typeface="+mn-lt"/>
                <a:cs typeface="+mn-lt"/>
              </a:rPr>
              <a:t>behaviour</a:t>
            </a:r>
            <a:r>
              <a:rPr lang="en-US" sz="2800" dirty="0">
                <a:ea typeface="+mn-lt"/>
                <a:cs typeface="+mn-lt"/>
              </a:rPr>
              <a:t>, but for varying reasons (poor </a:t>
            </a:r>
            <a:r>
              <a:rPr lang="en-US" sz="2800" dirty="0" err="1">
                <a:ea typeface="+mn-lt"/>
                <a:cs typeface="+mn-lt"/>
              </a:rPr>
              <a:t>behavioural</a:t>
            </a:r>
            <a:r>
              <a:rPr lang="en-US" sz="2800" dirty="0">
                <a:ea typeface="+mn-lt"/>
                <a:cs typeface="+mn-lt"/>
              </a:rPr>
              <a:t> control/limited desire control/ST over LT goals) control is not exerted .</a:t>
            </a:r>
          </a:p>
          <a:p>
            <a:r>
              <a:rPr lang="en-US" sz="2800" dirty="0">
                <a:cs typeface="Calibri"/>
              </a:rPr>
              <a:t>This middle ground of being a little bit addicted/disordered, like it is impossible to be a little bit pregnant, is untenable.</a:t>
            </a:r>
          </a:p>
          <a:p>
            <a:r>
              <a:rPr lang="en-US" sz="2800" dirty="0">
                <a:ea typeface="+mn-lt"/>
                <a:cs typeface="+mn-lt"/>
              </a:rPr>
              <a:t>This circumvents the debate on the dichotomy between free-will and determinism.</a:t>
            </a:r>
            <a:endParaRPr lang="en-US" sz="2800" dirty="0">
              <a:cs typeface="Calibri"/>
            </a:endParaRPr>
          </a:p>
          <a:p>
            <a:pPr marL="0" indent="0">
              <a:buNone/>
            </a:pPr>
            <a:endParaRPr lang="en-GB" sz="2800" dirty="0">
              <a:cs typeface="Calibri"/>
            </a:endParaRPr>
          </a:p>
          <a:p>
            <a:endParaRPr lang="en-GB" dirty="0">
              <a:cs typeface="Calibri"/>
            </a:endParaRPr>
          </a:p>
        </p:txBody>
      </p:sp>
    </p:spTree>
    <p:extLst>
      <p:ext uri="{BB962C8B-B14F-4D97-AF65-F5344CB8AC3E}">
        <p14:creationId xmlns:p14="http://schemas.microsoft.com/office/powerpoint/2010/main" val="42853652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FFC8FA-B713-4EAA-B9FF-61B5A2952F41}"/>
              </a:ext>
            </a:extLst>
          </p:cNvPr>
          <p:cNvSpPr>
            <a:spLocks noGrp="1"/>
          </p:cNvSpPr>
          <p:nvPr>
            <p:ph type="title"/>
          </p:nvPr>
        </p:nvSpPr>
        <p:spPr/>
        <p:txBody>
          <a:bodyPr/>
          <a:lstStyle/>
          <a:p>
            <a:r>
              <a:rPr lang="en-GB" dirty="0"/>
              <a:t>Rescue hypotheses &amp; being a little bit addicted</a:t>
            </a:r>
          </a:p>
        </p:txBody>
      </p:sp>
      <p:sp>
        <p:nvSpPr>
          <p:cNvPr id="3" name="Content Placeholder 2">
            <a:extLst>
              <a:ext uri="{FF2B5EF4-FFF2-40B4-BE49-F238E27FC236}">
                <a16:creationId xmlns:a16="http://schemas.microsoft.com/office/drawing/2014/main" id="{8A8980BF-DCC7-4991-BF4D-84F52DCBFB6A}"/>
              </a:ext>
            </a:extLst>
          </p:cNvPr>
          <p:cNvSpPr>
            <a:spLocks noGrp="1"/>
          </p:cNvSpPr>
          <p:nvPr>
            <p:ph idx="1"/>
          </p:nvPr>
        </p:nvSpPr>
        <p:spPr/>
        <p:txBody>
          <a:bodyPr/>
          <a:lstStyle/>
          <a:p>
            <a:r>
              <a:rPr lang="en-US" sz="3200" dirty="0">
                <a:ea typeface="+mn-lt"/>
                <a:cs typeface="+mn-lt"/>
              </a:rPr>
              <a:t>Despite overwhelming evidence of controlled use/recovery.</a:t>
            </a:r>
          </a:p>
          <a:p>
            <a:pPr marL="0" indent="0">
              <a:buNone/>
            </a:pPr>
            <a:endParaRPr lang="en-US" sz="3200" dirty="0">
              <a:cs typeface="Calibri"/>
            </a:endParaRPr>
          </a:p>
          <a:p>
            <a:r>
              <a:rPr lang="en-GB" sz="3200" dirty="0"/>
              <a:t>As Lakatos observes: </a:t>
            </a:r>
            <a:r>
              <a:rPr lang="en-US" sz="3200" dirty="0">
                <a:effectLst/>
                <a:ea typeface="Calibri" panose="020F0502020204030204" pitchFamily="34" charset="0"/>
              </a:rPr>
              <a:t> “[t]</a:t>
            </a:r>
            <a:r>
              <a:rPr lang="en-US" sz="3200" i="1" dirty="0">
                <a:effectLst/>
                <a:ea typeface="Calibri" panose="020F0502020204030204" pitchFamily="34" charset="0"/>
              </a:rPr>
              <a:t>hey</a:t>
            </a:r>
            <a:r>
              <a:rPr lang="en-US" sz="3200" dirty="0">
                <a:effectLst/>
                <a:ea typeface="Calibri" panose="020F0502020204030204" pitchFamily="34" charset="0"/>
              </a:rPr>
              <a:t> (scientists) </a:t>
            </a:r>
            <a:r>
              <a:rPr lang="en-US" sz="3200" i="1" dirty="0">
                <a:effectLst/>
                <a:ea typeface="Calibri" panose="020F0502020204030204" pitchFamily="34" charset="0"/>
              </a:rPr>
              <a:t>do not abandon a theory [merely] because facts contradict it. They normally either invent some rescue hypothesis to explain what they then call a mere anomaly or, if they cannot explain the anomaly, they ignore it, and direct their attention to other problems</a:t>
            </a:r>
            <a:r>
              <a:rPr lang="en-US" sz="3200" dirty="0">
                <a:effectLst/>
                <a:ea typeface="Calibri" panose="020F0502020204030204" pitchFamily="34" charset="0"/>
              </a:rPr>
              <a:t> (p.2).”</a:t>
            </a:r>
            <a:endParaRPr lang="en-GB" sz="3200" dirty="0">
              <a:effectLst/>
              <a:ea typeface="Calibri" panose="020F0502020204030204" pitchFamily="34" charset="0"/>
              <a:cs typeface="Calibri"/>
            </a:endParaRPr>
          </a:p>
          <a:p>
            <a:endParaRPr lang="en-GB" dirty="0"/>
          </a:p>
        </p:txBody>
      </p:sp>
    </p:spTree>
    <p:extLst>
      <p:ext uri="{BB962C8B-B14F-4D97-AF65-F5344CB8AC3E}">
        <p14:creationId xmlns:p14="http://schemas.microsoft.com/office/powerpoint/2010/main" val="38128256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1F76E-7EA4-4850-B3B0-12A8E4949B84}"/>
              </a:ext>
            </a:extLst>
          </p:cNvPr>
          <p:cNvSpPr>
            <a:spLocks noGrp="1"/>
          </p:cNvSpPr>
          <p:nvPr>
            <p:ph type="title"/>
          </p:nvPr>
        </p:nvSpPr>
        <p:spPr/>
        <p:txBody>
          <a:bodyPr/>
          <a:lstStyle/>
          <a:p>
            <a:r>
              <a:rPr lang="en-GB"/>
              <a:t>‘Addiction’ conflates reasons and causes</a:t>
            </a:r>
          </a:p>
        </p:txBody>
      </p:sp>
      <p:sp>
        <p:nvSpPr>
          <p:cNvPr id="3" name="Content Placeholder 2">
            <a:extLst>
              <a:ext uri="{FF2B5EF4-FFF2-40B4-BE49-F238E27FC236}">
                <a16:creationId xmlns:a16="http://schemas.microsoft.com/office/drawing/2014/main" id="{86DDB880-D38E-450F-B163-4A8861738A63}"/>
              </a:ext>
            </a:extLst>
          </p:cNvPr>
          <p:cNvSpPr>
            <a:spLocks noGrp="1"/>
          </p:cNvSpPr>
          <p:nvPr>
            <p:ph idx="1"/>
          </p:nvPr>
        </p:nvSpPr>
        <p:spPr/>
        <p:txBody>
          <a:bodyPr/>
          <a:lstStyle/>
          <a:p>
            <a:r>
              <a:rPr lang="en-GB" sz="2700" dirty="0">
                <a:cs typeface="Calibri"/>
              </a:rPr>
              <a:t>Desire/urge is not the cause of behaviour, though it may be the reason.</a:t>
            </a:r>
          </a:p>
          <a:p>
            <a:pPr marL="0" indent="0">
              <a:spcBef>
                <a:spcPts val="0"/>
              </a:spcBef>
              <a:spcAft>
                <a:spcPts val="0"/>
              </a:spcAft>
              <a:buNone/>
            </a:pPr>
            <a:endParaRPr lang="en-GB" sz="2700" dirty="0">
              <a:cs typeface="Calibri"/>
            </a:endParaRPr>
          </a:p>
          <a:p>
            <a:pPr marL="0" indent="0">
              <a:spcBef>
                <a:spcPts val="0"/>
              </a:spcBef>
              <a:spcAft>
                <a:spcPts val="0"/>
              </a:spcAft>
              <a:buNone/>
            </a:pPr>
            <a:r>
              <a:rPr lang="en-US" sz="2700" i="1" dirty="0">
                <a:cs typeface="Calibri"/>
              </a:rPr>
              <a:t>“…The urge one feels to have another piece of cake does not make one's hand move irresistibly towards the plate any more than feeling inclined to go to the cinema tonight will by, 7:00 p.m., cause one’s legs to move” </a:t>
            </a:r>
            <a:r>
              <a:rPr lang="en-US" sz="2700" dirty="0">
                <a:cs typeface="Calibri"/>
              </a:rPr>
              <a:t>Bennett &amp; Hacker (2003, p.230, emphases original) </a:t>
            </a:r>
          </a:p>
          <a:p>
            <a:pPr marL="0" indent="0">
              <a:spcBef>
                <a:spcPts val="0"/>
              </a:spcBef>
              <a:spcAft>
                <a:spcPts val="0"/>
              </a:spcAft>
              <a:buNone/>
            </a:pPr>
            <a:endParaRPr lang="en-US" sz="2700" dirty="0">
              <a:cs typeface="Calibri"/>
            </a:endParaRPr>
          </a:p>
          <a:p>
            <a:r>
              <a:rPr lang="en-GB" sz="2800" dirty="0"/>
              <a:t>Cost of ‘addiction’ (disease or disorder) is to divorce people from the reasons for their own behaviour.</a:t>
            </a:r>
          </a:p>
          <a:p>
            <a:r>
              <a:rPr lang="en-GB" sz="2800" dirty="0"/>
              <a:t>Undermines self-efficacy and can act as self-fulfilling prophecy (cessation attempts/relapse).</a:t>
            </a:r>
            <a:endParaRPr lang="en-GB" sz="2800" dirty="0">
              <a:cs typeface="Calibri"/>
            </a:endParaRPr>
          </a:p>
          <a:p>
            <a:pPr marL="0" indent="0">
              <a:spcBef>
                <a:spcPts val="0"/>
              </a:spcBef>
              <a:spcAft>
                <a:spcPts val="0"/>
              </a:spcAft>
              <a:buNone/>
            </a:pPr>
            <a:endParaRPr lang="en-GB" sz="2700" dirty="0">
              <a:cs typeface="Calibri"/>
            </a:endParaRPr>
          </a:p>
          <a:p>
            <a:endParaRPr lang="en-US" sz="2400" dirty="0">
              <a:cs typeface="Arial"/>
            </a:endParaRPr>
          </a:p>
          <a:p>
            <a:endParaRPr lang="en-US" sz="2400" dirty="0">
              <a:cs typeface="Arial"/>
            </a:endParaRPr>
          </a:p>
          <a:p>
            <a:endParaRPr lang="en-GB" dirty="0">
              <a:cs typeface="Calibri"/>
            </a:endParaRPr>
          </a:p>
        </p:txBody>
      </p:sp>
    </p:spTree>
    <p:extLst>
      <p:ext uri="{BB962C8B-B14F-4D97-AF65-F5344CB8AC3E}">
        <p14:creationId xmlns:p14="http://schemas.microsoft.com/office/powerpoint/2010/main" val="36004765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609600" y="0"/>
            <a:ext cx="10972800" cy="1143000"/>
          </a:xfrm>
        </p:spPr>
        <p:txBody>
          <a:bodyPr rtlCol="0">
            <a:normAutofit/>
          </a:bodyPr>
          <a:lstStyle/>
          <a:p>
            <a:pPr fontAlgn="auto">
              <a:spcAft>
                <a:spcPts val="0"/>
              </a:spcAft>
              <a:defRPr/>
            </a:pPr>
            <a:r>
              <a:rPr lang="en-GB" dirty="0"/>
              <a:t>Beyond ‘addiction’</a:t>
            </a:r>
          </a:p>
        </p:txBody>
      </p:sp>
      <p:sp>
        <p:nvSpPr>
          <p:cNvPr id="15363" name="Content Placeholder 2"/>
          <p:cNvSpPr>
            <a:spLocks noGrp="1"/>
          </p:cNvSpPr>
          <p:nvPr>
            <p:ph idx="1"/>
          </p:nvPr>
        </p:nvSpPr>
        <p:spPr>
          <a:xfrm>
            <a:off x="609600" y="1251286"/>
            <a:ext cx="10972800" cy="4525963"/>
          </a:xfrm>
        </p:spPr>
        <p:txBody>
          <a:bodyPr/>
          <a:lstStyle/>
          <a:p>
            <a:r>
              <a:rPr lang="en-GB" dirty="0"/>
              <a:t>People consume substances/stop for reasons.</a:t>
            </a:r>
          </a:p>
          <a:p>
            <a:pPr lvl="1"/>
            <a:r>
              <a:rPr lang="en-GB" dirty="0"/>
              <a:t>If you ask people why they take substances/stopped they will give you meaningful answers (e.g., relaxation/health concerns).</a:t>
            </a:r>
          </a:p>
          <a:p>
            <a:r>
              <a:rPr lang="en-GB" dirty="0"/>
              <a:t>It does not matter whether these are ‘true’ or not, but these "scripts" give meaning and help sense making.</a:t>
            </a:r>
          </a:p>
          <a:p>
            <a:r>
              <a:rPr lang="en-GB" dirty="0"/>
              <a:t>They are context-appropriate and serve psychological and social functions.</a:t>
            </a:r>
          </a:p>
          <a:p>
            <a:r>
              <a:rPr lang="en-GB" dirty="0"/>
              <a:t>‘Addiction’ can be part of this script.</a:t>
            </a:r>
          </a:p>
          <a:p>
            <a:pPr lvl="1"/>
            <a:r>
              <a:rPr lang="en-GB" dirty="0"/>
              <a:t>Provides the framework within which decisions to use or to quit are made. To implement a decision to quit necessitates a change of the ‘script’.</a:t>
            </a:r>
            <a:endParaRPr lang="en-GB" dirty="0">
              <a:cs typeface="Calibri"/>
            </a:endParaRPr>
          </a:p>
          <a:p>
            <a:endParaRPr lang="en-GB"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7DC8-CEDE-4A96-8216-54126C82C774}"/>
              </a:ext>
            </a:extLst>
          </p:cNvPr>
          <p:cNvSpPr>
            <a:spLocks noGrp="1"/>
          </p:cNvSpPr>
          <p:nvPr>
            <p:ph type="title"/>
          </p:nvPr>
        </p:nvSpPr>
        <p:spPr/>
        <p:txBody>
          <a:bodyPr/>
          <a:lstStyle/>
          <a:p>
            <a:r>
              <a:rPr lang="en-GB"/>
              <a:t>Conclusions</a:t>
            </a:r>
          </a:p>
        </p:txBody>
      </p:sp>
      <p:sp>
        <p:nvSpPr>
          <p:cNvPr id="3" name="Content Placeholder 2">
            <a:extLst>
              <a:ext uri="{FF2B5EF4-FFF2-40B4-BE49-F238E27FC236}">
                <a16:creationId xmlns:a16="http://schemas.microsoft.com/office/drawing/2014/main" id="{1943117B-8F24-4F86-AF1A-B30056805843}"/>
              </a:ext>
            </a:extLst>
          </p:cNvPr>
          <p:cNvSpPr>
            <a:spLocks noGrp="1"/>
          </p:cNvSpPr>
          <p:nvPr>
            <p:ph idx="1"/>
          </p:nvPr>
        </p:nvSpPr>
        <p:spPr>
          <a:xfrm>
            <a:off x="609600" y="1297322"/>
            <a:ext cx="10972800" cy="4525963"/>
          </a:xfrm>
        </p:spPr>
        <p:txBody>
          <a:bodyPr/>
          <a:lstStyle/>
          <a:p>
            <a:r>
              <a:rPr lang="en-US" sz="2800" dirty="0">
                <a:ea typeface="Calibri" panose="020F0502020204030204" pitchFamily="34" charset="0"/>
              </a:rPr>
              <a:t>C</a:t>
            </a:r>
            <a:r>
              <a:rPr lang="en-US" sz="2800" dirty="0">
                <a:effectLst/>
                <a:ea typeface="Calibri" panose="020F0502020204030204" pitchFamily="34" charset="0"/>
              </a:rPr>
              <a:t>onstruct conflates philosophically incompatible notions and is unable to offer a meaningful explanation for the </a:t>
            </a:r>
            <a:r>
              <a:rPr lang="en-US" sz="2800" dirty="0" err="1">
                <a:effectLst/>
                <a:ea typeface="Calibri" panose="020F0502020204030204" pitchFamily="34" charset="0"/>
              </a:rPr>
              <a:t>behaviours</a:t>
            </a:r>
            <a:r>
              <a:rPr lang="en-US" sz="2800" dirty="0">
                <a:effectLst/>
                <a:ea typeface="Calibri" panose="020F0502020204030204" pitchFamily="34" charset="0"/>
              </a:rPr>
              <a:t> it seeks to elucidate. </a:t>
            </a:r>
          </a:p>
          <a:p>
            <a:r>
              <a:rPr lang="en-US" sz="2800" dirty="0">
                <a:effectLst/>
                <a:ea typeface="Calibri" panose="020F0502020204030204" pitchFamily="34" charset="0"/>
              </a:rPr>
              <a:t>‘Addiction’ survives, at least partly, because of its functional value in displacing societal and individual responsibility and blame for undesirable/problematic behaviors and by enabling forgiveness for these, and thus compassion and assistance. </a:t>
            </a:r>
          </a:p>
          <a:p>
            <a:r>
              <a:rPr lang="en-US" sz="2800" dirty="0">
                <a:effectLst/>
                <a:ea typeface="Calibri" panose="020F0502020204030204" pitchFamily="34" charset="0"/>
              </a:rPr>
              <a:t>Our powerful urge to invoke ‘addiction’ as an explanation says more about us than it does about the </a:t>
            </a:r>
            <a:r>
              <a:rPr lang="en-US" sz="2800" dirty="0" err="1">
                <a:effectLst/>
                <a:ea typeface="Calibri" panose="020F0502020204030204" pitchFamily="34" charset="0"/>
              </a:rPr>
              <a:t>behaviours</a:t>
            </a:r>
            <a:r>
              <a:rPr lang="en-US" sz="2800" dirty="0">
                <a:effectLst/>
                <a:ea typeface="Calibri" panose="020F0502020204030204" pitchFamily="34" charset="0"/>
              </a:rPr>
              <a:t> we deem in need of illumination. </a:t>
            </a:r>
          </a:p>
          <a:p>
            <a:r>
              <a:rPr lang="en-US" sz="2800" dirty="0"/>
              <a:t>Challenges for people with addiction real and profound and need for interventions.</a:t>
            </a:r>
            <a:endParaRPr lang="en-GB" sz="2800" dirty="0"/>
          </a:p>
        </p:txBody>
      </p:sp>
    </p:spTree>
    <p:extLst>
      <p:ext uri="{BB962C8B-B14F-4D97-AF65-F5344CB8AC3E}">
        <p14:creationId xmlns:p14="http://schemas.microsoft.com/office/powerpoint/2010/main" val="14958215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35E58-EFD6-4236-B68C-9A05A1FB7D92}"/>
              </a:ext>
            </a:extLst>
          </p:cNvPr>
          <p:cNvSpPr>
            <a:spLocks noGrp="1"/>
          </p:cNvSpPr>
          <p:nvPr>
            <p:ph type="title"/>
          </p:nvPr>
        </p:nvSpPr>
        <p:spPr/>
        <p:txBody>
          <a:bodyPr/>
          <a:lstStyle/>
          <a:p>
            <a:r>
              <a:rPr lang="en-GB"/>
              <a:t>Conclusions contd.</a:t>
            </a:r>
          </a:p>
        </p:txBody>
      </p:sp>
      <p:sp>
        <p:nvSpPr>
          <p:cNvPr id="3" name="Content Placeholder 2">
            <a:extLst>
              <a:ext uri="{FF2B5EF4-FFF2-40B4-BE49-F238E27FC236}">
                <a16:creationId xmlns:a16="http://schemas.microsoft.com/office/drawing/2014/main" id="{C2251201-A98A-44A2-BCFE-56F45CE6F9BA}"/>
              </a:ext>
            </a:extLst>
          </p:cNvPr>
          <p:cNvSpPr>
            <a:spLocks noGrp="1"/>
          </p:cNvSpPr>
          <p:nvPr>
            <p:ph idx="1"/>
          </p:nvPr>
        </p:nvSpPr>
        <p:spPr/>
        <p:txBody>
          <a:bodyPr/>
          <a:lstStyle/>
          <a:p>
            <a:r>
              <a:rPr lang="en-US" sz="2800" dirty="0">
                <a:effectLst/>
                <a:ea typeface="Calibri" panose="020F0502020204030204" pitchFamily="34" charset="0"/>
              </a:rPr>
              <a:t>Instead of problem-focused and scientistic explanations of addiction, we need to recognize that addictive </a:t>
            </a:r>
            <a:r>
              <a:rPr lang="en-US" sz="2800" dirty="0" err="1">
                <a:effectLst/>
                <a:ea typeface="Calibri" panose="020F0502020204030204" pitchFamily="34" charset="0"/>
              </a:rPr>
              <a:t>behaviours</a:t>
            </a:r>
            <a:r>
              <a:rPr lang="en-US" sz="2800" dirty="0">
                <a:effectLst/>
                <a:ea typeface="Calibri" panose="020F0502020204030204" pitchFamily="34" charset="0"/>
              </a:rPr>
              <a:t> are not a sole, or primary, consequence of people’s diseased brains or disordered decision making. </a:t>
            </a:r>
          </a:p>
          <a:p>
            <a:r>
              <a:rPr lang="en-US" sz="2800" dirty="0">
                <a:effectLst/>
                <a:ea typeface="Calibri" panose="020F0502020204030204" pitchFamily="34" charset="0"/>
              </a:rPr>
              <a:t>They occur for reasons and arise in social, historical, cultural, legal, economic, and environmental contexts that shape </a:t>
            </a:r>
            <a:r>
              <a:rPr lang="en-US" sz="2800" dirty="0" err="1">
                <a:effectLst/>
                <a:ea typeface="Calibri" panose="020F0502020204030204" pitchFamily="34" charset="0"/>
              </a:rPr>
              <a:t>behaviours</a:t>
            </a:r>
            <a:r>
              <a:rPr lang="en-US" sz="2800" dirty="0">
                <a:effectLst/>
                <a:ea typeface="Calibri" panose="020F0502020204030204" pitchFamily="34" charset="0"/>
              </a:rPr>
              <a:t>, how they are construed, and how they are responded to in important ways.</a:t>
            </a:r>
          </a:p>
          <a:p>
            <a:r>
              <a:rPr lang="en-US" sz="2800" dirty="0">
                <a:effectLst/>
                <a:ea typeface="Calibri" panose="020F0502020204030204" pitchFamily="34" charset="0"/>
              </a:rPr>
              <a:t>Progress will be limited until we begin to pay as much attention to these reasons and influences as we have to individuals and their brains. </a:t>
            </a:r>
            <a:endParaRPr lang="en-GB" sz="2800" dirty="0">
              <a:effectLst/>
              <a:ea typeface="Calibri" panose="020F0502020204030204" pitchFamily="34" charset="0"/>
            </a:endParaRPr>
          </a:p>
          <a:p>
            <a:endParaRPr lang="en-GB" dirty="0"/>
          </a:p>
        </p:txBody>
      </p:sp>
    </p:spTree>
    <p:extLst>
      <p:ext uri="{BB962C8B-B14F-4D97-AF65-F5344CB8AC3E}">
        <p14:creationId xmlns:p14="http://schemas.microsoft.com/office/powerpoint/2010/main" val="5027861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117</TotalTime>
  <Words>1038</Words>
  <Application>Microsoft Office PowerPoint</Application>
  <PresentationFormat>Widescreen</PresentationFormat>
  <Paragraphs>80</Paragraphs>
  <Slides>10</Slides>
  <Notes>7</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10</vt:i4>
      </vt:variant>
    </vt:vector>
  </HeadingPairs>
  <TitlesOfParts>
    <vt:vector size="16" baseType="lpstr">
      <vt:lpstr>Arial</vt:lpstr>
      <vt:lpstr>Calibri</vt:lpstr>
      <vt:lpstr>Calibri Light</vt:lpstr>
      <vt:lpstr>Wingdings</vt:lpstr>
      <vt:lpstr>Office Theme</vt:lpstr>
      <vt:lpstr>1_Office Theme</vt:lpstr>
      <vt:lpstr>Recovery is Possible:  Overcoming ‘Addiction’ and its Rescue Hypotheses</vt:lpstr>
      <vt:lpstr>We sometimes engage in unwise, potentially reckless and/or dangerous behaviour</vt:lpstr>
      <vt:lpstr>Conceptualising behaviour</vt:lpstr>
      <vt:lpstr>Does ‘addiction’ change the basis of human behaviour for specific actions?</vt:lpstr>
      <vt:lpstr>Rescue hypotheses &amp; being a little bit addicted</vt:lpstr>
      <vt:lpstr>Rescue hypotheses &amp; being a little bit addicted</vt:lpstr>
      <vt:lpstr>‘Addiction’ conflates reasons and causes</vt:lpstr>
      <vt:lpstr>Beyond ‘addiction’</vt:lpstr>
      <vt:lpstr>Conclusions</vt:lpstr>
      <vt:lpstr>Conclusions contd.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Recovery is Possible:  Overcoming ‘Addiction’ and its Rescue Hypotheses</dc:title>
  <dc:creator>Derek Heim;Rebecca Monk</dc:creator>
  <cp:lastModifiedBy>Morris, James 24</cp:lastModifiedBy>
  <cp:revision>172</cp:revision>
  <dcterms:created xsi:type="dcterms:W3CDTF">2022-06-06T10:49:58Z</dcterms:created>
  <dcterms:modified xsi:type="dcterms:W3CDTF">2022-06-13T10:50:32Z</dcterms:modified>
</cp:coreProperties>
</file>