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69" r:id="rId1"/>
  </p:sldMasterIdLst>
  <p:notesMasterIdLst>
    <p:notesMasterId r:id="rId21"/>
  </p:notesMasterIdLst>
  <p:handoutMasterIdLst>
    <p:handoutMasterId r:id="rId22"/>
  </p:handoutMasterIdLst>
  <p:sldIdLst>
    <p:sldId id="577" r:id="rId2"/>
    <p:sldId id="579" r:id="rId3"/>
    <p:sldId id="582" r:id="rId4"/>
    <p:sldId id="405" r:id="rId5"/>
    <p:sldId id="523" r:id="rId6"/>
    <p:sldId id="578" r:id="rId7"/>
    <p:sldId id="257" r:id="rId8"/>
    <p:sldId id="258" r:id="rId9"/>
    <p:sldId id="585" r:id="rId10"/>
    <p:sldId id="477" r:id="rId11"/>
    <p:sldId id="583" r:id="rId12"/>
    <p:sldId id="576" r:id="rId13"/>
    <p:sldId id="515" r:id="rId14"/>
    <p:sldId id="510" r:id="rId15"/>
    <p:sldId id="580" r:id="rId16"/>
    <p:sldId id="586" r:id="rId17"/>
    <p:sldId id="587" r:id="rId18"/>
    <p:sldId id="581" r:id="rId19"/>
    <p:sldId id="584" r:id="rId20"/>
  </p:sldIdLst>
  <p:sldSz cx="9144000" cy="6858000" type="screen4x3"/>
  <p:notesSz cx="7010400" cy="9296400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7688"/>
    <a:srgbClr val="5E889D"/>
    <a:srgbClr val="94B0BE"/>
    <a:srgbClr val="4E3721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>
      <p:cViewPr varScale="1">
        <p:scale>
          <a:sx n="62" d="100"/>
          <a:sy n="62" d="100"/>
        </p:scale>
        <p:origin x="960" y="3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amh.ca\Users\Users1\Alexandra_Godinho\Cunningham%20Projects\For%20John\graphs%20moodhealth%20+%20cy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HCR1VFLEPW0010.camh.ca\Groups-T\SP&amp;HPR\Cunningham%20Group\MB%20GH%20+%20CYD%202018\Final%20Report\graphs%20gamhealth%20+%20cy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M-only</c:v>
          </c:tx>
          <c:marker>
            <c:symbol val="none"/>
          </c:marker>
          <c:cat>
            <c:strRef>
              <c:f>'H1WKDK-PD'!$D$1:$D$3</c:f>
              <c:strCache>
                <c:ptCount val="3"/>
                <c:pt idx="0">
                  <c:v>Baseline</c:v>
                </c:pt>
                <c:pt idx="1">
                  <c:v>3 months</c:v>
                </c:pt>
                <c:pt idx="2">
                  <c:v>6 months</c:v>
                </c:pt>
              </c:strCache>
            </c:strRef>
          </c:cat>
          <c:val>
            <c:numRef>
              <c:f>('H1WKDK-PD'!$C$5,'H1WKDK-PD'!$C$1,'H1WKDK-PD'!$C$3)</c:f>
              <c:numCache>
                <c:formatCode>General</c:formatCode>
                <c:ptCount val="3"/>
                <c:pt idx="0">
                  <c:v>15.706</c:v>
                </c:pt>
                <c:pt idx="1">
                  <c:v>11.731999999999999</c:v>
                </c:pt>
                <c:pt idx="2">
                  <c:v>11.414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6E-4232-B209-921ECDBAFBAC}"/>
            </c:ext>
          </c:extLst>
        </c:ser>
        <c:ser>
          <c:idx val="1"/>
          <c:order val="1"/>
          <c:tx>
            <c:v>M+CYD</c:v>
          </c:tx>
          <c:spPr>
            <a:ln>
              <a:prstDash val="dash"/>
            </a:ln>
          </c:spPr>
          <c:marker>
            <c:symbol val="none"/>
          </c:marker>
          <c:cat>
            <c:strRef>
              <c:f>'H1WKDK-PD'!$D$1:$D$3</c:f>
              <c:strCache>
                <c:ptCount val="3"/>
                <c:pt idx="0">
                  <c:v>Baseline</c:v>
                </c:pt>
                <c:pt idx="1">
                  <c:v>3 months</c:v>
                </c:pt>
                <c:pt idx="2">
                  <c:v>6 months</c:v>
                </c:pt>
              </c:strCache>
            </c:strRef>
          </c:cat>
          <c:val>
            <c:numRef>
              <c:f>('H1WKDK-PD'!$C$6,'H1WKDK-PD'!$C$2,'H1WKDK-PD'!$C$4)</c:f>
              <c:numCache>
                <c:formatCode>General</c:formatCode>
                <c:ptCount val="3"/>
                <c:pt idx="0">
                  <c:v>15.896000000000001</c:v>
                </c:pt>
                <c:pt idx="1">
                  <c:v>12.776999999999999</c:v>
                </c:pt>
                <c:pt idx="2">
                  <c:v>12.5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6E-4232-B209-921ECDBAFB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596096"/>
        <c:axId val="46597632"/>
      </c:lineChart>
      <c:catAx>
        <c:axId val="465960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46597632"/>
        <c:crosses val="autoZero"/>
        <c:auto val="1"/>
        <c:lblAlgn val="ctr"/>
        <c:lblOffset val="100"/>
        <c:noMultiLvlLbl val="0"/>
      </c:catAx>
      <c:valAx>
        <c:axId val="4659763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# drinks per</a:t>
                </a:r>
                <a:r>
                  <a:rPr lang="en-US" baseline="0"/>
                  <a:t> typical week</a:t>
                </a:r>
                <a:endParaRPr lang="en-US"/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crossAx val="465960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G-only</c:v>
          </c:tx>
          <c:marker>
            <c:symbol val="none"/>
          </c:marker>
          <c:cat>
            <c:strRef>
              <c:f>'H1WKDK-PD'!$D$1:$D$3</c:f>
              <c:strCache>
                <c:ptCount val="3"/>
                <c:pt idx="0">
                  <c:v>Baseline</c:v>
                </c:pt>
                <c:pt idx="1">
                  <c:v>3 months</c:v>
                </c:pt>
                <c:pt idx="2">
                  <c:v>6 months</c:v>
                </c:pt>
              </c:strCache>
            </c:strRef>
          </c:cat>
          <c:val>
            <c:numRef>
              <c:f>('H1WKDK-PD'!$C$5,'H1WKDK-PD'!$C$1,'H1WKDK-PD'!$C$3)</c:f>
              <c:numCache>
                <c:formatCode>###0.000</c:formatCode>
                <c:ptCount val="3"/>
                <c:pt idx="0">
                  <c:v>21.681818181818162</c:v>
                </c:pt>
                <c:pt idx="1">
                  <c:v>16.181307892582055</c:v>
                </c:pt>
                <c:pt idx="2">
                  <c:v>16.911845629446404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37-4CAB-BD97-148E6BDF96D1}"/>
            </c:ext>
          </c:extLst>
        </c:ser>
        <c:ser>
          <c:idx val="1"/>
          <c:order val="1"/>
          <c:tx>
            <c:v>G + A</c:v>
          </c:tx>
          <c:spPr>
            <a:ln>
              <a:prstDash val="dash"/>
            </a:ln>
          </c:spPr>
          <c:marker>
            <c:symbol val="none"/>
          </c:marker>
          <c:cat>
            <c:strRef>
              <c:f>'H1WKDK-PD'!$D$1:$D$3</c:f>
              <c:strCache>
                <c:ptCount val="3"/>
                <c:pt idx="0">
                  <c:v>Baseline</c:v>
                </c:pt>
                <c:pt idx="1">
                  <c:v>3 months</c:v>
                </c:pt>
                <c:pt idx="2">
                  <c:v>6 months</c:v>
                </c:pt>
              </c:strCache>
            </c:strRef>
          </c:cat>
          <c:val>
            <c:numRef>
              <c:f>('H1WKDK-PD'!$C$6,'H1WKDK-PD'!$C$2,'H1WKDK-PD'!$C$4)</c:f>
              <c:numCache>
                <c:formatCode>###0.000</c:formatCode>
                <c:ptCount val="3"/>
                <c:pt idx="0">
                  <c:v>18.699999999999939</c:v>
                </c:pt>
                <c:pt idx="1">
                  <c:v>17.829494638398003</c:v>
                </c:pt>
                <c:pt idx="2">
                  <c:v>18.611814148049458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37-4CAB-BD97-148E6BDF96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807936"/>
        <c:axId val="70809856"/>
      </c:lineChart>
      <c:catAx>
        <c:axId val="708079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70809856"/>
        <c:crosses val="autoZero"/>
        <c:auto val="1"/>
        <c:lblAlgn val="ctr"/>
        <c:lblOffset val="100"/>
        <c:noMultiLvlLbl val="0"/>
      </c:catAx>
      <c:valAx>
        <c:axId val="708098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# drinks per</a:t>
                </a:r>
                <a:r>
                  <a:rPr lang="en-US" baseline="0"/>
                  <a:t> typical week</a:t>
                </a:r>
                <a:endParaRPr lang="en-US"/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crossAx val="708079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EEFEEF4C-AB88-445B-BE02-1572FC64F8F0}" type="datetimeFigureOut">
              <a:rPr lang="en-US" altLang="en-US"/>
              <a:pPr>
                <a:defRPr/>
              </a:pPr>
              <a:t>6/8/2022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72DC8978-0BE9-43CF-90A3-B95EBF1142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96244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A80D272-B0C5-403C-913F-BC880567834C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169478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ea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BB9D77B3-307E-4C55-904C-A998050E1978}" type="slidenum">
              <a:rPr lang="en-AU" altLang="en-US" smtClean="0"/>
              <a:pPr eaLnBrk="1" hangingPunct="1">
                <a:defRPr/>
              </a:pPr>
              <a:t>3</a:t>
            </a:fld>
            <a:endParaRPr lang="en-A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989AC-A910-49B6-801C-FF9B34D6B475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185032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ECA58-70BC-4125-8221-468C28EC230E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14600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D2565-64F4-4BE1-A676-5F85637F1B01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51097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24756-FBB0-4297-AB15-627B085C1797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708762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80CFC-A3DB-4CC5-83F2-0F1809BFAA7C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196735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0105B-B637-4627-8614-E0D137DE759D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6502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DC307-4E89-44E5-9212-C2DE86EC12B5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69727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01CE2-9151-4B68-9C86-1994529AC296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633319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2C7B5-21CF-44A9-AB64-2451488F4DF1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77723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4F065-0E41-4FB1-A7B3-0F2D959D0BD4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037770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76794-CED2-4D09-B0A9-9524F772E99B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001174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FEF01177-06E0-4363-801C-3D249958CDE1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creen.evolutionhealth.care/cyd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3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400" dirty="0"/>
              <a:t> 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2002160"/>
          </a:xfrm>
        </p:spPr>
        <p:txBody>
          <a:bodyPr anchor="ctr"/>
          <a:lstStyle/>
          <a:p>
            <a:pPr eaLnBrk="1" hangingPunct="1">
              <a:defRPr/>
            </a:pP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benefit to adding a brief online intervention for unhealthy alcohol use to websites targeting people with a different addiction or mental health concern?</a:t>
            </a:r>
            <a:endParaRPr lang="en-US" sz="3200" dirty="0">
              <a:ea typeface="ＭＳ Ｐゴシック" charset="0"/>
            </a:endParaRPr>
          </a:p>
        </p:txBody>
      </p:sp>
      <p:sp>
        <p:nvSpPr>
          <p:cNvPr id="3076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86591" y="2514600"/>
            <a:ext cx="6400800" cy="1752600"/>
          </a:xfrm>
        </p:spPr>
        <p:txBody>
          <a:bodyPr anchor="ctr"/>
          <a:lstStyle/>
          <a:p>
            <a:r>
              <a:rPr lang="en-US" sz="2800" dirty="0"/>
              <a:t> </a:t>
            </a:r>
          </a:p>
        </p:txBody>
      </p:sp>
      <p:sp>
        <p:nvSpPr>
          <p:cNvPr id="3077" name="Text Box 1321"/>
          <p:cNvSpPr txBox="1">
            <a:spLocks noChangeArrowheads="1"/>
          </p:cNvSpPr>
          <p:nvPr/>
        </p:nvSpPr>
        <p:spPr bwMode="auto">
          <a:xfrm>
            <a:off x="4716016" y="4483894"/>
            <a:ext cx="3862724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dirty="0"/>
              <a:t>John Cunningham</a:t>
            </a:r>
          </a:p>
          <a:p>
            <a:pPr eaLnBrk="1" hangingPunct="1">
              <a:defRPr/>
            </a:pPr>
            <a:endParaRPr lang="en-US" sz="1400" dirty="0"/>
          </a:p>
          <a:p>
            <a:pPr eaLnBrk="1" hangingPunct="1">
              <a:defRPr/>
            </a:pPr>
            <a:r>
              <a:rPr lang="en-US" sz="1400" dirty="0"/>
              <a:t>Nat and Loretta Rothschild Chair</a:t>
            </a:r>
          </a:p>
          <a:p>
            <a:pPr eaLnBrk="1" hangingPunct="1">
              <a:defRPr/>
            </a:pPr>
            <a:r>
              <a:rPr lang="en-US" sz="1400" dirty="0"/>
              <a:t> in Addictions Treatment and Recovery Studies</a:t>
            </a:r>
          </a:p>
          <a:p>
            <a:pPr eaLnBrk="1" hangingPunct="1">
              <a:defRPr/>
            </a:pPr>
            <a:r>
              <a:rPr lang="en-US" sz="1400" dirty="0"/>
              <a:t>King’s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3943650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Funding sources:</a:t>
            </a:r>
          </a:p>
          <a:p>
            <a:pPr lvl="1"/>
            <a:r>
              <a:rPr lang="en-US" dirty="0"/>
              <a:t>Canada Research Chair in Addictions</a:t>
            </a:r>
          </a:p>
          <a:p>
            <a:pPr lvl="1"/>
            <a:r>
              <a:rPr lang="en-US" dirty="0"/>
              <a:t>Canadian Institutes of Health Research</a:t>
            </a:r>
          </a:p>
          <a:p>
            <a:pPr lvl="1"/>
            <a:r>
              <a:rPr lang="en-US" dirty="0"/>
              <a:t>National Institute on Alcohol Abuse and Alcoholism</a:t>
            </a:r>
          </a:p>
          <a:p>
            <a:pPr lvl="1"/>
            <a:r>
              <a:rPr lang="en-US" dirty="0"/>
              <a:t>Manitoba Gambling Research Program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CA58-70BC-4125-8221-468C28EC230E}" type="slidenum">
              <a:rPr lang="en-AU" altLang="en-US" smtClean="0"/>
              <a:pPr>
                <a:defRPr/>
              </a:pPr>
              <a:t>2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593244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cs typeface="Tahoma" panose="020B0604030504040204" pitchFamily="34" charset="0"/>
              </a:rPr>
              <a:t>Why is it important to provide alternate ways to access help?</a:t>
            </a:r>
          </a:p>
        </p:txBody>
      </p:sp>
      <p:sp>
        <p:nvSpPr>
          <p:cNvPr id="30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>
                <a:latin typeface="+mj-lt"/>
                <a:cs typeface="Tahoma" pitchFamily="34" charset="0"/>
              </a:rPr>
              <a:t>Only about 1 in 3 people with alcohol abuse or dependence ever seek help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>
                <a:latin typeface="+mj-lt"/>
                <a:cs typeface="Tahoma" pitchFamily="34" charset="0"/>
              </a:rPr>
              <a:t>Waiting lists, treatment dropout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>
                <a:latin typeface="+mj-lt"/>
                <a:cs typeface="Tahoma" pitchFamily="34" charset="0"/>
              </a:rPr>
              <a:t>Accessing help outside of office hours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>
                <a:latin typeface="+mj-lt"/>
                <a:cs typeface="Tahoma" pitchFamily="34" charset="0"/>
              </a:rPr>
              <a:t>Not all people who drink in an unhealthy fashion are alcohol dependent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dirty="0">
                <a:latin typeface="+mj-lt"/>
                <a:cs typeface="Tahoma" pitchFamily="34" charset="0"/>
              </a:rPr>
              <a:t>Many people who drink in an unhealthy fashion are interested in self-help materials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en-US" dirty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altLang="en-US" dirty="0">
              <a:latin typeface="+mj-lt"/>
            </a:endParaRP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DBA495-D948-4F9D-BDEB-80CF43804C29}" type="slidenum">
              <a:rPr lang="en-CA" altLang="en-US" sz="1400" smtClean="0">
                <a:ea typeface="MS PGothic" panose="020B0600070205080204" pitchFamily="34" charset="-128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CA" altLang="en-US" sz="1400" dirty="0"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4A58F7-BEB7-4846-A124-6360E4B2C75D}" type="slidenum">
              <a:rPr lang="en-CA" altLang="en-US" sz="1400" smtClean="0">
                <a:latin typeface="Tahoma" panose="020B0604030504040204" pitchFamily="34" charset="0"/>
                <a:ea typeface="MS PGothic" panose="020B0600070205080204" pitchFamily="34" charset="-128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CA" altLang="en-US" sz="1400">
              <a:latin typeface="Tahoma" panose="020B0604030504040204" pitchFamily="34" charset="0"/>
              <a:ea typeface="MS PGothic" panose="020B0600070205080204" pitchFamily="34" charset="-128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ahoma" panose="020B0604030504040204" pitchFamily="34" charset="0"/>
              </a:rPr>
              <a:t>Example brief intervention</a:t>
            </a:r>
            <a:endParaRPr lang="en-CA" altLang="en-US" dirty="0">
              <a:latin typeface="Tahoma" panose="020B0604030504040204" pitchFamily="34" charset="0"/>
            </a:endParaRPr>
          </a:p>
        </p:txBody>
      </p:sp>
      <p:sp>
        <p:nvSpPr>
          <p:cNvPr id="19460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ahoma" panose="020B0604030504040204" pitchFamily="34" charset="0"/>
                <a:hlinkClick r:id="rId2"/>
              </a:rPr>
              <a:t>https://screen.evolutionhealth.care/cyd</a:t>
            </a:r>
            <a:r>
              <a:rPr lang="en-US" altLang="en-US" dirty="0">
                <a:latin typeface="Tahoma" panose="020B0604030504040204" pitchFamily="34" charset="0"/>
              </a:rPr>
              <a:t>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latin typeface="Tahoma" panose="020B0604030504040204" pitchFamily="34" charset="0"/>
              </a:rPr>
              <a:t>18 Item Survey Contains: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latin typeface="Tahoma" panose="020B0604030504040204" pitchFamily="34" charset="0"/>
              </a:rPr>
              <a:t>AUDIT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latin typeface="Tahoma" panose="020B0604030504040204" pitchFamily="34" charset="0"/>
              </a:rPr>
              <a:t>Drinking on each day of a typical week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latin typeface="Tahoma" panose="020B0604030504040204" pitchFamily="34" charset="0"/>
              </a:rPr>
              <a:t>Greatest amount on a single occasion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latin typeface="Tahoma" panose="020B0604030504040204" pitchFamily="34" charset="0"/>
              </a:rPr>
              <a:t>Experience of psychosocial consequences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>
                <a:latin typeface="Tahoma" panose="020B0604030504040204" pitchFamily="34" charset="0"/>
              </a:rPr>
              <a:t>Demographics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>
                <a:latin typeface="Tahoma" panose="020B0604030504040204" pitchFamily="34" charset="0"/>
              </a:rPr>
              <a:t>Normative comparison data </a:t>
            </a:r>
            <a:r>
              <a:rPr lang="en-CA" altLang="en-US">
                <a:latin typeface="Tahoma" panose="020B0604030504040204" pitchFamily="34" charset="0"/>
              </a:rPr>
              <a:t>for Canada, U.K., </a:t>
            </a:r>
            <a:r>
              <a:rPr lang="en-CA" altLang="en-US" dirty="0">
                <a:latin typeface="Tahoma" panose="020B0604030504040204" pitchFamily="34" charset="0"/>
              </a:rPr>
              <a:t>and USA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CA" altLang="en-US" dirty="0">
              <a:latin typeface="Tahoma" panose="020B060403050404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 dirty="0"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R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476250"/>
            <a:ext cx="3810000" cy="546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FR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34527"/>
            <a:ext cx="3284786" cy="4455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FR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362200"/>
            <a:ext cx="3429000" cy="4442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483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>
                <a:latin typeface="Tahoma" panose="020B0604030504040204" pitchFamily="34" charset="0"/>
              </a:rPr>
              <a:t>Impact of brief intervention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>
                <a:solidFill>
                  <a:schemeClr val="tx1"/>
                </a:solidFill>
              </a:rPr>
              <a:t>Note: 47% Female participants</a:t>
            </a:r>
          </a:p>
        </p:txBody>
      </p:sp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037BE4-085A-4154-8B9D-80F2965EABBD}" type="slidenum">
              <a:rPr lang="en-CA" altLang="en-US" sz="1400" smtClean="0">
                <a:latin typeface="Tahoma" panose="020B0604030504040204" pitchFamily="34" charset="0"/>
                <a:ea typeface="MS PGothic" panose="020B0600070205080204" pitchFamily="34" charset="-128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CA" altLang="en-US" sz="1400">
              <a:latin typeface="Tahoma" panose="020B0604030504040204" pitchFamily="34" charset="0"/>
              <a:ea typeface="MS PGothic" panose="020B0600070205080204" pitchFamily="34" charset="-128"/>
            </a:endParaRP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1624013" y="1619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1061990"/>
              </p:ext>
            </p:extLst>
          </p:nvPr>
        </p:nvGraphicFramePr>
        <p:xfrm>
          <a:off x="467544" y="1268760"/>
          <a:ext cx="8640960" cy="540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92" name="Chart" r:id="rId3" imgW="7315308" imgH="4579566" progId="MSGraph.Chart.8">
                  <p:embed/>
                </p:oleObj>
              </mc:Choice>
              <mc:Fallback>
                <p:oleObj name="Chart" r:id="rId3" imgW="7315308" imgH="4579566" progId="MSGraph.Chart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268760"/>
                        <a:ext cx="8640960" cy="54029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7966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Depression and Alcohol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Depression and unhealthy alcohol use can be functionally interrelated</a:t>
            </a:r>
          </a:p>
          <a:p>
            <a:r>
              <a:rPr lang="en-US" dirty="0"/>
              <a:t>Many people with either concern are unable or unwilling to access face-to-face treatment</a:t>
            </a:r>
          </a:p>
          <a:p>
            <a:r>
              <a:rPr lang="en-US" dirty="0"/>
              <a:t>People with co-occurring depression and unhealthy alcohol use might seek help earlier for their depression than their alcohol consumption (Kay-Lambkin, 2014)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FCC6-D35D-4CC5-89D3-A8CD457640B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4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Previous Research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latin typeface="Segoe UI" panose="020B0502040204020203" pitchFamily="34" charset="0"/>
              </a:rPr>
              <a:t>Schouten, M. J. E., Christ, C., Dekker, J. J. M., Riper, H., </a:t>
            </a:r>
            <a:r>
              <a:rPr lang="en-GB" sz="2000" dirty="0" err="1">
                <a:latin typeface="Segoe UI" panose="020B0502040204020203" pitchFamily="34" charset="0"/>
              </a:rPr>
              <a:t>Goudriaan</a:t>
            </a:r>
            <a:r>
              <a:rPr lang="en-GB" sz="2000" dirty="0">
                <a:latin typeface="Segoe UI" panose="020B0502040204020203" pitchFamily="34" charset="0"/>
              </a:rPr>
              <a:t>, A. E., &amp; </a:t>
            </a:r>
            <a:r>
              <a:rPr lang="en-GB" sz="2000" dirty="0" err="1">
                <a:latin typeface="Segoe UI" panose="020B0502040204020203" pitchFamily="34" charset="0"/>
              </a:rPr>
              <a:t>Blankers</a:t>
            </a:r>
            <a:r>
              <a:rPr lang="en-GB" sz="2000" dirty="0">
                <a:latin typeface="Segoe UI" panose="020B0502040204020203" pitchFamily="34" charset="0"/>
              </a:rPr>
              <a:t>, M. (2021). Digital Interventions for People With Co-Occurring Depression and Problematic Alcohol Use: A Systematic Review and Meta-Analysis. </a:t>
            </a:r>
            <a:r>
              <a:rPr lang="en-GB" sz="2000" i="1" dirty="0">
                <a:latin typeface="Segoe UI" panose="020B0502040204020203" pitchFamily="34" charset="0"/>
              </a:rPr>
              <a:t>Alcohol and Alcoholism.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dirty="0"/>
              <a:t>6 studies</a:t>
            </a:r>
          </a:p>
          <a:p>
            <a:pPr lvl="1"/>
            <a:r>
              <a:rPr lang="en-US" dirty="0"/>
              <a:t>3 in clinical settings</a:t>
            </a:r>
          </a:p>
          <a:p>
            <a:pPr lvl="1"/>
            <a:r>
              <a:rPr lang="en-US" dirty="0"/>
              <a:t>1 in university students</a:t>
            </a:r>
          </a:p>
          <a:p>
            <a:pPr lvl="1"/>
            <a:r>
              <a:rPr lang="en-US" dirty="0"/>
              <a:t>2 responding to advertisements </a:t>
            </a:r>
          </a:p>
          <a:p>
            <a:pPr marL="514350" indent="-457200"/>
            <a:r>
              <a:rPr lang="en-US" dirty="0"/>
              <a:t>Overall, significant impact on drinking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FCC6-D35D-4CC5-89D3-A8CD457640B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94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Methods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Participants who were concerned about their depression were recruited using online advertisements</a:t>
            </a:r>
          </a:p>
          <a:p>
            <a:r>
              <a:rPr lang="en-US" dirty="0"/>
              <a:t>Identified those who met criteria for current depression and unhealthy alcohol use</a:t>
            </a:r>
          </a:p>
          <a:p>
            <a:r>
              <a:rPr lang="en-US" dirty="0"/>
              <a:t>Randomized to one of two conditions </a:t>
            </a:r>
          </a:p>
          <a:p>
            <a:pPr lvl="1"/>
            <a:r>
              <a:rPr lang="en-US" dirty="0"/>
              <a:t>online intervention for depression (</a:t>
            </a:r>
            <a:r>
              <a:rPr lang="en-US" dirty="0" err="1"/>
              <a:t>MoodGym</a:t>
            </a:r>
            <a:r>
              <a:rPr lang="en-US" dirty="0"/>
              <a:t>-only) </a:t>
            </a:r>
          </a:p>
          <a:p>
            <a:pPr lvl="1"/>
            <a:r>
              <a:rPr lang="en-US" dirty="0"/>
              <a:t>online intervention for depression plus one for unhealthy alcohol use (</a:t>
            </a:r>
            <a:r>
              <a:rPr lang="en-US" dirty="0" err="1"/>
              <a:t>MoodGYM</a:t>
            </a:r>
            <a:r>
              <a:rPr lang="en-US" dirty="0"/>
              <a:t> + CYD) </a:t>
            </a:r>
          </a:p>
          <a:p>
            <a:r>
              <a:rPr lang="en-US" dirty="0"/>
              <a:t>Participants were followed up at 3- and 6-months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FCC6-D35D-4CC5-89D3-A8CD457640B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31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82000" cy="1143000"/>
          </a:xfrm>
        </p:spPr>
        <p:txBody>
          <a:bodyPr>
            <a:noAutofit/>
          </a:bodyPr>
          <a:lstStyle/>
          <a:p>
            <a:r>
              <a:rPr lang="en-US" sz="3600" dirty="0"/>
              <a:t>RCT of online interventions for co-occurring depression and unhealthy alcohol use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FCC6-D35D-4CC5-89D3-A8CD457640B4}" type="slidenum">
              <a:rPr lang="en-US" smtClean="0"/>
              <a:t>10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94999"/>
            <a:ext cx="3557330" cy="3774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FR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56398"/>
            <a:ext cx="2926678" cy="4201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us 3"/>
          <p:cNvSpPr/>
          <p:nvPr/>
        </p:nvSpPr>
        <p:spPr>
          <a:xfrm>
            <a:off x="4369465" y="3441462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292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Among people seeking help for depression who also have unhealthy alcohol 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FCC6-D35D-4CC5-89D3-A8CD457640B4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539552" y="1651430"/>
          <a:ext cx="8229600" cy="452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8462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Negative impact?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 significant impact on Mental Health outcomes (CES-D scores – reduction over time but no difference between groups)</a:t>
            </a:r>
          </a:p>
          <a:p>
            <a:r>
              <a:rPr lang="en-US" dirty="0"/>
              <a:t>No significant impact on number of </a:t>
            </a:r>
            <a:r>
              <a:rPr lang="en-US" dirty="0" err="1"/>
              <a:t>MoodGYM</a:t>
            </a:r>
            <a:r>
              <a:rPr lang="en-US" dirty="0"/>
              <a:t> modules completed ( 2 of 5). </a:t>
            </a:r>
          </a:p>
          <a:p>
            <a:r>
              <a:rPr lang="en-US" dirty="0"/>
              <a:t>M + A participants logged into intervention homepage less often than M only (4.1 versus 4.9 times, </a:t>
            </a:r>
            <a:r>
              <a:rPr lang="en-US" i="1" dirty="0"/>
              <a:t>p</a:t>
            </a:r>
            <a:r>
              <a:rPr lang="en-US" dirty="0"/>
              <a:t> &lt; .014)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CA58-70BC-4125-8221-468C28EC230E}" type="slidenum">
              <a:rPr lang="en-AU" altLang="en-US" smtClean="0"/>
              <a:pPr>
                <a:defRPr/>
              </a:pPr>
              <a:t>12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767070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82000" cy="1143000"/>
          </a:xfrm>
        </p:spPr>
        <p:txBody>
          <a:bodyPr>
            <a:noAutofit/>
          </a:bodyPr>
          <a:lstStyle/>
          <a:p>
            <a:r>
              <a:rPr lang="en-US" sz="3600" dirty="0"/>
              <a:t>RCT of online interventions for co-occurring gambling and unhealthy alcohol use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FCC6-D35D-4CC5-89D3-A8CD457640B4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2" descr="FR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56398"/>
            <a:ext cx="2926678" cy="4201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us 3"/>
          <p:cNvSpPr/>
          <p:nvPr/>
        </p:nvSpPr>
        <p:spPr>
          <a:xfrm>
            <a:off x="4369465" y="3441462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2" y="1862486"/>
            <a:ext cx="3751063" cy="378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317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Among people seeking help for gambling concerns who also have unhealthy alcohol 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FCC6-D35D-4CC5-89D3-A8CD457640B4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92511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explanations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Recruitment method</a:t>
            </a:r>
          </a:p>
          <a:p>
            <a:r>
              <a:rPr lang="en-US" dirty="0"/>
              <a:t>Drinking intervention does not work in participants with co-occurring concerns</a:t>
            </a:r>
          </a:p>
          <a:p>
            <a:r>
              <a:rPr lang="en-US" dirty="0"/>
              <a:t>Drinking intervention is no longer effective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CA58-70BC-4125-8221-468C28EC230E}" type="slidenum">
              <a:rPr lang="en-AU" altLang="en-US" smtClean="0"/>
              <a:pPr>
                <a:defRPr/>
              </a:pPr>
              <a:t>15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46991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2C6B73-DE64-45DB-A797-50D676715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CA58-70BC-4125-8221-468C28EC230E}" type="slidenum">
              <a:rPr lang="en-AU" altLang="en-US" smtClean="0"/>
              <a:pPr>
                <a:defRPr/>
              </a:pPr>
              <a:t>16</a:t>
            </a:fld>
            <a:endParaRPr lang="en-AU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48D0ED-3429-47C9-9AC3-0F0FB3E1C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70" y="0"/>
            <a:ext cx="8787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190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53514A-A82D-461D-A6E0-B679DF166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DC307-4E89-44E5-9212-C2DE86EC12B5}" type="slidenum">
              <a:rPr lang="en-AU" altLang="en-US" smtClean="0"/>
              <a:pPr>
                <a:defRPr/>
              </a:pPr>
              <a:t>17</a:t>
            </a:fld>
            <a:endParaRPr lang="en-AU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B96ADA-247C-4DAD-8069-F748FAF2E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28" y="0"/>
            <a:ext cx="8834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37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directions?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happens when people accessing help for their drinking are offered additional help for another mental health or addictions concern?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CA58-70BC-4125-8221-468C28EC230E}" type="slidenum">
              <a:rPr lang="en-AU" altLang="en-US" smtClean="0"/>
              <a:pPr>
                <a:defRPr/>
              </a:pPr>
              <a:t>18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07109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>
                <a:latin typeface="Segoe UI" panose="020B0502040204020203" pitchFamily="34" charset="0"/>
              </a:rPr>
              <a:t>Cunningham, J. A., Godinho, A., Hendershot, C. S., Kay-Lambkin, F., Neighbors, C., Griffiths, K. M., &amp; Schell, C. (2021). Randomized controlled trial of online interventions for co-occurring depression and hazardous alcohol consumption: Primary outcome results. </a:t>
            </a:r>
            <a:r>
              <a:rPr lang="en-GB" sz="1800" i="1" dirty="0">
                <a:latin typeface="Segoe UI" panose="020B0502040204020203" pitchFamily="34" charset="0"/>
              </a:rPr>
              <a:t>Internet Interventions, 26, 100477.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GB" sz="1800" dirty="0">
                <a:latin typeface="Segoe UI" panose="020B0502040204020203" pitchFamily="34" charset="0"/>
              </a:rPr>
              <a:t>Cunningham, J. A., Hodgins, D. C., Keough, M., Hendershot, C. S., Schell, C., &amp; Godinho, A. (2020). Online interventions for problem gamblers with and without co-occurring unhealthy alcohol use: Randomized controlled trial. </a:t>
            </a:r>
            <a:r>
              <a:rPr lang="en-GB" sz="1800" i="1" dirty="0">
                <a:latin typeface="Segoe UI" panose="020B0502040204020203" pitchFamily="34" charset="0"/>
              </a:rPr>
              <a:t>Internet Interventions, 19, 100307.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CA58-70BC-4125-8221-468C28EC230E}" type="slidenum">
              <a:rPr lang="en-AU" altLang="en-US" smtClean="0"/>
              <a:pPr>
                <a:defRPr/>
              </a:pPr>
              <a:t>19</a:t>
            </a:fld>
            <a:endParaRPr lang="en-AU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7BB261-3943-47B3-9872-25F5A9D50498}"/>
              </a:ext>
            </a:extLst>
          </p:cNvPr>
          <p:cNvSpPr txBox="1"/>
          <p:nvPr/>
        </p:nvSpPr>
        <p:spPr>
          <a:xfrm>
            <a:off x="5508104" y="5802997"/>
            <a:ext cx="3073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john.cunningham@kcl.ac.uk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9593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8981</TotalTime>
  <Words>683</Words>
  <Application>Microsoft Office PowerPoint</Application>
  <PresentationFormat>On-screen Show (4:3)</PresentationFormat>
  <Paragraphs>91</Paragraphs>
  <Slides>19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MS PGothic</vt:lpstr>
      <vt:lpstr>MS PGothic</vt:lpstr>
      <vt:lpstr>Arial</vt:lpstr>
      <vt:lpstr>Calibri</vt:lpstr>
      <vt:lpstr>Segoe UI</vt:lpstr>
      <vt:lpstr>Tahoma</vt:lpstr>
      <vt:lpstr>Times New Roman</vt:lpstr>
      <vt:lpstr>Wingdings</vt:lpstr>
      <vt:lpstr>Office Theme</vt:lpstr>
      <vt:lpstr>Chart</vt:lpstr>
      <vt:lpstr>Any benefit to adding a brief online intervention for unhealthy alcohol use to websites targeting people with a different addiction or mental health concern?</vt:lpstr>
      <vt:lpstr>Disclosures</vt:lpstr>
      <vt:lpstr>Why is it important to provide alternate ways to access help?</vt:lpstr>
      <vt:lpstr>Example brief intervention</vt:lpstr>
      <vt:lpstr>PowerPoint Presentation</vt:lpstr>
      <vt:lpstr>Impact of brief intervention</vt:lpstr>
      <vt:lpstr>Depression and Alcohol Use</vt:lpstr>
      <vt:lpstr>Previous Research </vt:lpstr>
      <vt:lpstr>Methods </vt:lpstr>
      <vt:lpstr>RCT of online interventions for co-occurring depression and unhealthy alcohol use</vt:lpstr>
      <vt:lpstr>Among people seeking help for depression who also have unhealthy alcohol use</vt:lpstr>
      <vt:lpstr>Negative impact?</vt:lpstr>
      <vt:lpstr>RCT of online interventions for co-occurring gambling and unhealthy alcohol use</vt:lpstr>
      <vt:lpstr>Among people seeking help for gambling concerns who also have unhealthy alcohol use</vt:lpstr>
      <vt:lpstr>Possible explanations</vt:lpstr>
      <vt:lpstr>PowerPoint Presentation</vt:lpstr>
      <vt:lpstr>PowerPoint Presentation</vt:lpstr>
      <vt:lpstr>Future directions?</vt:lpstr>
      <vt:lpstr>Thoughts?</vt:lpstr>
    </vt:vector>
  </TitlesOfParts>
  <Company>The Australian National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u4031391</dc:creator>
  <cp:lastModifiedBy>Morris, James 24</cp:lastModifiedBy>
  <cp:revision>317</cp:revision>
  <cp:lastPrinted>2020-01-15T15:33:56Z</cp:lastPrinted>
  <dcterms:created xsi:type="dcterms:W3CDTF">2010-10-19T05:25:31Z</dcterms:created>
  <dcterms:modified xsi:type="dcterms:W3CDTF">2022-06-08T10:27:06Z</dcterms:modified>
</cp:coreProperties>
</file>