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340" r:id="rId5"/>
    <p:sldId id="353" r:id="rId6"/>
    <p:sldId id="325" r:id="rId7"/>
    <p:sldId id="315" r:id="rId8"/>
    <p:sldId id="329" r:id="rId9"/>
    <p:sldId id="363" r:id="rId10"/>
    <p:sldId id="332" r:id="rId11"/>
    <p:sldId id="330" r:id="rId12"/>
    <p:sldId id="358" r:id="rId13"/>
    <p:sldId id="359" r:id="rId14"/>
    <p:sldId id="365" r:id="rId15"/>
    <p:sldId id="362" r:id="rId16"/>
    <p:sldId id="364" r:id="rId17"/>
    <p:sldId id="354" r:id="rId18"/>
    <p:sldId id="341" r:id="rId19"/>
    <p:sldId id="360" r:id="rId20"/>
    <p:sldId id="356" r:id="rId21"/>
    <p:sldId id="355" r:id="rId22"/>
    <p:sldId id="342" r:id="rId23"/>
    <p:sldId id="361" r:id="rId24"/>
    <p:sldId id="349" r:id="rId25"/>
    <p:sldId id="366" r:id="rId26"/>
    <p:sldId id="33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 to UCL" id="{A37B3FEB-7B75-2641-B008-FC44CC889E5B}">
          <p14:sldIdLst>
            <p14:sldId id="340"/>
            <p14:sldId id="353"/>
            <p14:sldId id="325"/>
            <p14:sldId id="315"/>
            <p14:sldId id="329"/>
            <p14:sldId id="363"/>
            <p14:sldId id="332"/>
            <p14:sldId id="330"/>
            <p14:sldId id="358"/>
            <p14:sldId id="359"/>
            <p14:sldId id="365"/>
            <p14:sldId id="362"/>
            <p14:sldId id="364"/>
            <p14:sldId id="354"/>
            <p14:sldId id="341"/>
            <p14:sldId id="360"/>
            <p14:sldId id="356"/>
            <p14:sldId id="355"/>
            <p14:sldId id="342"/>
            <p14:sldId id="361"/>
            <p14:sldId id="349"/>
            <p14:sldId id="366"/>
            <p14:sldId id="334"/>
          </p14:sldIdLst>
        </p14:section>
        <p14:section name="TEMPLATES" id="{B37E5915-0A38-B247-8544-8EDCDE5E690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dham, Melissa" initials="OM" lastIdx="1" clrIdx="0">
    <p:extLst>
      <p:ext uri="{19B8F6BF-5375-455C-9EA6-DF929625EA0E}">
        <p15:presenceInfo xmlns:p15="http://schemas.microsoft.com/office/powerpoint/2012/main" userId="S::rmjlmol@ucl.ac.uk::7d4f8209-8073-4674-86d3-7eb6b05596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97A8"/>
    <a:srgbClr val="003D4C"/>
    <a:srgbClr val="651D32"/>
    <a:srgbClr val="F6BE00"/>
    <a:srgbClr val="AC145A"/>
    <a:srgbClr val="D50032"/>
    <a:srgbClr val="472C77"/>
    <a:srgbClr val="C6B0BC"/>
    <a:srgbClr val="EA7600"/>
    <a:srgbClr val="B5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3391" autoAdjust="0"/>
  </p:normalViewPr>
  <p:slideViewPr>
    <p:cSldViewPr snapToGrid="0" snapToObjects="1">
      <p:cViewPr varScale="1">
        <p:scale>
          <a:sx n="57" d="100"/>
          <a:sy n="57" d="100"/>
        </p:scale>
        <p:origin x="408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Sheet1!$A$26</c:f>
              <c:strCache>
                <c:ptCount val="1"/>
                <c:pt idx="0">
                  <c:v>Drinking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Sheet1!$B$25:$D$25</c:f>
              <c:strCache>
                <c:ptCount val="3"/>
                <c:pt idx="0">
                  <c:v>Frequency</c:v>
                </c:pt>
                <c:pt idx="1">
                  <c:v>Units</c:v>
                </c:pt>
                <c:pt idx="2">
                  <c:v>HED</c:v>
                </c:pt>
              </c:strCache>
            </c:strRef>
          </c:cat>
          <c:val>
            <c:numRef>
              <c:f>Sheet1!$B$26:$D$26</c:f>
              <c:numCache>
                <c:formatCode>General</c:formatCode>
                <c:ptCount val="3"/>
                <c:pt idx="0">
                  <c:v>30</c:v>
                </c:pt>
                <c:pt idx="1">
                  <c:v>14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E-4511-A0D3-C1CA532CBB79}"/>
            </c:ext>
          </c:extLst>
        </c:ser>
        <c:ser>
          <c:idx val="1"/>
          <c:order val="1"/>
          <c:tx>
            <c:strRef>
              <c:f>Sheet1!$A$27</c:f>
              <c:strCache>
                <c:ptCount val="1"/>
                <c:pt idx="0">
                  <c:v>Drinking Same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Sheet1!$B$25:$D$25</c:f>
              <c:strCache>
                <c:ptCount val="3"/>
                <c:pt idx="0">
                  <c:v>Frequency</c:v>
                </c:pt>
                <c:pt idx="1">
                  <c:v>Units</c:v>
                </c:pt>
                <c:pt idx="2">
                  <c:v>HED</c:v>
                </c:pt>
              </c:strCache>
            </c:strRef>
          </c:cat>
          <c:val>
            <c:numRef>
              <c:f>Sheet1!$B$27:$D$27</c:f>
              <c:numCache>
                <c:formatCode>General</c:formatCode>
                <c:ptCount val="3"/>
                <c:pt idx="0">
                  <c:v>50</c:v>
                </c:pt>
                <c:pt idx="1">
                  <c:v>66</c:v>
                </c:pt>
                <c:pt idx="2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0E-4511-A0D3-C1CA532CBB79}"/>
            </c:ext>
          </c:extLst>
        </c:ser>
        <c:ser>
          <c:idx val="2"/>
          <c:order val="2"/>
          <c:tx>
            <c:strRef>
              <c:f>Sheet1!$A$28</c:f>
              <c:strCache>
                <c:ptCount val="1"/>
                <c:pt idx="0">
                  <c:v>Drinking 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Sheet1!$B$25:$D$25</c:f>
              <c:strCache>
                <c:ptCount val="3"/>
                <c:pt idx="0">
                  <c:v>Frequency</c:v>
                </c:pt>
                <c:pt idx="1">
                  <c:v>Units</c:v>
                </c:pt>
                <c:pt idx="2">
                  <c:v>HED</c:v>
                </c:pt>
              </c:strCache>
            </c:strRef>
          </c:cat>
          <c:val>
            <c:numRef>
              <c:f>Sheet1!$B$28:$D$28</c:f>
              <c:numCache>
                <c:formatCode>General</c:formatCode>
                <c:ptCount val="3"/>
                <c:pt idx="0">
                  <c:v>20</c:v>
                </c:pt>
                <c:pt idx="1">
                  <c:v>20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0E-4511-A0D3-C1CA532CB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815952"/>
        <c:axId val="24689632"/>
      </c:barChart>
      <c:catAx>
        <c:axId val="24081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9632"/>
        <c:crosses val="autoZero"/>
        <c:auto val="1"/>
        <c:lblAlgn val="ctr"/>
        <c:lblOffset val="100"/>
        <c:noMultiLvlLbl val="0"/>
      </c:catAx>
      <c:valAx>
        <c:axId val="246896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1595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34685-B17B-9244-AB82-0866EB3C35B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9520E-D8E7-B943-9AF4-A9DBC21B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8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79520E-D8E7-B943-9AF4-A9DBC21B9E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14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scoring ≥ 5 as high‐risk drinkers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79520E-D8E7-B943-9AF4-A9DBC21B9E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26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we will look at changes in drinking patterns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79520E-D8E7-B943-9AF4-A9DBC21B9E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27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as a consequence of measures taken to con-</a:t>
            </a:r>
            <a:r>
              <a:rPr lang="en-US" dirty="0" err="1"/>
              <a:t>tain</a:t>
            </a:r>
            <a:r>
              <a:rPr lang="en-US" dirty="0"/>
              <a:t> the spread of the virus, such as social </a:t>
            </a:r>
            <a:r>
              <a:rPr lang="en-US" dirty="0" err="1"/>
              <a:t>isolation,income</a:t>
            </a:r>
            <a:r>
              <a:rPr lang="en-US" dirty="0"/>
              <a:t> insecurity and job loss [6,11–13], as well </a:t>
            </a:r>
            <a:r>
              <a:rPr lang="en-US" dirty="0" err="1"/>
              <a:t>asthe</a:t>
            </a:r>
            <a:r>
              <a:rPr lang="en-US" dirty="0"/>
              <a:t> threat of personal exposure to COVID-19 or </a:t>
            </a:r>
            <a:r>
              <a:rPr lang="en-US" dirty="0" err="1"/>
              <a:t>theillness</a:t>
            </a:r>
            <a:r>
              <a:rPr lang="en-US" dirty="0"/>
              <a:t> of a loved one. Psychological pressure and dis-tress are known risk factors for high levels of </a:t>
            </a:r>
            <a:r>
              <a:rPr lang="en-US" dirty="0" err="1"/>
              <a:t>alcoholintake</a:t>
            </a:r>
            <a:r>
              <a:rPr lang="en-US" dirty="0"/>
              <a:t> [14,15] and therefore expected to lead </a:t>
            </a:r>
            <a:r>
              <a:rPr lang="en-US" dirty="0" err="1"/>
              <a:t>toincreased</a:t>
            </a:r>
            <a:r>
              <a:rPr lang="en-US" dirty="0"/>
              <a:t> consumption during the COVID-19 pan-demic. In contrast, the second mechanism suggests </a:t>
            </a:r>
            <a:r>
              <a:rPr lang="en-US" dirty="0" err="1"/>
              <a:t>adecline</a:t>
            </a:r>
            <a:r>
              <a:rPr lang="en-US" dirty="0"/>
              <a:t> in alcohol use due to the reduced </a:t>
            </a:r>
            <a:r>
              <a:rPr lang="en-US" dirty="0" err="1"/>
              <a:t>availabilityand</a:t>
            </a:r>
            <a:r>
              <a:rPr lang="en-US" dirty="0"/>
              <a:t> affordability of alcoholic beverages during </a:t>
            </a:r>
            <a:r>
              <a:rPr lang="en-US" dirty="0" err="1"/>
              <a:t>thisperiod</a:t>
            </a:r>
            <a:r>
              <a:rPr lang="en-US" dirty="0"/>
              <a:t>, as well as a reduction in potential </a:t>
            </a:r>
            <a:r>
              <a:rPr lang="en-US" dirty="0" err="1"/>
              <a:t>drinkingoccasions</a:t>
            </a:r>
            <a:r>
              <a:rPr lang="en-US" dirty="0"/>
              <a:t> due to measures aimed at limiting </a:t>
            </a:r>
            <a:r>
              <a:rPr lang="en-US" dirty="0" err="1"/>
              <a:t>socialgatherings</a:t>
            </a:r>
            <a:r>
              <a:rPr lang="en-US" dirty="0"/>
              <a:t> [1,6]. Evidence for this mechanism </a:t>
            </a:r>
            <a:r>
              <a:rPr lang="en-US" dirty="0" err="1"/>
              <a:t>emergesfrom</a:t>
            </a:r>
            <a:r>
              <a:rPr lang="en-US" dirty="0"/>
              <a:t> alcohol policy research, highlighting </a:t>
            </a:r>
            <a:r>
              <a:rPr lang="en-US" dirty="0" err="1"/>
              <a:t>reducedavailability</a:t>
            </a:r>
            <a:r>
              <a:rPr lang="en-US" dirty="0"/>
              <a:t> and affordability of alcoholic beverages </a:t>
            </a:r>
            <a:r>
              <a:rPr lang="en-US" dirty="0" err="1"/>
              <a:t>aseffective</a:t>
            </a:r>
            <a:r>
              <a:rPr lang="en-US" dirty="0"/>
              <a:t> policy measures to reduce alcohol use at </a:t>
            </a:r>
            <a:r>
              <a:rPr lang="en-US" dirty="0" err="1"/>
              <a:t>thepopulation</a:t>
            </a:r>
            <a:r>
              <a:rPr lang="en-US" dirty="0"/>
              <a:t> level [16] (both policies are part of </a:t>
            </a:r>
            <a:r>
              <a:rPr lang="en-US" dirty="0" err="1"/>
              <a:t>theWHO’s‘Best</a:t>
            </a:r>
            <a:r>
              <a:rPr lang="en-US" dirty="0"/>
              <a:t> </a:t>
            </a:r>
            <a:r>
              <a:rPr lang="en-US" dirty="0" err="1"/>
              <a:t>Buys’to</a:t>
            </a:r>
            <a:r>
              <a:rPr lang="en-US" dirty="0"/>
              <a:t> reduce alcohol use, see [17]).Both of these mechanisms may have played an </a:t>
            </a:r>
            <a:r>
              <a:rPr lang="en-US" dirty="0" err="1"/>
              <a:t>impor</a:t>
            </a:r>
            <a:r>
              <a:rPr lang="en-US" dirty="0"/>
              <a:t>-tant role in stimulating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79520E-D8E7-B943-9AF4-A9DBC21B9E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9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9CA8-AF1D-364D-8B3E-7A1E9A0F85E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0AAE4-27ED-404C-B07A-1C0EE670F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6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A9CA8-AF1D-364D-8B3E-7A1E9A0F85E0}" type="datetimeFigureOut">
              <a:rPr lang="en-US" smtClean="0"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AAE4-27ED-404C-B07A-1C0EE670FB17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CC2AA100-D40F-4F6F-ADBB-71F3F3FFA65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06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A1AC8D6E-ABC8-4C12-88E8-D23FAFA3B7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91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5E877147-E01D-4D39-82B0-04907B0B8D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23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Te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rgbClr val="119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id="{19C13AD8-0D3F-4392-B213-AC168971FD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84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Lim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80117040-8C6D-4465-A393-FF43F17C344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0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Lt Pur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913AE1C4-3585-4AAB-B9FF-BED4DB9BD9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80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Lt Pur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8392337B-D631-4DAF-90E4-B390E505AE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1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Lt Pur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6DA8E2-0715-48FF-B095-51914055FA9A}"/>
              </a:ext>
            </a:extLst>
          </p:cNvPr>
          <p:cNvSpPr/>
          <p:nvPr userDrawn="1"/>
        </p:nvSpPr>
        <p:spPr>
          <a:xfrm>
            <a:off x="0" y="447675"/>
            <a:ext cx="12191238" cy="6410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BADFE9-FC12-4307-95F4-06BB4F23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9E1E04-201C-4AFB-A473-BF82F909B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EA9CA8-AF1D-364D-8B3E-7A1E9A0F85E0}" type="datetimeFigureOut">
              <a:rPr lang="en-US" smtClean="0"/>
              <a:pPr/>
              <a:t>6/9/2022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9357CF-E94B-4B42-A082-A9BB44C7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C59C9B-ABAD-49B2-867B-9F0FED83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10AAE4-27ED-404C-B07A-1C0EE670F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8392337B-D631-4DAF-90E4-B390E505AE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10619117" cy="42010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0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A9CA8-AF1D-364D-8B3E-7A1E9A0F85E0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0AAE4-27ED-404C-B07A-1C0EE670F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9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D3EEDA-7C06-4280-B0D0-B392E4088FB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201463" cy="68637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38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562" y="2225615"/>
            <a:ext cx="10619117" cy="4201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9562" y="6426679"/>
            <a:ext cx="3201838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A9CA8-AF1D-364D-8B3E-7A1E9A0F85E0}" type="datetimeFigureOut">
              <a:rPr lang="en-US" smtClean="0"/>
              <a:t>6/9/2022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26679"/>
            <a:ext cx="41148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3073" y="6426679"/>
            <a:ext cx="2743200" cy="294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AAE4-27ED-404C-B07A-1C0EE670F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7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5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4013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195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1925" indent="-354013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793875" indent="-36195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11/dar.13256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dar.1325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ent.apa.org/doi/10.1037/adb000079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2619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24C7C-EDDF-4562-A60E-07DBAB861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9644" y="3742090"/>
            <a:ext cx="5370576" cy="91111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2000">
                <a:solidFill>
                  <a:srgbClr val="FFFFFF"/>
                </a:solidFill>
              </a:rPr>
              <a:t>Dr Melissa Oldham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C857C-398F-4373-B71B-E54E06F04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6864" y="1537042"/>
            <a:ext cx="5926374" cy="2235277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Alcohol and COVID-19: as the dust settles</a:t>
            </a:r>
            <a:r>
              <a:rPr lang="en-US" sz="700" dirty="0"/>
              <a:t>?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96B2C4-1C0F-4B00-8355-43D3162639EA}"/>
              </a:ext>
            </a:extLst>
          </p:cNvPr>
          <p:cNvSpPr txBox="1">
            <a:spLocks/>
          </p:cNvSpPr>
          <p:nvPr/>
        </p:nvSpPr>
        <p:spPr>
          <a:xfrm>
            <a:off x="184789" y="141478"/>
            <a:ext cx="5488958" cy="293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indent="0" algn="r" defTabSz="914400" rtl="0" eaLnBrk="1" latinLnBrk="0" hangingPunct="1">
              <a:lnSpc>
                <a:spcPct val="80000"/>
              </a:lnSpc>
              <a:buNone/>
              <a:defRPr sz="11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/>
              <a:t>Department of Behavioural Sciences and Health</a:t>
            </a:r>
            <a:endParaRPr lang="en-US" sz="1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2156C-FB4C-4BB6-9A82-29E94D6AEF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1162" y="1995059"/>
            <a:ext cx="3494062" cy="349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A577-E5DD-4305-8525-87840561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37" y="2550363"/>
            <a:ext cx="10698013" cy="1335837"/>
          </a:xfrm>
        </p:spPr>
        <p:txBody>
          <a:bodyPr>
            <a:normAutofit fontScale="90000"/>
          </a:bodyPr>
          <a:lstStyle/>
          <a:p>
            <a:r>
              <a:rPr lang="en-US" dirty="0"/>
              <a:t>There were immediate changes in patterns of alcohol consumption in the UK during the first lockdown…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260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3C7E6-14D1-4E75-B53B-62066AB3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1602888" cy="1380226"/>
          </a:xfrm>
        </p:spPr>
        <p:txBody>
          <a:bodyPr/>
          <a:lstStyle/>
          <a:p>
            <a:r>
              <a:rPr lang="en-US" dirty="0"/>
              <a:t>Polarised trends in UK lockdown drinking </a:t>
            </a:r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CA9592-AA67-4DC7-B479-F19F21149747}"/>
              </a:ext>
            </a:extLst>
          </p:cNvPr>
          <p:cNvSpPr/>
          <p:nvPr/>
        </p:nvSpPr>
        <p:spPr>
          <a:xfrm>
            <a:off x="790528" y="1816510"/>
            <a:ext cx="4222678" cy="4330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BE27E1F-90DA-4619-A3A9-847A299E00A3}"/>
              </a:ext>
            </a:extLst>
          </p:cNvPr>
          <p:cNvSpPr/>
          <p:nvPr/>
        </p:nvSpPr>
        <p:spPr>
          <a:xfrm>
            <a:off x="5507027" y="2664100"/>
            <a:ext cx="2498915" cy="2742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959CA-6FCC-41A3-BEB6-B8F68C4D2D5E}"/>
              </a:ext>
            </a:extLst>
          </p:cNvPr>
          <p:cNvSpPr/>
          <p:nvPr/>
        </p:nvSpPr>
        <p:spPr>
          <a:xfrm>
            <a:off x="8499764" y="2664100"/>
            <a:ext cx="2498915" cy="2742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86E70-67E6-46E4-997A-8414F04DBB5E}"/>
              </a:ext>
            </a:extLst>
          </p:cNvPr>
          <p:cNvSpPr txBox="1"/>
          <p:nvPr/>
        </p:nvSpPr>
        <p:spPr>
          <a:xfrm>
            <a:off x="1817943" y="3090506"/>
            <a:ext cx="2167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48% drinking the same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B9EE8A-9FB3-4174-B259-01ACC248048E}"/>
              </a:ext>
            </a:extLst>
          </p:cNvPr>
          <p:cNvSpPr txBox="1"/>
          <p:nvPr/>
        </p:nvSpPr>
        <p:spPr>
          <a:xfrm>
            <a:off x="5689120" y="3288533"/>
            <a:ext cx="2167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26% drinking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less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73BD87-6E61-45BF-AE0F-DC099F16419B}"/>
              </a:ext>
            </a:extLst>
          </p:cNvPr>
          <p:cNvSpPr txBox="1"/>
          <p:nvPr/>
        </p:nvSpPr>
        <p:spPr>
          <a:xfrm>
            <a:off x="8744163" y="3288532"/>
            <a:ext cx="2167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26% drinking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more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D15D2-C115-4453-B3D9-27A96ABDE26B}"/>
              </a:ext>
            </a:extLst>
          </p:cNvPr>
          <p:cNvSpPr txBox="1"/>
          <p:nvPr/>
        </p:nvSpPr>
        <p:spPr>
          <a:xfrm>
            <a:off x="5424172" y="6119336"/>
            <a:ext cx="7360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Source: Garnett C, Jackson S, Oldham M, Brown J, Steptoe A, </a:t>
            </a:r>
            <a:r>
              <a:rPr lang="en-GB" sz="1400" dirty="0" err="1"/>
              <a:t>Fancourt</a:t>
            </a:r>
            <a:r>
              <a:rPr lang="en-GB" sz="1400" dirty="0"/>
              <a:t> D. Factors associated with drinking behaviour during COVID-19 social distancing and lockdown among adults in the UK. Drug Alcohol Depend. 2021:219;108461. </a:t>
            </a:r>
          </a:p>
        </p:txBody>
      </p:sp>
    </p:spTree>
    <p:extLst>
      <p:ext uri="{BB962C8B-B14F-4D97-AF65-F5344CB8AC3E}">
        <p14:creationId xmlns:p14="http://schemas.microsoft.com/office/powerpoint/2010/main" val="151990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7D50A-2F55-41BB-89F9-4739DA58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69" y="578261"/>
            <a:ext cx="10619117" cy="1380226"/>
          </a:xfrm>
        </p:spPr>
        <p:txBody>
          <a:bodyPr/>
          <a:lstStyle/>
          <a:p>
            <a:r>
              <a:rPr lang="en-US" dirty="0"/>
              <a:t>Increases in high-risk drinking…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1578D7-67FF-4927-BFF8-8E8235ECAA0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294587" y="2237987"/>
            <a:ext cx="5059213" cy="4201064"/>
          </a:xfrm>
        </p:spPr>
        <p:txBody>
          <a:bodyPr/>
          <a:lstStyle/>
          <a:p>
            <a:r>
              <a:rPr lang="en-US" dirty="0"/>
              <a:t>Increase in high‐risk drinking in first lockdown </a:t>
            </a:r>
          </a:p>
          <a:p>
            <a:endParaRPr lang="en-US" dirty="0"/>
          </a:p>
          <a:p>
            <a:r>
              <a:rPr lang="en-US" dirty="0"/>
              <a:t>Defined as AUDIT-c score ≤ 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25% pre lockdown vs 38% post lockdown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4CD3AC-60C4-4AAF-BF14-DB2F46F20187}"/>
              </a:ext>
            </a:extLst>
          </p:cNvPr>
          <p:cNvSpPr txBox="1"/>
          <p:nvPr/>
        </p:nvSpPr>
        <p:spPr>
          <a:xfrm>
            <a:off x="5990262" y="6115886"/>
            <a:ext cx="5935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Jackson, S. E., Garnett, C., Shahab, L., Oldham, M., and Brown, J. (2021) Association of the COVID‐19 lockdown with smoking, drinking and attempts to quit in England: an analysis of 2019–20 data. </a:t>
            </a:r>
            <a:r>
              <a:rPr lang="en-US" sz="1200" i="1" dirty="0"/>
              <a:t>Addiction</a:t>
            </a:r>
            <a:r>
              <a:rPr lang="en-US" sz="1200" dirty="0"/>
              <a:t>, 116: 1233– 1244. </a:t>
            </a:r>
            <a:endParaRPr lang="en-GB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E5B11F-363B-4572-BBE1-6B9805F0C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4" y="1490662"/>
            <a:ext cx="4562475" cy="46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7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AA88-4705-4C4E-8D11-9E7D1AD3B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..and Heavy Episodic Drinking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3E3F41-22FC-418A-95A7-3EE6A558C1E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625151931"/>
              </p:ext>
            </p:extLst>
          </p:nvPr>
        </p:nvGraphicFramePr>
        <p:xfrm>
          <a:off x="955495" y="1870931"/>
          <a:ext cx="10618787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32F3EED-F1A3-4769-8D69-8910528A950F}"/>
              </a:ext>
            </a:extLst>
          </p:cNvPr>
          <p:cNvSpPr txBox="1"/>
          <p:nvPr/>
        </p:nvSpPr>
        <p:spPr>
          <a:xfrm>
            <a:off x="534254" y="3244066"/>
            <a:ext cx="42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%</a:t>
            </a:r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2A37C-CE2D-455F-AB2E-58788F440CCE}"/>
              </a:ext>
            </a:extLst>
          </p:cNvPr>
          <p:cNvSpPr txBox="1"/>
          <p:nvPr/>
        </p:nvSpPr>
        <p:spPr>
          <a:xfrm>
            <a:off x="5558319" y="6211669"/>
            <a:ext cx="6709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Source: </a:t>
            </a:r>
            <a:r>
              <a:rPr lang="en-US" sz="1200" dirty="0"/>
              <a:t>Oldham, M., Garnett, C., Brown, J., Kale, D., Shahab, L. and Herbec, A. (2021), </a:t>
            </a:r>
            <a:r>
              <a:rPr lang="en-US" sz="1200" dirty="0" err="1"/>
              <a:t>Characterising</a:t>
            </a:r>
            <a:r>
              <a:rPr lang="en-US" sz="1200" dirty="0"/>
              <a:t> the patterns of and factors associated with increased alcohol consumption since COVID‐19 in a UK sample. Drug Alcohol Rev.. </a:t>
            </a:r>
            <a:r>
              <a:rPr lang="en-US" sz="1200" dirty="0">
                <a:hlinkClick r:id="rId4"/>
              </a:rPr>
              <a:t>https://doi.org/10.1111/dar.13256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425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1F818B-1B73-47BD-83A5-64F14A56DD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3168502" y="-10622"/>
            <a:ext cx="906602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4B6451-3077-4EC4-9366-19DC5B79F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42" y="485086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/>
              <a:t>This matters due to different harm profiles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16665-D446-45E6-8AE3-4D188A9D31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4042" y="2630152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Dose-response relationship between alcohol and harms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More alcohol = more likelihood of experiencing harms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HED is linked to increased likelihood of short-term harms</a:t>
            </a:r>
          </a:p>
        </p:txBody>
      </p:sp>
    </p:spTree>
    <p:extLst>
      <p:ext uri="{BB962C8B-B14F-4D97-AF65-F5344CB8AC3E}">
        <p14:creationId xmlns:p14="http://schemas.microsoft.com/office/powerpoint/2010/main" val="260416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Woman Raising Hand: Light Skin Tone Emoji (U+1F64B, U+1F3FB, U+200D,  U+2640, U+FE0F)">
            <a:extLst>
              <a:ext uri="{FF2B5EF4-FFF2-40B4-BE49-F238E27FC236}">
                <a16:creationId xmlns:a16="http://schemas.microsoft.com/office/drawing/2014/main" id="{46DAA9A9-979F-4E99-9163-489273250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21" y="1625060"/>
            <a:ext cx="1025640" cy="102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8B7D50A-2F55-41BB-89F9-4739DA58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363" y="536051"/>
            <a:ext cx="10619117" cy="1380226"/>
          </a:xfrm>
        </p:spPr>
        <p:txBody>
          <a:bodyPr/>
          <a:lstStyle/>
          <a:p>
            <a:r>
              <a:rPr lang="en-GB" dirty="0"/>
              <a:t>What is associated with more HED?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E6310-A35E-4BE7-831A-2918F5CC2880}"/>
              </a:ext>
            </a:extLst>
          </p:cNvPr>
          <p:cNvSpPr txBox="1"/>
          <p:nvPr/>
        </p:nvSpPr>
        <p:spPr>
          <a:xfrm>
            <a:off x="1158367" y="2767280"/>
            <a:ext cx="39219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Being younger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More last‐year alcohol reduction attempts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Living alone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316B49-DECA-4ED9-AAAD-949A62616E78}"/>
              </a:ext>
            </a:extLst>
          </p:cNvPr>
          <p:cNvSpPr txBox="1"/>
          <p:nvPr/>
        </p:nvSpPr>
        <p:spPr>
          <a:xfrm>
            <a:off x="5866922" y="1136724"/>
            <a:ext cx="1209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Women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304E88-2D52-433A-A32A-25A1FB6D52D9}"/>
              </a:ext>
            </a:extLst>
          </p:cNvPr>
          <p:cNvSpPr txBox="1"/>
          <p:nvPr/>
        </p:nvSpPr>
        <p:spPr>
          <a:xfrm>
            <a:off x="9741996" y="3537582"/>
            <a:ext cx="1532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High Income/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education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EAC6EE-C20A-4A20-A391-1A46763617E1}"/>
              </a:ext>
            </a:extLst>
          </p:cNvPr>
          <p:cNvSpPr txBox="1"/>
          <p:nvPr/>
        </p:nvSpPr>
        <p:spPr>
          <a:xfrm>
            <a:off x="0" y="6461881"/>
            <a:ext cx="12262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Source: </a:t>
            </a:r>
            <a:r>
              <a:rPr lang="en-US" sz="1200" dirty="0"/>
              <a:t>Oldham, M., Garnett, C., Brown, J., Kale, D., Shahab, L. and Herbec, A. (2021), </a:t>
            </a:r>
            <a:r>
              <a:rPr lang="en-US" sz="1200" dirty="0" err="1"/>
              <a:t>Characterising</a:t>
            </a:r>
            <a:r>
              <a:rPr lang="en-US" sz="1200" dirty="0"/>
              <a:t> the patterns of and factors associated with increased alcohol consumption since COVID‐19 in a UK sample. Drug Alcohol Rev.. </a:t>
            </a:r>
            <a:r>
              <a:rPr lang="en-US" sz="1200" dirty="0">
                <a:hlinkClick r:id="rId3"/>
              </a:rPr>
              <a:t>https://doi.org/10.1111/dar.13256</a:t>
            </a:r>
            <a:endParaRPr lang="en-GB" sz="1200" dirty="0"/>
          </a:p>
        </p:txBody>
      </p:sp>
      <p:pic>
        <p:nvPicPr>
          <p:cNvPr id="6148" name="Picture 4" descr="Man Raising Hand: Medium-Dark Skin Tone Emoji (U+1F64B, U+1F3FE, U+200D,  U+2642, U+FE0F)">
            <a:extLst>
              <a:ext uri="{FF2B5EF4-FFF2-40B4-BE49-F238E27FC236}">
                <a16:creationId xmlns:a16="http://schemas.microsoft.com/office/drawing/2014/main" id="{259C5289-7339-41C9-AE6A-4F6D90291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528" y="1688683"/>
            <a:ext cx="1002719" cy="100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A16EA3-4503-4D39-B3EB-8D282F27DEBF}"/>
              </a:ext>
            </a:extLst>
          </p:cNvPr>
          <p:cNvSpPr txBox="1"/>
          <p:nvPr/>
        </p:nvSpPr>
        <p:spPr>
          <a:xfrm>
            <a:off x="1725587" y="1916277"/>
            <a:ext cx="2393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Amongst Women… </a:t>
            </a:r>
            <a:endParaRPr lang="en-GB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5AAD55-F1E5-487B-BA88-27C2F50FC41D}"/>
              </a:ext>
            </a:extLst>
          </p:cNvPr>
          <p:cNvSpPr txBox="1"/>
          <p:nvPr/>
        </p:nvSpPr>
        <p:spPr>
          <a:xfrm>
            <a:off x="7393263" y="1911264"/>
            <a:ext cx="2524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Amongst </a:t>
            </a:r>
          </a:p>
          <a:p>
            <a:r>
              <a:rPr lang="en-US" sz="2400" b="1" dirty="0"/>
              <a:t>Men… 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E76A65-1093-4FE0-8340-88033F7E8380}"/>
              </a:ext>
            </a:extLst>
          </p:cNvPr>
          <p:cNvSpPr/>
          <p:nvPr/>
        </p:nvSpPr>
        <p:spPr>
          <a:xfrm>
            <a:off x="416132" y="1269349"/>
            <a:ext cx="6803375" cy="511112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C479FD0-C8C4-4A78-BABB-67CC2B3645F4}"/>
              </a:ext>
            </a:extLst>
          </p:cNvPr>
          <p:cNvSpPr/>
          <p:nvPr/>
        </p:nvSpPr>
        <p:spPr>
          <a:xfrm>
            <a:off x="5254092" y="1269349"/>
            <a:ext cx="6803374" cy="511112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2F5549-418B-445A-A4CD-19333C8E9A4C}"/>
              </a:ext>
            </a:extLst>
          </p:cNvPr>
          <p:cNvSpPr txBox="1"/>
          <p:nvPr/>
        </p:nvSpPr>
        <p:spPr>
          <a:xfrm>
            <a:off x="7389546" y="2742261"/>
            <a:ext cx="36806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Living with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More negative experience of social distancing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Deterioration in financial circumstances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Improvements in social relationships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Being a current smoker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7D50A-2F55-41BB-89F9-4739DA58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363" y="536051"/>
            <a:ext cx="10619117" cy="1380226"/>
          </a:xfrm>
        </p:spPr>
        <p:txBody>
          <a:bodyPr/>
          <a:lstStyle/>
          <a:p>
            <a:r>
              <a:rPr lang="en-GB" dirty="0"/>
              <a:t>What is associated with more HED?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E6310-A35E-4BE7-831A-2918F5CC2880}"/>
              </a:ext>
            </a:extLst>
          </p:cNvPr>
          <p:cNvSpPr txBox="1"/>
          <p:nvPr/>
        </p:nvSpPr>
        <p:spPr>
          <a:xfrm>
            <a:off x="1463971" y="2921167"/>
            <a:ext cx="1930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Drinking More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During Lockdown 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316B49-DECA-4ED9-AAAD-949A62616E78}"/>
              </a:ext>
            </a:extLst>
          </p:cNvPr>
          <p:cNvSpPr txBox="1"/>
          <p:nvPr/>
        </p:nvSpPr>
        <p:spPr>
          <a:xfrm>
            <a:off x="5866922" y="1136724"/>
            <a:ext cx="1209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Women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304E88-2D52-433A-A32A-25A1FB6D52D9}"/>
              </a:ext>
            </a:extLst>
          </p:cNvPr>
          <p:cNvSpPr txBox="1"/>
          <p:nvPr/>
        </p:nvSpPr>
        <p:spPr>
          <a:xfrm>
            <a:off x="9741996" y="3537582"/>
            <a:ext cx="1532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High Income/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education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6148" name="Picture 4" descr="Man Raising Hand: Medium-Dark Skin Tone Emoji (U+1F64B, U+1F3FE, U+200D,  U+2642, U+FE0F)">
            <a:extLst>
              <a:ext uri="{FF2B5EF4-FFF2-40B4-BE49-F238E27FC236}">
                <a16:creationId xmlns:a16="http://schemas.microsoft.com/office/drawing/2014/main" id="{259C5289-7339-41C9-AE6A-4F6D90291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511" y="2981536"/>
            <a:ext cx="1190095" cy="119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A16EA3-4503-4D39-B3EB-8D282F27DEBF}"/>
              </a:ext>
            </a:extLst>
          </p:cNvPr>
          <p:cNvSpPr txBox="1"/>
          <p:nvPr/>
        </p:nvSpPr>
        <p:spPr>
          <a:xfrm>
            <a:off x="4941871" y="2331715"/>
            <a:ext cx="272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Amongst Both… 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E76A65-1093-4FE0-8340-88033F7E8380}"/>
              </a:ext>
            </a:extLst>
          </p:cNvPr>
          <p:cNvSpPr/>
          <p:nvPr/>
        </p:nvSpPr>
        <p:spPr>
          <a:xfrm>
            <a:off x="416132" y="1269349"/>
            <a:ext cx="9194033" cy="511112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C479FD0-C8C4-4A78-BABB-67CC2B3645F4}"/>
              </a:ext>
            </a:extLst>
          </p:cNvPr>
          <p:cNvSpPr/>
          <p:nvPr/>
        </p:nvSpPr>
        <p:spPr>
          <a:xfrm>
            <a:off x="3393995" y="1269349"/>
            <a:ext cx="8554020" cy="511112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C01518-2265-449E-8061-9227F88499CE}"/>
              </a:ext>
            </a:extLst>
          </p:cNvPr>
          <p:cNvSpPr txBox="1"/>
          <p:nvPr/>
        </p:nvSpPr>
        <p:spPr>
          <a:xfrm>
            <a:off x="4545199" y="2929215"/>
            <a:ext cx="49486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Decreases in Psychological Wellbeing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Being Furloughed</a:t>
            </a:r>
          </a:p>
        </p:txBody>
      </p:sp>
      <p:pic>
        <p:nvPicPr>
          <p:cNvPr id="33" name="Picture 4" descr="Woman Raising Hand: Light Skin Tone Emoji (U+1F64B, U+1F3FB, U+200D,  U+2640, U+FE0F)">
            <a:extLst>
              <a:ext uri="{FF2B5EF4-FFF2-40B4-BE49-F238E27FC236}">
                <a16:creationId xmlns:a16="http://schemas.microsoft.com/office/drawing/2014/main" id="{36B5EB06-BAC2-4566-9FFF-DF725BE49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3" y="3253565"/>
            <a:ext cx="1025640" cy="102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5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ED3E9-0C73-4FCB-BCC4-8B82D7F8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63" y="851679"/>
            <a:ext cx="8002438" cy="1380226"/>
          </a:xfrm>
        </p:spPr>
        <p:txBody>
          <a:bodyPr/>
          <a:lstStyle/>
          <a:p>
            <a:r>
              <a:rPr lang="en-US" dirty="0"/>
              <a:t>International Context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79D82-31D1-4D05-82FB-840E71144A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03363" y="2093901"/>
            <a:ext cx="5350678" cy="4201064"/>
          </a:xfrm>
        </p:spPr>
        <p:txBody>
          <a:bodyPr/>
          <a:lstStyle/>
          <a:p>
            <a:r>
              <a:rPr lang="en-US" dirty="0"/>
              <a:t>Review of 128 studies in 58 countries showed no overall population change in consumption in first 6-8 months of pandemic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Meta analysis did show percentage changes in consumption with 23% drinking more and 23% drinking less overall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09E93D-8EEA-43DC-88DD-48137C34C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931114"/>
            <a:ext cx="5810250" cy="53115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C2A974-92BE-4A34-8141-5B68D448580A}"/>
              </a:ext>
            </a:extLst>
          </p:cNvPr>
          <p:cNvSpPr txBox="1"/>
          <p:nvPr/>
        </p:nvSpPr>
        <p:spPr>
          <a:xfrm>
            <a:off x="0" y="6156960"/>
            <a:ext cx="72085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Acuff, S. F., Strickland, J. C., Tucker, J. A., &amp; Murphy, J. G. (2022). Changes in alcohol use during COVID-19 and associations with contextual and individual difference variables: A systematic review and meta-analysis. </a:t>
            </a:r>
            <a:r>
              <a:rPr lang="en-US" sz="11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Psychology of Addictive Behaviors, 36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(1), 1–19. </a:t>
            </a:r>
            <a:r>
              <a:rPr lang="en-US" sz="1100" b="0" i="0" u="none" strike="noStrike" dirty="0">
                <a:solidFill>
                  <a:srgbClr val="2C72B7"/>
                </a:solidFill>
                <a:effectLst/>
                <a:latin typeface="Arial" panose="020B0604020202020204" pitchFamily="34" charset="0"/>
                <a:hlinkClick r:id="rId3"/>
              </a:rPr>
              <a:t>https://doi.org/10.1037/adb0000796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22183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0845-67AD-403B-A60F-486FF0D1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Increases were more likely amongst heavier drinkers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6612A-1AB6-4BF9-958E-3DB707A8F9D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445249"/>
            <a:ext cx="8548681" cy="3981430"/>
          </a:xfrm>
        </p:spPr>
        <p:txBody>
          <a:bodyPr/>
          <a:lstStyle/>
          <a:p>
            <a:r>
              <a:rPr lang="en-US" dirty="0"/>
              <a:t>Systematic review of 56 population level surveys in 15 European countries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general population found a small decrease in consumption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Evidence of increasing alcohol use among those already drinking at high levels or who reported Alcohol Use Disorder prior to COVID-19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F7595-D650-4725-A206-8A4893558B46}"/>
              </a:ext>
            </a:extLst>
          </p:cNvPr>
          <p:cNvSpPr txBox="1"/>
          <p:nvPr/>
        </p:nvSpPr>
        <p:spPr>
          <a:xfrm>
            <a:off x="5208998" y="6257836"/>
            <a:ext cx="69830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Kilian C, O'Donnell A,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Potapova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N, López-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Pelayo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H, Schulte B, Miquel L,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Paniello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Castillo B, Schmidt CS,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Gual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A, Rehm J,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Manthey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J. Changes in alcohol use during the COVID-19 pandemic in Europe: A meta-analysis of observational studies. Drug Alcohol Rev. 2022 May;41(4):918-931.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doi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10.1111/dar.13446.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40055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9927-C1E4-44FC-ACD0-411AF056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Drinking Contexts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33AA3-38F0-4979-A50B-8F14FF0B920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Reductions in on-trade alcohol consumption following COVID-19 lockdown restrictions in Scotland/England in 2020 were mainly offset by increased own-home drinking (Hardie et al., 2022)</a:t>
            </a:r>
          </a:p>
          <a:p>
            <a:endParaRPr lang="en-US" dirty="0">
              <a:solidFill>
                <a:srgbClr val="1C1D1E"/>
              </a:solidFill>
              <a:latin typeface="Open Sans" panose="020B0606030504020204" pitchFamily="34" charset="0"/>
            </a:endParaRPr>
          </a:p>
          <a:p>
            <a:r>
              <a:rPr lang="en-US" dirty="0">
                <a:solidFill>
                  <a:srgbClr val="1C1D1E"/>
                </a:solidFill>
                <a:latin typeface="Open Sans" panose="020B0606030504020204" pitchFamily="34" charset="0"/>
              </a:rPr>
              <a:t>Home alcohol expenditure increased during first lockdown (PHE 2021)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40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C5876-463B-491F-BF04-5B31C0B7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42" y="315077"/>
            <a:ext cx="5113020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Changes in drinking contexts..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1465F-EA57-43A9-9F49-42B68491EFC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" y="2872899"/>
            <a:ext cx="4712970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200" dirty="0"/>
              <a:t>Lockdown restrictions were also associated with;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Later drinking start times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Fewer occasions in someone else’s home and with friends/colleagues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More own-home drinking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More solitary drinking (in Scotland only)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BC30F2-A4CA-4669-A87C-B022D52EB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33" r="31547"/>
          <a:stretch/>
        </p:blipFill>
        <p:spPr>
          <a:xfrm>
            <a:off x="5648762" y="10"/>
            <a:ext cx="654171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DF3116-EE50-4587-A47A-8A1AD316041F}"/>
              </a:ext>
            </a:extLst>
          </p:cNvPr>
          <p:cNvSpPr txBox="1"/>
          <p:nvPr/>
        </p:nvSpPr>
        <p:spPr>
          <a:xfrm>
            <a:off x="0" y="6156960"/>
            <a:ext cx="583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I 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Hardie, AK Stevely, A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Sasso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PS Meier</a:t>
            </a:r>
            <a:r>
              <a:rPr lang="en-US" sz="1100" dirty="0">
                <a:solidFill>
                  <a:srgbClr val="333333"/>
                </a:solidFill>
                <a:latin typeface="Arial" panose="020B0604020202020204" pitchFamily="34" charset="0"/>
              </a:rPr>
              <a:t> &amp; J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Holmes (2022)</a:t>
            </a:r>
            <a:r>
              <a:rPr lang="en-US" sz="11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impact of changes in COVID-19 lockdown restrictions on alcohol consumption and drinking occasion characteristics in Scotland and England in 2020: an interrupted time-series analysis. </a:t>
            </a:r>
            <a:r>
              <a:rPr lang="en-US" sz="11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Addiction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https://doi.org/10.1111/add.15794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67629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EA196-2D07-42FE-99F6-1F5EBD48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might these changes happen?</a:t>
            </a:r>
            <a:endParaRPr lang="en-GB" dirty="0"/>
          </a:p>
        </p:txBody>
      </p:sp>
      <p:sp>
        <p:nvSpPr>
          <p:cNvPr id="4" name="Arrow: Up-Down 3">
            <a:extLst>
              <a:ext uri="{FF2B5EF4-FFF2-40B4-BE49-F238E27FC236}">
                <a16:creationId xmlns:a16="http://schemas.microsoft.com/office/drawing/2014/main" id="{B0146565-F5E5-4676-9BED-5378090824D2}"/>
              </a:ext>
            </a:extLst>
          </p:cNvPr>
          <p:cNvSpPr/>
          <p:nvPr/>
        </p:nvSpPr>
        <p:spPr>
          <a:xfrm>
            <a:off x="978195" y="1658679"/>
            <a:ext cx="4189228" cy="509299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6138C-2601-4182-8CF4-D9E20B1F024E}"/>
              </a:ext>
            </a:extLst>
          </p:cNvPr>
          <p:cNvSpPr txBox="1"/>
          <p:nvPr/>
        </p:nvSpPr>
        <p:spPr>
          <a:xfrm>
            <a:off x="2126512" y="3697344"/>
            <a:ext cx="1935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Psychological distress or stress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B1D0D5-9C78-43FA-9674-C2F0A0916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070" y="1658679"/>
            <a:ext cx="4230991" cy="5121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13C21B-7716-49AA-97E6-7BFB7839D605}"/>
              </a:ext>
            </a:extLst>
          </p:cNvPr>
          <p:cNvSpPr txBox="1"/>
          <p:nvPr/>
        </p:nvSpPr>
        <p:spPr>
          <a:xfrm>
            <a:off x="8172877" y="3851232"/>
            <a:ext cx="1995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Availability or Affordability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0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A577-E5DD-4305-8525-87840561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37" y="2550364"/>
            <a:ext cx="10619117" cy="1380226"/>
          </a:xfrm>
        </p:spPr>
        <p:txBody>
          <a:bodyPr>
            <a:normAutofit/>
          </a:bodyPr>
          <a:lstStyle/>
          <a:p>
            <a:r>
              <a:rPr lang="en-US" dirty="0"/>
              <a:t>Changes in consumption were not momentary/short lived…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23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018B-F7C2-480F-909D-ED86E838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859938" cy="1380226"/>
          </a:xfrm>
        </p:spPr>
        <p:txBody>
          <a:bodyPr/>
          <a:lstStyle/>
          <a:p>
            <a:r>
              <a:rPr lang="en-US" dirty="0"/>
              <a:t>After 6 months, changes in drinking were maintained..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A31B09-2919-4658-BC20-D5AFA8670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047282"/>
              </p:ext>
            </p:extLst>
          </p:nvPr>
        </p:nvGraphicFramePr>
        <p:xfrm>
          <a:off x="556418" y="2252284"/>
          <a:ext cx="11079163" cy="3725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0037">
                  <a:extLst>
                    <a:ext uri="{9D8B030D-6E8A-4147-A177-3AD203B41FA5}">
                      <a16:colId xmlns:a16="http://schemas.microsoft.com/office/drawing/2014/main" val="1695118983"/>
                    </a:ext>
                  </a:extLst>
                </a:gridCol>
                <a:gridCol w="2413042">
                  <a:extLst>
                    <a:ext uri="{9D8B030D-6E8A-4147-A177-3AD203B41FA5}">
                      <a16:colId xmlns:a16="http://schemas.microsoft.com/office/drawing/2014/main" val="4130067574"/>
                    </a:ext>
                  </a:extLst>
                </a:gridCol>
                <a:gridCol w="2413042">
                  <a:extLst>
                    <a:ext uri="{9D8B030D-6E8A-4147-A177-3AD203B41FA5}">
                      <a16:colId xmlns:a16="http://schemas.microsoft.com/office/drawing/2014/main" val="1536077438"/>
                    </a:ext>
                  </a:extLst>
                </a:gridCol>
                <a:gridCol w="2413042">
                  <a:extLst>
                    <a:ext uri="{9D8B030D-6E8A-4147-A177-3AD203B41FA5}">
                      <a16:colId xmlns:a16="http://schemas.microsoft.com/office/drawing/2014/main" val="152937478"/>
                    </a:ext>
                  </a:extLst>
                </a:gridCol>
              </a:tblGrid>
              <a:tr h="958631"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All</a:t>
                      </a:r>
                      <a:endParaRPr lang="en-GB" sz="18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n=1838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Female</a:t>
                      </a:r>
                      <a:endParaRPr lang="en-GB" sz="18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n=1302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Male</a:t>
                      </a:r>
                      <a:endParaRPr lang="en-GB" sz="18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n=525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extLst>
                  <a:ext uri="{0D108BD9-81ED-4DB2-BD59-A6C34878D82A}">
                    <a16:rowId xmlns:a16="http://schemas.microsoft.com/office/drawing/2014/main" val="3842937033"/>
                  </a:ext>
                </a:extLst>
              </a:tr>
              <a:tr h="819151">
                <a:tc>
                  <a:txBody>
                    <a:bodyPr/>
                    <a:lstStyle/>
                    <a:p>
                      <a:endParaRPr lang="en-GB" sz="2000" dirty="0">
                        <a:effectLst/>
                      </a:endParaRPr>
                    </a:p>
                    <a:p>
                      <a:r>
                        <a:rPr lang="en-GB" sz="2000" dirty="0">
                          <a:effectLst/>
                        </a:rPr>
                        <a:t>Drinking more at 6 month FU</a:t>
                      </a:r>
                    </a:p>
                    <a:p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28%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25%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36%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extLst>
                  <a:ext uri="{0D108BD9-81ED-4DB2-BD59-A6C34878D82A}">
                    <a16:rowId xmlns:a16="http://schemas.microsoft.com/office/drawing/2014/main" val="3583679691"/>
                  </a:ext>
                </a:extLst>
              </a:tr>
              <a:tr h="924422">
                <a:tc>
                  <a:txBody>
                    <a:bodyPr/>
                    <a:lstStyle/>
                    <a:p>
                      <a:endParaRPr lang="en-GB" sz="2000" dirty="0">
                        <a:effectLst/>
                      </a:endParaRPr>
                    </a:p>
                    <a:p>
                      <a:r>
                        <a:rPr lang="en-GB" sz="2000" dirty="0">
                          <a:effectLst/>
                        </a:rPr>
                        <a:t>Drinking same at 6 month FU</a:t>
                      </a:r>
                    </a:p>
                    <a:p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40%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42%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35%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extLst>
                  <a:ext uri="{0D108BD9-81ED-4DB2-BD59-A6C34878D82A}">
                    <a16:rowId xmlns:a16="http://schemas.microsoft.com/office/drawing/2014/main" val="1969149093"/>
                  </a:ext>
                </a:extLst>
              </a:tr>
              <a:tr h="958631">
                <a:tc>
                  <a:txBody>
                    <a:bodyPr/>
                    <a:lstStyle/>
                    <a:p>
                      <a:endParaRPr lang="en-GB" sz="2000" dirty="0">
                        <a:effectLst/>
                      </a:endParaRPr>
                    </a:p>
                    <a:p>
                      <a:r>
                        <a:rPr lang="en-GB" sz="2000" dirty="0">
                          <a:effectLst/>
                        </a:rPr>
                        <a:t>Drinking Less at 6 month FU</a:t>
                      </a:r>
                    </a:p>
                    <a:p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32%</a:t>
                      </a:r>
                      <a:endParaRPr lang="en-GB" sz="18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33%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  <a:p>
                      <a:pPr algn="ctr"/>
                      <a:r>
                        <a:rPr lang="en-GB" sz="2000" dirty="0">
                          <a:effectLst/>
                        </a:rPr>
                        <a:t>29%</a:t>
                      </a:r>
                    </a:p>
                    <a:p>
                      <a:pPr algn="ctr"/>
                      <a:endParaRPr lang="en-GB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780" marR="67780" marT="0" marB="0"/>
                </a:tc>
                <a:extLst>
                  <a:ext uri="{0D108BD9-81ED-4DB2-BD59-A6C34878D82A}">
                    <a16:rowId xmlns:a16="http://schemas.microsoft.com/office/drawing/2014/main" val="30289295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E1A30D-771B-4499-BFA1-6C08DFC97E98}"/>
              </a:ext>
            </a:extLst>
          </p:cNvPr>
          <p:cNvSpPr txBox="1"/>
          <p:nvPr/>
        </p:nvSpPr>
        <p:spPr>
          <a:xfrm>
            <a:off x="6096000" y="6204706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Source: </a:t>
            </a:r>
            <a:r>
              <a:rPr lang="en-US" sz="1100" dirty="0"/>
              <a:t>Oldham, M., Garnett, C., Brown, J., Kale, D., Shahab, L. and Herbec, A. (in press).</a:t>
            </a:r>
            <a:r>
              <a:rPr lang="en-US" sz="1100" b="1" dirty="0"/>
              <a:t> </a:t>
            </a:r>
            <a:r>
              <a:rPr lang="en-US" sz="1100" dirty="0"/>
              <a:t>Factors associated with longitudinal changes in alcohol consumption between the first lockdown and six-month follow-up during the COVID-19 pandemic in the UK.</a:t>
            </a:r>
            <a:endParaRPr lang="en-GB" sz="1100" dirty="0"/>
          </a:p>
          <a:p>
            <a:r>
              <a:rPr lang="en-US" sz="11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92170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965B-AD17-4CC6-8449-85748B42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47" y="652883"/>
            <a:ext cx="10619117" cy="1380226"/>
          </a:xfrm>
        </p:spPr>
        <p:txBody>
          <a:bodyPr>
            <a:normAutofit/>
          </a:bodyPr>
          <a:lstStyle/>
          <a:p>
            <a:r>
              <a:rPr lang="en-US" dirty="0"/>
              <a:t>Prevalence of high-risk drinking is higher than pre-pandemic levels..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ACCA4A-73D7-4844-B080-CAD8D87AA55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916581" y="2033109"/>
            <a:ext cx="6002830" cy="4547797"/>
          </a:xfrm>
        </p:spPr>
      </p:pic>
    </p:spTree>
    <p:extLst>
      <p:ext uri="{BB962C8B-B14F-4D97-AF65-F5344CB8AC3E}">
        <p14:creationId xmlns:p14="http://schemas.microsoft.com/office/powerpoint/2010/main" val="247370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6281-5A68-4C8E-B902-39EFB7D3E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Alcohol mortality ONS report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F46AC-736C-4EAB-A3D6-B2D4CD77713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3" y="2225615"/>
            <a:ext cx="5221137" cy="420106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132"/>
                </a:solidFill>
                <a:effectLst/>
                <a:latin typeface="open sans" panose="020B0606030504020204" pitchFamily="34" charset="0"/>
              </a:rPr>
              <a:t>In 2020 there was an 18.6% increase in deaths from alcohol-specific causes registered in the UK compared with 2019 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23132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132"/>
                </a:solidFill>
                <a:latin typeface="open sans" panose="020B0606030504020204" pitchFamily="34" charset="0"/>
              </a:rPr>
              <a:t>R</a:t>
            </a:r>
            <a:r>
              <a:rPr lang="en-US" b="0" i="0" dirty="0">
                <a:solidFill>
                  <a:srgbClr val="323132"/>
                </a:solidFill>
                <a:effectLst/>
                <a:latin typeface="open sans" panose="020B0606030504020204" pitchFamily="34" charset="0"/>
              </a:rPr>
              <a:t>ate of alcohol-specific deaths for males in 2020 remained more than double the rate for females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414A5-BDA7-494E-9855-F49679CC1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45" y="2073657"/>
            <a:ext cx="6388580" cy="406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6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A577-E5DD-4305-8525-87840561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37" y="2550364"/>
            <a:ext cx="10619117" cy="1380226"/>
          </a:xfrm>
        </p:spPr>
        <p:txBody>
          <a:bodyPr>
            <a:normAutofit/>
          </a:bodyPr>
          <a:lstStyle/>
          <a:p>
            <a:r>
              <a:rPr lang="en-US" dirty="0"/>
              <a:t>However, maybe some good(</a:t>
            </a:r>
            <a:r>
              <a:rPr lang="en-US" dirty="0" err="1"/>
              <a:t>ish</a:t>
            </a:r>
            <a:r>
              <a:rPr lang="en-US" dirty="0"/>
              <a:t>) news…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09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6FACF-5576-47F0-90C4-5BD2CF15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23" y="737233"/>
            <a:ext cx="10619117" cy="1380226"/>
          </a:xfrm>
        </p:spPr>
        <p:txBody>
          <a:bodyPr/>
          <a:lstStyle/>
          <a:p>
            <a:r>
              <a:rPr lang="en-US" dirty="0"/>
              <a:t>Reduction Attempts amongst high-risk drinkers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A8340-EA32-41B1-B932-9F08BB5652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3" y="2225615"/>
            <a:ext cx="6508918" cy="4201064"/>
          </a:xfrm>
        </p:spPr>
        <p:txBody>
          <a:bodyPr/>
          <a:lstStyle/>
          <a:p>
            <a:r>
              <a:rPr lang="en-GB" dirty="0"/>
              <a:t>As well as leading to increased consumption, the first lockdown also led to an increase in self-reported alcohol reduction attempts by high-risk drinkers</a:t>
            </a:r>
          </a:p>
          <a:p>
            <a:endParaRPr lang="en-GB" dirty="0"/>
          </a:p>
          <a:p>
            <a:r>
              <a:rPr lang="en-GB" dirty="0"/>
              <a:t>28.5% during lockdown vs. 15.3% pre-lockdown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E57D0-CB93-4103-B2A5-F882B5959A56}"/>
              </a:ext>
            </a:extLst>
          </p:cNvPr>
          <p:cNvSpPr txBox="1"/>
          <p:nvPr/>
        </p:nvSpPr>
        <p:spPr>
          <a:xfrm>
            <a:off x="6256962" y="6103513"/>
            <a:ext cx="5935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Jackson, S. E., Garnett, C., Shahab, L., Oldham, M., and Brown, J. (2021) Association of the COVID‐19 lockdown with smoking, drinking and attempts to quit in England: an analysis of 2019–20 data. </a:t>
            </a:r>
            <a:r>
              <a:rPr lang="en-US" sz="1200" i="1" dirty="0"/>
              <a:t>Addiction</a:t>
            </a:r>
            <a:r>
              <a:rPr lang="en-US" sz="1200" dirty="0"/>
              <a:t>, 116: 1233– 1244. </a:t>
            </a:r>
            <a:endParaRPr lang="en-GB" sz="1200" dirty="0"/>
          </a:p>
        </p:txBody>
      </p:sp>
      <p:pic>
        <p:nvPicPr>
          <p:cNvPr id="1026" name="Picture 2" descr="Water Glass Splash Png Photo - Water Splash In Glass Photography,  Transparent Png , Transparent Png Image - PNGitem">
            <a:extLst>
              <a:ext uri="{FF2B5EF4-FFF2-40B4-BE49-F238E27FC236}">
                <a16:creationId xmlns:a16="http://schemas.microsoft.com/office/drawing/2014/main" id="{0D49F855-8FBE-4C82-9603-653782D62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34" y="570232"/>
            <a:ext cx="4767943" cy="539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3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65433-E55A-4A99-800E-F0E6E3DE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845389"/>
            <a:ext cx="10619117" cy="1100369"/>
          </a:xfrm>
        </p:spPr>
        <p:txBody>
          <a:bodyPr>
            <a:normAutofit fontScale="90000"/>
          </a:bodyPr>
          <a:lstStyle/>
          <a:p>
            <a:r>
              <a:rPr lang="en-US" dirty="0"/>
              <a:t>Proportion trying to restrict stayed higher than pre pandemic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322FC9-18B1-4506-A68F-1E6FC5DF3E6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670304" y="2117863"/>
            <a:ext cx="6168895" cy="4292296"/>
          </a:xfrm>
        </p:spPr>
      </p:pic>
    </p:spTree>
    <p:extLst>
      <p:ext uri="{BB962C8B-B14F-4D97-AF65-F5344CB8AC3E}">
        <p14:creationId xmlns:p14="http://schemas.microsoft.com/office/powerpoint/2010/main" val="266978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BAF2-7CE6-4BB3-A25B-18C92348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Dry January Engagement 2020 vs 2021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2A38A-7D42-4624-8564-5D7AA870D3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9562" y="2225615"/>
            <a:ext cx="8392298" cy="4201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Significant increase in the proportion of increasing and higher risk drinkers reporting dry January attempts from 4% in 2020 to 8% in 2021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There was also an increase in Dry January app use from 43, 868 in January 2020 to 60, 730 in 2021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Groups looked comparable in terms of socio-demographics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001FB-8377-4BFD-A1FB-C6A7C0757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923" y="1768931"/>
            <a:ext cx="2432515" cy="46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84659-9A0D-4696-88BC-1F171F258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Home Messages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C41D4-7475-48B0-8C73-2824E9CC61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Overall - no population level change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Polarising</a:t>
            </a:r>
            <a:r>
              <a:rPr lang="en-US" dirty="0"/>
              <a:t> trends in consumption in shorter and longer term</a:t>
            </a:r>
          </a:p>
          <a:p>
            <a:endParaRPr lang="en-US" dirty="0"/>
          </a:p>
          <a:p>
            <a:r>
              <a:rPr lang="en-US" dirty="0"/>
              <a:t>Increased consumption may be more likely among heavier drinkers</a:t>
            </a:r>
          </a:p>
          <a:p>
            <a:endParaRPr lang="en-US" dirty="0"/>
          </a:p>
          <a:p>
            <a:r>
              <a:rPr lang="en-US" dirty="0"/>
              <a:t>This will have knock on effects for Public Health</a:t>
            </a:r>
          </a:p>
          <a:p>
            <a:endParaRPr lang="en-US" dirty="0"/>
          </a:p>
          <a:p>
            <a:r>
              <a:rPr lang="en-US" dirty="0"/>
              <a:t>Possibly maybe a silver lining – more interest in reducing consumption amongst heavier drinkers</a:t>
            </a:r>
          </a:p>
          <a:p>
            <a:endParaRPr lang="en-US" dirty="0"/>
          </a:p>
          <a:p>
            <a:r>
              <a:rPr lang="en-US" dirty="0"/>
              <a:t>How do we capitalise on this?</a:t>
            </a:r>
            <a:endParaRPr lang="en-GB" dirty="0"/>
          </a:p>
        </p:txBody>
      </p:sp>
      <p:pic>
        <p:nvPicPr>
          <p:cNvPr id="4" name="Google Shape;224;p37" descr="Takeaway Noodles Cartoon Illustration, Takeaway Noodles, Delicious Noodles,  Red Carton Packaging PNG Transparent Clipart Image and PSD File for Free  Download | Clip art, Cartoon illustration, Cartoon clip art">
            <a:extLst>
              <a:ext uri="{FF2B5EF4-FFF2-40B4-BE49-F238E27FC236}">
                <a16:creationId xmlns:a16="http://schemas.microsoft.com/office/drawing/2014/main" id="{63FA835F-846E-42C3-A71C-F0A17C3B8F76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5521" r="90000">
                        <a14:foregroundMark x1="8333" y1="21250" x2="5521" y2="19063"/>
                        <a14:foregroundMark x1="74688" y1="30938" x2="49792" y2="33646"/>
                        <a14:foregroundMark x1="35938" y1="79479" x2="71250" y2="83229"/>
                        <a14:foregroundMark x1="71250" y1="83229" x2="80208" y2="73021"/>
                        <a14:foregroundMark x1="73542" y1="49792" x2="28229" y2="49792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9811820" y="654598"/>
            <a:ext cx="2000619" cy="2109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44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 LIKE A CHILD AGAIN: ASK MORE QUESTIONS! | The Leader, The Teacher &amp; You">
            <a:extLst>
              <a:ext uri="{FF2B5EF4-FFF2-40B4-BE49-F238E27FC236}">
                <a16:creationId xmlns:a16="http://schemas.microsoft.com/office/drawing/2014/main" id="{98CE3089-D558-453B-BC02-F275E9987E3E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94" y="1491343"/>
            <a:ext cx="9005400" cy="417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7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08">
      <a:dk1>
        <a:sysClr val="windowText" lastClr="000000"/>
      </a:dk1>
      <a:lt1>
        <a:sysClr val="window" lastClr="FFFFFF"/>
      </a:lt1>
      <a:dk2>
        <a:srgbClr val="003D4C"/>
      </a:dk2>
      <a:lt2>
        <a:srgbClr val="D6D2C4"/>
      </a:lt2>
      <a:accent1>
        <a:srgbClr val="500778"/>
      </a:accent1>
      <a:accent2>
        <a:srgbClr val="D50032"/>
      </a:accent2>
      <a:accent3>
        <a:srgbClr val="B5BD00"/>
      </a:accent3>
      <a:accent4>
        <a:srgbClr val="C6B0BC"/>
      </a:accent4>
      <a:accent5>
        <a:srgbClr val="0097A9"/>
      </a:accent5>
      <a:accent6>
        <a:srgbClr val="F6BE00"/>
      </a:accent6>
      <a:hlink>
        <a:srgbClr val="0563C1"/>
      </a:hlink>
      <a:folHlink>
        <a:srgbClr val="954F72"/>
      </a:folHlink>
    </a:clrScheme>
    <a:fontScheme name="Custom 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1F842F9B685740AE4DC517F76B07E7" ma:contentTypeVersion="10" ma:contentTypeDescription="Create a new document." ma:contentTypeScope="" ma:versionID="2acfecffa34a9abce1f1414bbe405fcc">
  <xsd:schema xmlns:xsd="http://www.w3.org/2001/XMLSchema" xmlns:xs="http://www.w3.org/2001/XMLSchema" xmlns:p="http://schemas.microsoft.com/office/2006/metadata/properties" xmlns:ns3="544da72f-239f-4ad9-bf55-d217d847cc8d" xmlns:ns4="25c5e8c9-d664-43de-9332-567dd308d3d4" targetNamespace="http://schemas.microsoft.com/office/2006/metadata/properties" ma:root="true" ma:fieldsID="96220881e023b50154a6b4b5e855e45d" ns3:_="" ns4:_="">
    <xsd:import namespace="544da72f-239f-4ad9-bf55-d217d847cc8d"/>
    <xsd:import namespace="25c5e8c9-d664-43de-9332-567dd308d3d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4da72f-239f-4ad9-bf55-d217d847cc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5e8c9-d664-43de-9332-567dd308d3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BAA709-AB99-4979-BE8C-12F83BE08622}">
  <ds:schemaRefs>
    <ds:schemaRef ds:uri="http://schemas.microsoft.com/office/2006/metadata/properties"/>
    <ds:schemaRef ds:uri="544da72f-239f-4ad9-bf55-d217d847cc8d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25c5e8c9-d664-43de-9332-567dd308d3d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167BB4-619B-41EF-9EA5-7792100A03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3C3FDB-CDEE-4EF2-9621-2E3D66F443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4da72f-239f-4ad9-bf55-d217d847cc8d"/>
    <ds:schemaRef ds:uri="25c5e8c9-d664-43de-9332-567dd308d3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19466</TotalTime>
  <Words>1373</Words>
  <Application>Microsoft Office PowerPoint</Application>
  <PresentationFormat>Widescreen</PresentationFormat>
  <Paragraphs>153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MS Mincho</vt:lpstr>
      <vt:lpstr>Open Sans</vt:lpstr>
      <vt:lpstr>Open Sans</vt:lpstr>
      <vt:lpstr>Times New Roman</vt:lpstr>
      <vt:lpstr>Office Theme</vt:lpstr>
      <vt:lpstr>Alcohol and COVID-19: as the dust settles?</vt:lpstr>
      <vt:lpstr>There were immediate changes in patterns of alcohol consumption in the UK during the first lockdown…</vt:lpstr>
      <vt:lpstr>Polarised trends in UK lockdown drinking </vt:lpstr>
      <vt:lpstr>Increases in high-risk drinking…</vt:lpstr>
      <vt:lpstr>..and Heavy Episodic Drinking</vt:lpstr>
      <vt:lpstr>This matters due to different harm profiles </vt:lpstr>
      <vt:lpstr>What is associated with more HED?</vt:lpstr>
      <vt:lpstr>What is associated with more HED?</vt:lpstr>
      <vt:lpstr>International Context</vt:lpstr>
      <vt:lpstr>Increases were more likely amongst heavier drinkers</vt:lpstr>
      <vt:lpstr>Changes in Drinking Contexts </vt:lpstr>
      <vt:lpstr>Changes in drinking contexts..</vt:lpstr>
      <vt:lpstr>Why might these changes happen?</vt:lpstr>
      <vt:lpstr>Changes in consumption were not momentary/short lived…</vt:lpstr>
      <vt:lpstr>After 6 months, changes in drinking were maintained..</vt:lpstr>
      <vt:lpstr>Prevalence of high-risk drinking is higher than pre-pandemic levels..</vt:lpstr>
      <vt:lpstr>Alcohol mortality ONS report</vt:lpstr>
      <vt:lpstr>However, maybe some good(ish) news…</vt:lpstr>
      <vt:lpstr>Reduction Attempts amongst high-risk drinkers</vt:lpstr>
      <vt:lpstr>Proportion trying to restrict stayed higher than pre pandemic</vt:lpstr>
      <vt:lpstr>Dry January Engagement 2020 vs 2021</vt:lpstr>
      <vt:lpstr>Take Home Messages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Brooks, Ruth</dc:creator>
  <cp:lastModifiedBy>Morris, James 24</cp:lastModifiedBy>
  <cp:revision>422</cp:revision>
  <cp:lastPrinted>2019-06-27T07:36:13Z</cp:lastPrinted>
  <dcterms:created xsi:type="dcterms:W3CDTF">2018-08-10T11:44:41Z</dcterms:created>
  <dcterms:modified xsi:type="dcterms:W3CDTF">2022-06-09T08:16:34Z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0x010100351F842F9B685740AE4DC517F76B07E7</vt:lpwstr>
  </property>
</Properties>
</file>