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tags/tag1.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3.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5" r:id="rId1"/>
  </p:sldMasterIdLst>
  <p:notesMasterIdLst>
    <p:notesMasterId r:id="rId21"/>
  </p:notesMasterIdLst>
  <p:sldIdLst>
    <p:sldId id="262" r:id="rId2"/>
    <p:sldId id="257" r:id="rId3"/>
    <p:sldId id="278" r:id="rId4"/>
    <p:sldId id="279" r:id="rId5"/>
    <p:sldId id="263" r:id="rId6"/>
    <p:sldId id="289" r:id="rId7"/>
    <p:sldId id="290" r:id="rId8"/>
    <p:sldId id="295" r:id="rId9"/>
    <p:sldId id="284" r:id="rId10"/>
    <p:sldId id="296" r:id="rId11"/>
    <p:sldId id="297" r:id="rId12"/>
    <p:sldId id="298" r:id="rId13"/>
    <p:sldId id="299" r:id="rId14"/>
    <p:sldId id="300" r:id="rId15"/>
    <p:sldId id="267" r:id="rId16"/>
    <p:sldId id="292" r:id="rId17"/>
    <p:sldId id="293" r:id="rId18"/>
    <p:sldId id="288" r:id="rId19"/>
    <p:sldId id="269" r:id="rId2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7D84"/>
    <a:srgbClr val="F6BE00"/>
    <a:srgbClr val="8DB9CA"/>
    <a:srgbClr val="D6D2C4"/>
    <a:srgbClr val="B2E2ED"/>
    <a:srgbClr val="00FFFF"/>
    <a:srgbClr val="00FDFF"/>
    <a:srgbClr val="A4DBE8"/>
    <a:srgbClr val="BBC5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50217C-9AE7-45AE-992E-915C5B6C7E03}" v="55" dt="2022-06-07T19:05:17.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6571" autoAdjust="0"/>
  </p:normalViewPr>
  <p:slideViewPr>
    <p:cSldViewPr snapToGrid="0" snapToObjects="1">
      <p:cViewPr varScale="1">
        <p:scale>
          <a:sx n="74" d="100"/>
          <a:sy n="74" d="100"/>
        </p:scale>
        <p:origin x="1084" y="4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d.docs.live.net/220a666ef003da45/Documents/Conferences%20and%20events/NDSAG/Relational%20content%20NCD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en-US" sz="800"/>
              <a:t>Men in mid-adulthood (NCDS): Alcohol risk by people feel </a:t>
            </a:r>
            <a:r>
              <a:rPr lang="en-US" sz="800" b="0" i="0" u="none" strike="noStrike" kern="1200" spc="0" baseline="0">
                <a:solidFill>
                  <a:sysClr val="windowText" lastClr="000000">
                    <a:lumMod val="65000"/>
                    <a:lumOff val="35000"/>
                  </a:sysClr>
                </a:solidFill>
                <a:latin typeface="+mn-lt"/>
                <a:ea typeface="+mn-ea"/>
                <a:cs typeface="+mn-cs"/>
              </a:rPr>
              <a:t>closest</a:t>
            </a:r>
            <a:r>
              <a:rPr lang="en-US" sz="800"/>
              <a:t> to</a:t>
            </a:r>
          </a:p>
        </c:rich>
      </c:tx>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Sheet3!$C$17</c:f>
              <c:strCache>
                <c:ptCount val="1"/>
                <c:pt idx="0">
                  <c:v>RRR</c:v>
                </c:pt>
              </c:strCache>
            </c:strRef>
          </c:tx>
          <c:spPr>
            <a:ln w="28575" cap="rnd">
              <a:noFill/>
              <a:round/>
            </a:ln>
            <a:effectLst/>
          </c:spPr>
          <c:marker>
            <c:symbol val="circle"/>
            <c:size val="5"/>
            <c:spPr>
              <a:solidFill>
                <a:schemeClr val="accent1"/>
              </a:solidFill>
              <a:ln w="9525">
                <a:noFill/>
              </a:ln>
              <a:effectLst/>
            </c:spPr>
          </c:marker>
          <c:dPt>
            <c:idx val="0"/>
            <c:marker>
              <c:symbol val="circle"/>
              <c:size val="5"/>
              <c:spPr>
                <a:solidFill>
                  <a:srgbClr val="00B050"/>
                </a:solidFill>
                <a:ln w="9525">
                  <a:solidFill>
                    <a:srgbClr val="00B050"/>
                  </a:solidFill>
                </a:ln>
                <a:effectLst/>
              </c:spPr>
            </c:marker>
            <c:bubble3D val="0"/>
            <c:spPr>
              <a:ln w="28575" cap="rnd">
                <a:solidFill>
                  <a:srgbClr val="00B050"/>
                </a:solidFill>
                <a:round/>
              </a:ln>
              <a:effectLst/>
            </c:spPr>
            <c:extLst>
              <c:ext xmlns:c16="http://schemas.microsoft.com/office/drawing/2014/chart" uri="{C3380CC4-5D6E-409C-BE32-E72D297353CC}">
                <c16:uniqueId val="{00000002-E8E9-4EE1-86E4-8EB3C4845DDB}"/>
              </c:ext>
            </c:extLst>
          </c:dPt>
          <c:dPt>
            <c:idx val="1"/>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3-E8E9-4EE1-86E4-8EB3C4845DDB}"/>
              </c:ext>
            </c:extLst>
          </c:dPt>
          <c:dPt>
            <c:idx val="2"/>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5-E8E9-4EE1-86E4-8EB3C4845DDB}"/>
              </c:ext>
            </c:extLst>
          </c:dPt>
          <c:dPt>
            <c:idx val="3"/>
            <c:marker>
              <c:symbol val="circle"/>
              <c:size val="5"/>
              <c:spPr>
                <a:solidFill>
                  <a:srgbClr val="00B050"/>
                </a:solidFill>
                <a:ln w="9525">
                  <a:solidFill>
                    <a:srgbClr val="00B050"/>
                  </a:solidFill>
                </a:ln>
                <a:effectLst/>
              </c:spPr>
            </c:marker>
            <c:bubble3D val="0"/>
            <c:extLst>
              <c:ext xmlns:c16="http://schemas.microsoft.com/office/drawing/2014/chart" uri="{C3380CC4-5D6E-409C-BE32-E72D297353CC}">
                <c16:uniqueId val="{00000007-E8E9-4EE1-86E4-8EB3C4845DDB}"/>
              </c:ext>
            </c:extLst>
          </c:dPt>
          <c:dPt>
            <c:idx val="4"/>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0-3FAE-4D69-9C7B-7E995B8BD0D7}"/>
              </c:ext>
            </c:extLst>
          </c:dPt>
          <c:dPt>
            <c:idx val="5"/>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1-3FAE-4D69-9C7B-7E995B8BD0D7}"/>
              </c:ext>
            </c:extLst>
          </c:dPt>
          <c:dPt>
            <c:idx val="6"/>
            <c:marker>
              <c:symbol val="circle"/>
              <c:size val="5"/>
              <c:spPr>
                <a:solidFill>
                  <a:srgbClr val="00B050"/>
                </a:solidFill>
                <a:ln w="9525">
                  <a:solidFill>
                    <a:srgbClr val="00B050"/>
                  </a:solidFill>
                </a:ln>
                <a:effectLst/>
              </c:spPr>
            </c:marker>
            <c:bubble3D val="0"/>
            <c:extLst>
              <c:ext xmlns:c16="http://schemas.microsoft.com/office/drawing/2014/chart" uri="{C3380CC4-5D6E-409C-BE32-E72D297353CC}">
                <c16:uniqueId val="{0000000A-A5F4-4B07-91BA-00255D699E96}"/>
              </c:ext>
            </c:extLst>
          </c:dPt>
          <c:dPt>
            <c:idx val="7"/>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B-A5F4-4B07-91BA-00255D699E96}"/>
              </c:ext>
            </c:extLst>
          </c:dPt>
          <c:dPt>
            <c:idx val="8"/>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C-A5F4-4B07-91BA-00255D699E96}"/>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0"/>
            <c:plus>
              <c:numRef>
                <c:f>Sheet3!$G$18:$G$29</c:f>
                <c:numCache>
                  <c:formatCode>General</c:formatCode>
                  <c:ptCount val="9"/>
                  <c:pt idx="1">
                    <c:v>0.18999999999999995</c:v>
                  </c:pt>
                  <c:pt idx="2">
                    <c:v>0.33999999999999997</c:v>
                  </c:pt>
                  <c:pt idx="4">
                    <c:v>0.33000000000000007</c:v>
                  </c:pt>
                  <c:pt idx="5">
                    <c:v>0.8600000000000001</c:v>
                  </c:pt>
                  <c:pt idx="7">
                    <c:v>0.84999999999999987</c:v>
                  </c:pt>
                  <c:pt idx="8">
                    <c:v>2.4900000000000002</c:v>
                  </c:pt>
                </c:numCache>
                <c:extLst/>
              </c:numRef>
            </c:plus>
            <c:minus>
              <c:numRef>
                <c:f>Sheet3!$F$18:$F$29</c:f>
                <c:numCache>
                  <c:formatCode>General</c:formatCode>
                  <c:ptCount val="9"/>
                  <c:pt idx="1">
                    <c:v>0.15000000000000002</c:v>
                  </c:pt>
                  <c:pt idx="2">
                    <c:v>0.22000000000000003</c:v>
                  </c:pt>
                  <c:pt idx="4">
                    <c:v>0.25</c:v>
                  </c:pt>
                  <c:pt idx="5">
                    <c:v>0.56000000000000005</c:v>
                  </c:pt>
                  <c:pt idx="7">
                    <c:v>0.5</c:v>
                  </c:pt>
                  <c:pt idx="8">
                    <c:v>0.95000000000000007</c:v>
                  </c:pt>
                </c:numCache>
                <c:extLst/>
              </c:numRef>
            </c:minus>
            <c:spPr>
              <a:noFill/>
              <a:ln w="9525" cap="flat" cmpd="sng" algn="ctr">
                <a:solidFill>
                  <a:schemeClr val="tx1">
                    <a:lumMod val="65000"/>
                    <a:lumOff val="35000"/>
                  </a:schemeClr>
                </a:solidFill>
                <a:round/>
              </a:ln>
              <a:effectLst/>
            </c:spPr>
          </c:errBars>
          <c:cat>
            <c:multiLvlStrRef>
              <c:f>Sheet3!$A$18:$B$29</c:f>
              <c:multiLvlStrCache>
                <c:ptCount val="9"/>
                <c:lvl>
                  <c:pt idx="0">
                    <c:v>Low risk</c:v>
                  </c:pt>
                  <c:pt idx="1">
                    <c:v>Increased risk</c:v>
                  </c:pt>
                  <c:pt idx="2">
                    <c:v>Higher risk</c:v>
                  </c:pt>
                  <c:pt idx="3">
                    <c:v>Low risk</c:v>
                  </c:pt>
                  <c:pt idx="4">
                    <c:v>Increased risk</c:v>
                  </c:pt>
                  <c:pt idx="5">
                    <c:v>Higher risk</c:v>
                  </c:pt>
                  <c:pt idx="6">
                    <c:v>Low risk</c:v>
                  </c:pt>
                  <c:pt idx="7">
                    <c:v>Increased risk</c:v>
                  </c:pt>
                  <c:pt idx="8">
                    <c:v>Higher risk</c:v>
                  </c:pt>
                </c:lvl>
                <c:lvl/>
              </c:multiLvlStrCache>
              <c:extLst/>
            </c:multiLvlStrRef>
          </c:cat>
          <c:val>
            <c:numRef>
              <c:f>Sheet3!$C$18:$C$29</c:f>
              <c:numCache>
                <c:formatCode>General</c:formatCode>
                <c:ptCount val="9"/>
                <c:pt idx="0">
                  <c:v>1</c:v>
                </c:pt>
                <c:pt idx="1">
                  <c:v>0.79</c:v>
                </c:pt>
                <c:pt idx="2">
                  <c:v>0.67</c:v>
                </c:pt>
                <c:pt idx="3">
                  <c:v>1</c:v>
                </c:pt>
                <c:pt idx="4">
                  <c:v>1.26</c:v>
                </c:pt>
                <c:pt idx="5">
                  <c:v>1.59</c:v>
                </c:pt>
                <c:pt idx="6">
                  <c:v>1</c:v>
                </c:pt>
                <c:pt idx="7">
                  <c:v>1.2</c:v>
                </c:pt>
                <c:pt idx="8">
                  <c:v>1.54</c:v>
                </c:pt>
              </c:numCache>
              <c:extLst/>
            </c:numRef>
          </c:val>
          <c:smooth val="0"/>
          <c:extLst>
            <c:ext xmlns:c16="http://schemas.microsoft.com/office/drawing/2014/chart" uri="{C3380CC4-5D6E-409C-BE32-E72D297353CC}">
              <c16:uniqueId val="{00000009-E8E9-4EE1-86E4-8EB3C4845DDB}"/>
            </c:ext>
          </c:extLst>
        </c:ser>
        <c:dLbls>
          <c:dLblPos val="r"/>
          <c:showLegendKey val="0"/>
          <c:showVal val="1"/>
          <c:showCatName val="0"/>
          <c:showSerName val="0"/>
          <c:showPercent val="0"/>
          <c:showBubbleSize val="0"/>
        </c:dLbls>
        <c:marker val="1"/>
        <c:smooth val="0"/>
        <c:axId val="1566726735"/>
        <c:axId val="1566721327"/>
      </c:lineChart>
      <c:catAx>
        <c:axId val="1566726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sz="650" b="0" i="0" u="none" strike="noStrike" kern="1200" baseline="0">
                <a:solidFill>
                  <a:schemeClr val="tx1">
                    <a:lumMod val="65000"/>
                    <a:lumOff val="35000"/>
                  </a:schemeClr>
                </a:solidFill>
                <a:latin typeface="+mn-lt"/>
                <a:ea typeface="+mn-ea"/>
                <a:cs typeface="+mn-cs"/>
              </a:defRPr>
            </a:pPr>
            <a:endParaRPr lang="en-US"/>
          </a:p>
        </c:txPr>
        <c:crossAx val="1566721327"/>
        <c:crosses val="autoZero"/>
        <c:auto val="1"/>
        <c:lblAlgn val="ctr"/>
        <c:lblOffset val="100"/>
        <c:noMultiLvlLbl val="0"/>
      </c:catAx>
      <c:valAx>
        <c:axId val="1566721327"/>
        <c:scaling>
          <c:orientation val="minMax"/>
          <c:max val="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GB" sz="800"/>
                  <a:t>RRR</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566726735"/>
        <c:crosses val="autoZero"/>
        <c:crossBetween val="between"/>
        <c:majorUnit val="0.5"/>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en-US" sz="800"/>
              <a:t>Women in mid-adulthood (NCDS): Alcohol risk by person feels </a:t>
            </a:r>
            <a:r>
              <a:rPr lang="en-US" sz="800" b="0" i="0" u="none" strike="noStrike" kern="1200" spc="0" baseline="0">
                <a:solidFill>
                  <a:sysClr val="windowText" lastClr="000000">
                    <a:lumMod val="65000"/>
                    <a:lumOff val="35000"/>
                  </a:sysClr>
                </a:solidFill>
                <a:latin typeface="+mn-lt"/>
                <a:ea typeface="+mn-ea"/>
                <a:cs typeface="+mn-cs"/>
              </a:rPr>
              <a:t>closest</a:t>
            </a:r>
            <a:r>
              <a:rPr lang="en-US" sz="800"/>
              <a:t> to</a:t>
            </a:r>
          </a:p>
        </c:rich>
      </c:tx>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'Type of rship NCDS'!$C$32</c:f>
              <c:strCache>
                <c:ptCount val="1"/>
                <c:pt idx="0">
                  <c:v>RRR</c:v>
                </c:pt>
              </c:strCache>
            </c:strRef>
          </c:tx>
          <c:spPr>
            <a:ln w="28575" cap="rnd">
              <a:noFill/>
              <a:round/>
            </a:ln>
            <a:effectLst/>
          </c:spPr>
          <c:marker>
            <c:symbol val="circle"/>
            <c:size val="5"/>
            <c:spPr>
              <a:solidFill>
                <a:schemeClr val="accent1"/>
              </a:solidFill>
              <a:ln w="9525">
                <a:noFill/>
              </a:ln>
              <a:effectLst/>
            </c:spPr>
          </c:marker>
          <c:dPt>
            <c:idx val="0"/>
            <c:marker>
              <c:symbol val="circle"/>
              <c:size val="5"/>
              <c:spPr>
                <a:solidFill>
                  <a:srgbClr val="00B050"/>
                </a:solidFill>
                <a:ln w="9525">
                  <a:solidFill>
                    <a:srgbClr val="00B050"/>
                  </a:solidFill>
                </a:ln>
                <a:effectLst/>
              </c:spPr>
            </c:marker>
            <c:bubble3D val="0"/>
            <c:spPr>
              <a:ln w="28575" cap="rnd">
                <a:solidFill>
                  <a:srgbClr val="00B050"/>
                </a:solidFill>
                <a:round/>
              </a:ln>
              <a:effectLst/>
            </c:spPr>
            <c:extLst>
              <c:ext xmlns:c16="http://schemas.microsoft.com/office/drawing/2014/chart" uri="{C3380CC4-5D6E-409C-BE32-E72D297353CC}">
                <c16:uniqueId val="{00000002-1C78-4313-B999-53C559EF16B1}"/>
              </c:ext>
            </c:extLst>
          </c:dPt>
          <c:dPt>
            <c:idx val="1"/>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3-1C78-4313-B999-53C559EF16B1}"/>
              </c:ext>
            </c:extLst>
          </c:dPt>
          <c:dPt>
            <c:idx val="2"/>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5-1C78-4313-B999-53C559EF16B1}"/>
              </c:ext>
            </c:extLst>
          </c:dPt>
          <c:dPt>
            <c:idx val="3"/>
            <c:marker>
              <c:symbol val="circle"/>
              <c:size val="5"/>
              <c:spPr>
                <a:solidFill>
                  <a:srgbClr val="00B050"/>
                </a:solidFill>
                <a:ln w="9525">
                  <a:solidFill>
                    <a:srgbClr val="00B050"/>
                  </a:solidFill>
                </a:ln>
                <a:effectLst/>
              </c:spPr>
            </c:marker>
            <c:bubble3D val="0"/>
            <c:extLst>
              <c:ext xmlns:c16="http://schemas.microsoft.com/office/drawing/2014/chart" uri="{C3380CC4-5D6E-409C-BE32-E72D297353CC}">
                <c16:uniqueId val="{00000007-1C78-4313-B999-53C559EF16B1}"/>
              </c:ext>
            </c:extLst>
          </c:dPt>
          <c:dPt>
            <c:idx val="4"/>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0-3CCB-4222-B83B-FCC31A6AD0E8}"/>
              </c:ext>
            </c:extLst>
          </c:dPt>
          <c:dPt>
            <c:idx val="5"/>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1-3CCB-4222-B83B-FCC31A6AD0E8}"/>
              </c:ext>
            </c:extLst>
          </c:dPt>
          <c:dPt>
            <c:idx val="6"/>
            <c:marker>
              <c:symbol val="circle"/>
              <c:size val="5"/>
              <c:spPr>
                <a:solidFill>
                  <a:srgbClr val="00B050"/>
                </a:solidFill>
                <a:ln w="9525">
                  <a:solidFill>
                    <a:srgbClr val="00B050"/>
                  </a:solidFill>
                </a:ln>
                <a:effectLst/>
              </c:spPr>
            </c:marker>
            <c:bubble3D val="0"/>
            <c:extLst>
              <c:ext xmlns:c16="http://schemas.microsoft.com/office/drawing/2014/chart" uri="{C3380CC4-5D6E-409C-BE32-E72D297353CC}">
                <c16:uniqueId val="{0000000A-8821-4052-BF11-436253A6ED54}"/>
              </c:ext>
            </c:extLst>
          </c:dPt>
          <c:dPt>
            <c:idx val="7"/>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B-8821-4052-BF11-436253A6ED54}"/>
              </c:ext>
            </c:extLst>
          </c:dPt>
          <c:dPt>
            <c:idx val="8"/>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C-8821-4052-BF11-436253A6ED54}"/>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0"/>
            <c:plus>
              <c:numRef>
                <c:f>'Type of rship NCDS'!$G$33:$G$44</c:f>
                <c:numCache>
                  <c:formatCode>General</c:formatCode>
                  <c:ptCount val="9"/>
                  <c:pt idx="1">
                    <c:v>0.23000000000000009</c:v>
                  </c:pt>
                  <c:pt idx="2">
                    <c:v>0.38</c:v>
                  </c:pt>
                  <c:pt idx="4">
                    <c:v>0.34000000000000008</c:v>
                  </c:pt>
                  <c:pt idx="5">
                    <c:v>0.96999999999999975</c:v>
                  </c:pt>
                  <c:pt idx="7">
                    <c:v>0.53</c:v>
                  </c:pt>
                  <c:pt idx="8">
                    <c:v>2.0299999999999998</c:v>
                  </c:pt>
                </c:numCache>
                <c:extLst/>
              </c:numRef>
            </c:plus>
            <c:minus>
              <c:numRef>
                <c:f>'Type of rship NCDS'!$F$33:$F$44</c:f>
                <c:numCache>
                  <c:formatCode>General</c:formatCode>
                  <c:ptCount val="9"/>
                  <c:pt idx="1">
                    <c:v>0.17000000000000004</c:v>
                  </c:pt>
                  <c:pt idx="2">
                    <c:v>0.22999999999999998</c:v>
                  </c:pt>
                  <c:pt idx="4">
                    <c:v>0.26</c:v>
                  </c:pt>
                  <c:pt idx="5">
                    <c:v>0.56000000000000005</c:v>
                  </c:pt>
                  <c:pt idx="7">
                    <c:v>0.32000000000000006</c:v>
                  </c:pt>
                  <c:pt idx="8">
                    <c:v>1.2299999999999998</c:v>
                  </c:pt>
                </c:numCache>
                <c:extLst/>
              </c:numRef>
            </c:minus>
            <c:spPr>
              <a:noFill/>
              <a:ln w="9525" cap="flat" cmpd="sng" algn="ctr">
                <a:solidFill>
                  <a:schemeClr val="tx1">
                    <a:lumMod val="65000"/>
                    <a:lumOff val="35000"/>
                  </a:schemeClr>
                </a:solidFill>
                <a:round/>
              </a:ln>
              <a:effectLst/>
            </c:spPr>
          </c:errBars>
          <c:cat>
            <c:multiLvlStrRef>
              <c:f>'Type of rship NCDS'!$A$33:$B$44</c:f>
              <c:multiLvlStrCache>
                <c:ptCount val="9"/>
                <c:lvl>
                  <c:pt idx="0">
                    <c:v>Low risk</c:v>
                  </c:pt>
                  <c:pt idx="1">
                    <c:v>Increased risk</c:v>
                  </c:pt>
                  <c:pt idx="2">
                    <c:v>Higher risk</c:v>
                  </c:pt>
                  <c:pt idx="3">
                    <c:v>Low risk</c:v>
                  </c:pt>
                  <c:pt idx="4">
                    <c:v>Increased risk</c:v>
                  </c:pt>
                  <c:pt idx="5">
                    <c:v>Higher risk</c:v>
                  </c:pt>
                  <c:pt idx="6">
                    <c:v>Low risk</c:v>
                  </c:pt>
                  <c:pt idx="7">
                    <c:v>Increased risk</c:v>
                  </c:pt>
                  <c:pt idx="8">
                    <c:v>Higher risk</c:v>
                  </c:pt>
                </c:lvl>
                <c:lvl/>
              </c:multiLvlStrCache>
              <c:extLst/>
            </c:multiLvlStrRef>
          </c:cat>
          <c:val>
            <c:numRef>
              <c:f>'Type of rship NCDS'!$C$33:$C$44</c:f>
              <c:numCache>
                <c:formatCode>General</c:formatCode>
                <c:ptCount val="9"/>
                <c:pt idx="0">
                  <c:v>1</c:v>
                </c:pt>
                <c:pt idx="1">
                  <c:v>0.87</c:v>
                </c:pt>
                <c:pt idx="2">
                  <c:v>0.6</c:v>
                </c:pt>
                <c:pt idx="3">
                  <c:v>1</c:v>
                </c:pt>
                <c:pt idx="4">
                  <c:v>1.22</c:v>
                </c:pt>
                <c:pt idx="5">
                  <c:v>1.31</c:v>
                </c:pt>
                <c:pt idx="6">
                  <c:v>1</c:v>
                </c:pt>
                <c:pt idx="7">
                  <c:v>0.79</c:v>
                </c:pt>
                <c:pt idx="8">
                  <c:v>2.3199999999999998</c:v>
                </c:pt>
              </c:numCache>
              <c:extLst/>
            </c:numRef>
          </c:val>
          <c:smooth val="0"/>
          <c:extLst>
            <c:ext xmlns:c16="http://schemas.microsoft.com/office/drawing/2014/chart" uri="{C3380CC4-5D6E-409C-BE32-E72D297353CC}">
              <c16:uniqueId val="{00000009-1C78-4313-B999-53C559EF16B1}"/>
            </c:ext>
          </c:extLst>
        </c:ser>
        <c:dLbls>
          <c:dLblPos val="r"/>
          <c:showLegendKey val="0"/>
          <c:showVal val="1"/>
          <c:showCatName val="0"/>
          <c:showSerName val="0"/>
          <c:showPercent val="0"/>
          <c:showBubbleSize val="0"/>
        </c:dLbls>
        <c:marker val="1"/>
        <c:smooth val="0"/>
        <c:axId val="1042839023"/>
        <c:axId val="1042847343"/>
      </c:lineChart>
      <c:catAx>
        <c:axId val="10428390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sz="650" b="0" i="0" u="none" strike="noStrike" kern="1200" baseline="0">
                <a:solidFill>
                  <a:schemeClr val="tx1">
                    <a:lumMod val="65000"/>
                    <a:lumOff val="35000"/>
                  </a:schemeClr>
                </a:solidFill>
                <a:latin typeface="+mn-lt"/>
                <a:ea typeface="+mn-ea"/>
                <a:cs typeface="+mn-cs"/>
              </a:defRPr>
            </a:pPr>
            <a:endParaRPr lang="en-US"/>
          </a:p>
        </c:txPr>
        <c:crossAx val="1042847343"/>
        <c:crosses val="autoZero"/>
        <c:auto val="1"/>
        <c:lblAlgn val="ctr"/>
        <c:lblOffset val="100"/>
        <c:noMultiLvlLbl val="0"/>
      </c:catAx>
      <c:valAx>
        <c:axId val="1042847343"/>
        <c:scaling>
          <c:orientation val="minMax"/>
          <c:max val="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GB" sz="800"/>
                  <a:t>RRR</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042839023"/>
        <c:crosses val="autoZero"/>
        <c:crossBetween val="between"/>
        <c:majorUnit val="0.5"/>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800" dirty="0"/>
              <a:t>Men in mid-adulthood (NCDS): </a:t>
            </a:r>
          </a:p>
          <a:p>
            <a:pPr>
              <a:defRPr sz="1400" b="0" i="0" u="none" strike="noStrike" kern="1200" spc="0" baseline="0">
                <a:solidFill>
                  <a:schemeClr val="tx1">
                    <a:lumMod val="65000"/>
                    <a:lumOff val="35000"/>
                  </a:schemeClr>
                </a:solidFill>
                <a:latin typeface="+mn-lt"/>
                <a:ea typeface="+mn-ea"/>
                <a:cs typeface="+mn-cs"/>
              </a:defRPr>
            </a:pPr>
            <a:r>
              <a:rPr lang="en-GB" sz="800" dirty="0"/>
              <a:t>Alcohol risk and emotional/confiding support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'Positive support'!$M$2</c:f>
              <c:strCache>
                <c:ptCount val="1"/>
                <c:pt idx="0">
                  <c:v>RRR</c:v>
                </c:pt>
              </c:strCache>
            </c:strRef>
          </c:tx>
          <c:spPr>
            <a:ln w="28575" cap="rnd">
              <a:noFill/>
              <a:round/>
            </a:ln>
            <a:effectLst/>
          </c:spPr>
          <c:marker>
            <c:symbol val="circle"/>
            <c:size val="5"/>
            <c:spPr>
              <a:solidFill>
                <a:schemeClr val="accent1"/>
              </a:solidFill>
              <a:ln w="9525">
                <a:noFill/>
              </a:ln>
              <a:effectLst/>
            </c:spPr>
          </c:marker>
          <c:dPt>
            <c:idx val="0"/>
            <c:marker>
              <c:symbol val="circle"/>
              <c:size val="5"/>
              <c:spPr>
                <a:solidFill>
                  <a:srgbClr val="00B050"/>
                </a:solidFill>
                <a:ln w="9525">
                  <a:solidFill>
                    <a:srgbClr val="00B050"/>
                  </a:solidFill>
                </a:ln>
                <a:effectLst/>
              </c:spPr>
            </c:marker>
            <c:bubble3D val="0"/>
            <c:spPr>
              <a:ln w="28575" cap="rnd">
                <a:solidFill>
                  <a:srgbClr val="00B050"/>
                </a:solidFill>
                <a:round/>
              </a:ln>
              <a:effectLst/>
            </c:spPr>
            <c:extLst>
              <c:ext xmlns:c16="http://schemas.microsoft.com/office/drawing/2014/chart" uri="{C3380CC4-5D6E-409C-BE32-E72D297353CC}">
                <c16:uniqueId val="{00000003-3136-4517-BA7E-3BD9E8A701D0}"/>
              </c:ext>
            </c:extLst>
          </c:dPt>
          <c:dPt>
            <c:idx val="1"/>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5-3136-4517-BA7E-3BD9E8A701D0}"/>
              </c:ext>
            </c:extLst>
          </c:dPt>
          <c:dPt>
            <c:idx val="2"/>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4-5AFB-4E52-92E2-B2467916C867}"/>
              </c:ext>
            </c:extLst>
          </c:dPt>
          <c:dPt>
            <c:idx val="3"/>
            <c:marker>
              <c:symbol val="circle"/>
              <c:size val="5"/>
              <c:spPr>
                <a:solidFill>
                  <a:srgbClr val="00B050"/>
                </a:solidFill>
                <a:ln w="9525">
                  <a:solidFill>
                    <a:srgbClr val="00B050"/>
                  </a:solidFill>
                </a:ln>
                <a:effectLst/>
              </c:spPr>
            </c:marker>
            <c:bubble3D val="0"/>
            <c:extLst>
              <c:ext xmlns:c16="http://schemas.microsoft.com/office/drawing/2014/chart" uri="{C3380CC4-5D6E-409C-BE32-E72D297353CC}">
                <c16:uniqueId val="{00000006-5AFB-4E52-92E2-B2467916C867}"/>
              </c:ext>
            </c:extLst>
          </c:dPt>
          <c:dPt>
            <c:idx val="4"/>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8-10F5-40D9-878C-F6BE4444B8AD}"/>
              </c:ext>
            </c:extLst>
          </c:dPt>
          <c:dPt>
            <c:idx val="5"/>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7-10F5-40D9-878C-F6BE4444B8AD}"/>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0"/>
            <c:plus>
              <c:numRef>
                <c:f>'Positive support'!$Q$3:$Q$10</c:f>
                <c:numCache>
                  <c:formatCode>General</c:formatCode>
                  <c:ptCount val="6"/>
                  <c:pt idx="1">
                    <c:v>0.18999999999999995</c:v>
                  </c:pt>
                  <c:pt idx="2">
                    <c:v>0.35000000000000009</c:v>
                  </c:pt>
                  <c:pt idx="4">
                    <c:v>0.15000000000000002</c:v>
                  </c:pt>
                  <c:pt idx="5">
                    <c:v>0.30999999999999994</c:v>
                  </c:pt>
                </c:numCache>
              </c:numRef>
            </c:plus>
            <c:minus>
              <c:numRef>
                <c:f>'Positive support'!$P$3:$P$10</c:f>
                <c:numCache>
                  <c:formatCode>General</c:formatCode>
                  <c:ptCount val="6"/>
                  <c:pt idx="1">
                    <c:v>0.16000000000000003</c:v>
                  </c:pt>
                  <c:pt idx="2">
                    <c:v>0.22999999999999998</c:v>
                  </c:pt>
                  <c:pt idx="4">
                    <c:v>0.13</c:v>
                  </c:pt>
                  <c:pt idx="5">
                    <c:v>0.19000000000000006</c:v>
                  </c:pt>
                </c:numCache>
              </c:numRef>
            </c:minus>
            <c:spPr>
              <a:noFill/>
              <a:ln w="9525" cap="flat" cmpd="sng" algn="ctr">
                <a:solidFill>
                  <a:schemeClr val="tx1">
                    <a:lumMod val="65000"/>
                    <a:lumOff val="35000"/>
                  </a:schemeClr>
                </a:solidFill>
                <a:round/>
              </a:ln>
              <a:effectLst/>
            </c:spPr>
          </c:errBars>
          <c:cat>
            <c:multiLvlStrRef>
              <c:f>'Positive support'!$K$3:$L$10</c:f>
              <c:multiLvlStrCache>
                <c:ptCount val="6"/>
                <c:lvl>
                  <c:pt idx="0">
                    <c:v>Low risk</c:v>
                  </c:pt>
                  <c:pt idx="1">
                    <c:v>Increased risk</c:v>
                  </c:pt>
                  <c:pt idx="2">
                    <c:v>Higher risk</c:v>
                  </c:pt>
                  <c:pt idx="3">
                    <c:v>Low risk</c:v>
                  </c:pt>
                  <c:pt idx="4">
                    <c:v>Increased risk</c:v>
                  </c:pt>
                  <c:pt idx="5">
                    <c:v>Higher risk</c:v>
                  </c:pt>
                </c:lvl>
                <c:lvl/>
              </c:multiLvlStrCache>
            </c:multiLvlStrRef>
          </c:cat>
          <c:val>
            <c:numRef>
              <c:f>'Positive support'!$M$3:$M$10</c:f>
              <c:numCache>
                <c:formatCode>General</c:formatCode>
                <c:ptCount val="6"/>
                <c:pt idx="0">
                  <c:v>1</c:v>
                </c:pt>
                <c:pt idx="1">
                  <c:v>1.02</c:v>
                </c:pt>
                <c:pt idx="2">
                  <c:v>0.76</c:v>
                </c:pt>
                <c:pt idx="3">
                  <c:v>1</c:v>
                </c:pt>
                <c:pt idx="4">
                  <c:v>0.73</c:v>
                </c:pt>
                <c:pt idx="5">
                  <c:v>0.56000000000000005</c:v>
                </c:pt>
              </c:numCache>
            </c:numRef>
          </c:val>
          <c:smooth val="0"/>
          <c:extLst>
            <c:ext xmlns:c16="http://schemas.microsoft.com/office/drawing/2014/chart" uri="{C3380CC4-5D6E-409C-BE32-E72D297353CC}">
              <c16:uniqueId val="{00000006-3136-4517-BA7E-3BD9E8A701D0}"/>
            </c:ext>
          </c:extLst>
        </c:ser>
        <c:dLbls>
          <c:dLblPos val="r"/>
          <c:showLegendKey val="0"/>
          <c:showVal val="1"/>
          <c:showCatName val="0"/>
          <c:showSerName val="0"/>
          <c:showPercent val="0"/>
          <c:showBubbleSize val="0"/>
        </c:dLbls>
        <c:marker val="1"/>
        <c:smooth val="0"/>
        <c:axId val="2076854048"/>
        <c:axId val="2076854464"/>
      </c:lineChart>
      <c:catAx>
        <c:axId val="207685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sz="650" b="0" i="0" u="none" strike="noStrike" kern="1200" baseline="0">
                <a:solidFill>
                  <a:schemeClr val="tx1">
                    <a:lumMod val="65000"/>
                    <a:lumOff val="35000"/>
                  </a:schemeClr>
                </a:solidFill>
                <a:latin typeface="+mn-lt"/>
                <a:ea typeface="+mn-ea"/>
                <a:cs typeface="+mn-cs"/>
              </a:defRPr>
            </a:pPr>
            <a:endParaRPr lang="en-US"/>
          </a:p>
        </c:txPr>
        <c:crossAx val="2076854464"/>
        <c:crosses val="autoZero"/>
        <c:auto val="1"/>
        <c:lblAlgn val="ctr"/>
        <c:lblOffset val="100"/>
        <c:noMultiLvlLbl val="0"/>
      </c:catAx>
      <c:valAx>
        <c:axId val="20768544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GB" sz="800"/>
                  <a:t>RRR</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2076854048"/>
        <c:crosses val="autoZero"/>
        <c:crossBetween val="between"/>
        <c:majorUnit val="0.5"/>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800" dirty="0"/>
              <a:t>Women in mid-adulthood</a:t>
            </a:r>
            <a:r>
              <a:rPr lang="en-US" sz="800" baseline="0" dirty="0"/>
              <a:t> (NCDS):</a:t>
            </a:r>
          </a:p>
          <a:p>
            <a:pPr>
              <a:defRPr sz="1400" b="0" i="0" u="none" strike="noStrike" kern="1200" spc="0" baseline="0">
                <a:solidFill>
                  <a:schemeClr val="tx1">
                    <a:lumMod val="65000"/>
                    <a:lumOff val="35000"/>
                  </a:schemeClr>
                </a:solidFill>
                <a:latin typeface="+mn-lt"/>
                <a:ea typeface="+mn-ea"/>
                <a:cs typeface="+mn-cs"/>
              </a:defRPr>
            </a:pPr>
            <a:r>
              <a:rPr lang="en-US" sz="800" baseline="0" dirty="0"/>
              <a:t>Alcohol risk and emotional/confiding support</a:t>
            </a:r>
            <a:endParaRPr lang="en-US" sz="8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'Positive support'!$M$13</c:f>
              <c:strCache>
                <c:ptCount val="1"/>
                <c:pt idx="0">
                  <c:v>RRR</c:v>
                </c:pt>
              </c:strCache>
            </c:strRef>
          </c:tx>
          <c:spPr>
            <a:ln w="28575" cap="rnd">
              <a:noFill/>
              <a:round/>
            </a:ln>
            <a:effectLst/>
          </c:spPr>
          <c:marker>
            <c:symbol val="circle"/>
            <c:size val="5"/>
            <c:spPr>
              <a:solidFill>
                <a:schemeClr val="accent1"/>
              </a:solidFill>
              <a:ln w="9525">
                <a:noFill/>
              </a:ln>
              <a:effectLst/>
            </c:spPr>
          </c:marker>
          <c:dPt>
            <c:idx val="0"/>
            <c:marker>
              <c:symbol val="circle"/>
              <c:size val="5"/>
              <c:spPr>
                <a:solidFill>
                  <a:srgbClr val="00B050"/>
                </a:solidFill>
                <a:ln w="9525">
                  <a:noFill/>
                </a:ln>
                <a:effectLst/>
              </c:spPr>
            </c:marker>
            <c:bubble3D val="0"/>
            <c:extLst>
              <c:ext xmlns:c16="http://schemas.microsoft.com/office/drawing/2014/chart" uri="{C3380CC4-5D6E-409C-BE32-E72D297353CC}">
                <c16:uniqueId val="{00000000-F090-4AA3-AE0D-485335EED7D7}"/>
              </c:ext>
            </c:extLst>
          </c:dPt>
          <c:dPt>
            <c:idx val="1"/>
            <c:marker>
              <c:symbol val="circle"/>
              <c:size val="5"/>
              <c:spPr>
                <a:solidFill>
                  <a:schemeClr val="accent2"/>
                </a:solidFill>
                <a:ln w="9525">
                  <a:noFill/>
                </a:ln>
                <a:effectLst/>
              </c:spPr>
            </c:marker>
            <c:bubble3D val="0"/>
            <c:extLst>
              <c:ext xmlns:c16="http://schemas.microsoft.com/office/drawing/2014/chart" uri="{C3380CC4-5D6E-409C-BE32-E72D297353CC}">
                <c16:uniqueId val="{00000001-F090-4AA3-AE0D-485335EED7D7}"/>
              </c:ext>
            </c:extLst>
          </c:dPt>
          <c:dPt>
            <c:idx val="2"/>
            <c:marker>
              <c:symbol val="circle"/>
              <c:size val="5"/>
              <c:spPr>
                <a:solidFill>
                  <a:srgbClr val="FF0000"/>
                </a:solidFill>
                <a:ln w="9525">
                  <a:noFill/>
                </a:ln>
                <a:effectLst/>
              </c:spPr>
            </c:marker>
            <c:bubble3D val="0"/>
            <c:extLst>
              <c:ext xmlns:c16="http://schemas.microsoft.com/office/drawing/2014/chart" uri="{C3380CC4-5D6E-409C-BE32-E72D297353CC}">
                <c16:uniqueId val="{00000002-F090-4AA3-AE0D-485335EED7D7}"/>
              </c:ext>
            </c:extLst>
          </c:dPt>
          <c:dPt>
            <c:idx val="3"/>
            <c:marker>
              <c:symbol val="circle"/>
              <c:size val="5"/>
              <c:spPr>
                <a:solidFill>
                  <a:srgbClr val="00B050"/>
                </a:solidFill>
                <a:ln w="9525">
                  <a:noFill/>
                </a:ln>
                <a:effectLst/>
              </c:spPr>
            </c:marker>
            <c:bubble3D val="0"/>
            <c:extLst>
              <c:ext xmlns:c16="http://schemas.microsoft.com/office/drawing/2014/chart" uri="{C3380CC4-5D6E-409C-BE32-E72D297353CC}">
                <c16:uniqueId val="{00000003-F090-4AA3-AE0D-485335EED7D7}"/>
              </c:ext>
            </c:extLst>
          </c:dPt>
          <c:dPt>
            <c:idx val="4"/>
            <c:marker>
              <c:symbol val="circle"/>
              <c:size val="5"/>
              <c:spPr>
                <a:solidFill>
                  <a:schemeClr val="accent2"/>
                </a:solidFill>
                <a:ln w="9525">
                  <a:noFill/>
                </a:ln>
                <a:effectLst/>
              </c:spPr>
            </c:marker>
            <c:bubble3D val="0"/>
            <c:extLst>
              <c:ext xmlns:c16="http://schemas.microsoft.com/office/drawing/2014/chart" uri="{C3380CC4-5D6E-409C-BE32-E72D297353CC}">
                <c16:uniqueId val="{00000004-F090-4AA3-AE0D-485335EED7D7}"/>
              </c:ext>
            </c:extLst>
          </c:dPt>
          <c:dPt>
            <c:idx val="5"/>
            <c:marker>
              <c:symbol val="circle"/>
              <c:size val="5"/>
              <c:spPr>
                <a:solidFill>
                  <a:srgbClr val="FF0000"/>
                </a:solidFill>
                <a:ln w="9525">
                  <a:noFill/>
                </a:ln>
                <a:effectLst/>
              </c:spPr>
            </c:marker>
            <c:bubble3D val="0"/>
            <c:extLst>
              <c:ext xmlns:c16="http://schemas.microsoft.com/office/drawing/2014/chart" uri="{C3380CC4-5D6E-409C-BE32-E72D297353CC}">
                <c16:uniqueId val="{00000005-F090-4AA3-AE0D-485335EED7D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0"/>
            <c:plus>
              <c:numRef>
                <c:f>'Positive support'!$Q$14:$Q$21</c:f>
                <c:numCache>
                  <c:formatCode>General</c:formatCode>
                  <c:ptCount val="6"/>
                  <c:pt idx="1">
                    <c:v>0.24999999999999989</c:v>
                  </c:pt>
                  <c:pt idx="2">
                    <c:v>0.41999999999999993</c:v>
                  </c:pt>
                  <c:pt idx="4">
                    <c:v>0.29999999999999982</c:v>
                  </c:pt>
                  <c:pt idx="5">
                    <c:v>0.45999999999999996</c:v>
                  </c:pt>
                </c:numCache>
                <c:extLst/>
              </c:numRef>
            </c:plus>
            <c:minus>
              <c:numRef>
                <c:f>'Positive support'!$P$14:$P$21</c:f>
                <c:numCache>
                  <c:formatCode>General</c:formatCode>
                  <c:ptCount val="6"/>
                  <c:pt idx="1">
                    <c:v>0.19000000000000006</c:v>
                  </c:pt>
                  <c:pt idx="2">
                    <c:v>0.24000000000000005</c:v>
                  </c:pt>
                  <c:pt idx="4">
                    <c:v>0.23000000000000009</c:v>
                  </c:pt>
                  <c:pt idx="5">
                    <c:v>0.25000000000000006</c:v>
                  </c:pt>
                </c:numCache>
                <c:extLst/>
              </c:numRef>
            </c:minus>
            <c:spPr>
              <a:noFill/>
              <a:ln w="9525" cap="flat" cmpd="sng" algn="ctr">
                <a:solidFill>
                  <a:schemeClr val="tx1">
                    <a:lumMod val="65000"/>
                    <a:lumOff val="35000"/>
                  </a:schemeClr>
                </a:solidFill>
                <a:round/>
              </a:ln>
              <a:effectLst/>
            </c:spPr>
          </c:errBars>
          <c:cat>
            <c:multiLvlStrRef>
              <c:f>'Positive support'!$K$14:$L$21</c:f>
              <c:multiLvlStrCache>
                <c:ptCount val="6"/>
                <c:lvl>
                  <c:pt idx="0">
                    <c:v>Low risk</c:v>
                  </c:pt>
                  <c:pt idx="1">
                    <c:v>Increased risk</c:v>
                  </c:pt>
                  <c:pt idx="2">
                    <c:v>Higher risk</c:v>
                  </c:pt>
                  <c:pt idx="3">
                    <c:v>Low risk</c:v>
                  </c:pt>
                  <c:pt idx="4">
                    <c:v>Increased risk</c:v>
                  </c:pt>
                  <c:pt idx="5">
                    <c:v>Higher risk</c:v>
                  </c:pt>
                </c:lvl>
                <c:lvl/>
              </c:multiLvlStrCache>
              <c:extLst/>
            </c:multiLvlStrRef>
          </c:cat>
          <c:val>
            <c:numRef>
              <c:f>'Positive support'!$M$14:$M$21</c:f>
              <c:numCache>
                <c:formatCode>General</c:formatCode>
                <c:ptCount val="6"/>
                <c:pt idx="0">
                  <c:v>1</c:v>
                </c:pt>
                <c:pt idx="1">
                  <c:v>0.9</c:v>
                </c:pt>
                <c:pt idx="2">
                  <c:v>0.55000000000000004</c:v>
                </c:pt>
                <c:pt idx="3">
                  <c:v>1</c:v>
                </c:pt>
                <c:pt idx="4">
                  <c:v>1.0900000000000001</c:v>
                </c:pt>
                <c:pt idx="5">
                  <c:v>0.56000000000000005</c:v>
                </c:pt>
              </c:numCache>
              <c:extLst/>
            </c:numRef>
          </c:val>
          <c:smooth val="0"/>
          <c:extLst>
            <c:ext xmlns:c16="http://schemas.microsoft.com/office/drawing/2014/chart" uri="{C3380CC4-5D6E-409C-BE32-E72D297353CC}">
              <c16:uniqueId val="{00000006-F090-4AA3-AE0D-485335EED7D7}"/>
            </c:ext>
          </c:extLst>
        </c:ser>
        <c:dLbls>
          <c:dLblPos val="r"/>
          <c:showLegendKey val="0"/>
          <c:showVal val="1"/>
          <c:showCatName val="0"/>
          <c:showSerName val="0"/>
          <c:showPercent val="0"/>
          <c:showBubbleSize val="0"/>
        </c:dLbls>
        <c:marker val="1"/>
        <c:smooth val="0"/>
        <c:axId val="2064837472"/>
        <c:axId val="2064839968"/>
      </c:lineChart>
      <c:catAx>
        <c:axId val="206483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sz="650" b="0" i="0" u="none" strike="noStrike" kern="1200" baseline="0">
                <a:solidFill>
                  <a:schemeClr val="tx1">
                    <a:lumMod val="65000"/>
                    <a:lumOff val="35000"/>
                  </a:schemeClr>
                </a:solidFill>
                <a:latin typeface="+mn-lt"/>
                <a:ea typeface="+mn-ea"/>
                <a:cs typeface="+mn-cs"/>
              </a:defRPr>
            </a:pPr>
            <a:endParaRPr lang="en-US"/>
          </a:p>
        </c:txPr>
        <c:crossAx val="2064839968"/>
        <c:crosses val="autoZero"/>
        <c:auto val="1"/>
        <c:lblAlgn val="ctr"/>
        <c:lblOffset val="100"/>
        <c:noMultiLvlLbl val="0"/>
      </c:catAx>
      <c:valAx>
        <c:axId val="2064839968"/>
        <c:scaling>
          <c:orientation val="minMax"/>
          <c:max val="1.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GB" sz="800"/>
                  <a:t>RRR</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2064837472"/>
        <c:crosses val="autoZero"/>
        <c:crossBetween val="between"/>
        <c:majorUnit val="0.5"/>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rot="-5400000" vert="horz"/>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en-US" sz="800"/>
              <a:t>Men in mid-adulthood</a:t>
            </a:r>
            <a:r>
              <a:rPr lang="en-US" sz="800" baseline="0"/>
              <a:t> (NCDS): Alcohol risk and negative support</a:t>
            </a:r>
            <a:endParaRPr lang="en-US" sz="800"/>
          </a:p>
        </c:rich>
      </c:tx>
      <c:layout>
        <c:manualLayout>
          <c:xMode val="edge"/>
          <c:yMode val="edge"/>
          <c:x val="0.13992902222533757"/>
          <c:y val="2.7777639782408901E-2"/>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'Seen friends last 2 wk'!$C$14</c:f>
              <c:strCache>
                <c:ptCount val="1"/>
                <c:pt idx="0">
                  <c:v>RRR</c:v>
                </c:pt>
              </c:strCache>
            </c:strRef>
          </c:tx>
          <c:spPr>
            <a:ln w="28575" cap="rnd">
              <a:noFill/>
              <a:round/>
            </a:ln>
            <a:effectLst/>
          </c:spPr>
          <c:marker>
            <c:symbol val="circle"/>
            <c:size val="5"/>
            <c:spPr>
              <a:solidFill>
                <a:schemeClr val="accent1"/>
              </a:solidFill>
              <a:ln w="9525">
                <a:noFill/>
              </a:ln>
              <a:effectLst/>
            </c:spPr>
          </c:marker>
          <c:dPt>
            <c:idx val="0"/>
            <c:marker>
              <c:symbol val="circle"/>
              <c:size val="5"/>
              <c:spPr>
                <a:solidFill>
                  <a:srgbClr val="00B050"/>
                </a:solidFill>
                <a:ln w="9525">
                  <a:solidFill>
                    <a:srgbClr val="00B050"/>
                  </a:solidFill>
                </a:ln>
                <a:effectLst/>
              </c:spPr>
            </c:marker>
            <c:bubble3D val="0"/>
            <c:spPr>
              <a:ln w="28575" cap="rnd">
                <a:solidFill>
                  <a:srgbClr val="00B050"/>
                </a:solidFill>
                <a:round/>
              </a:ln>
              <a:effectLst/>
            </c:spPr>
            <c:extLst>
              <c:ext xmlns:c16="http://schemas.microsoft.com/office/drawing/2014/chart" uri="{C3380CC4-5D6E-409C-BE32-E72D297353CC}">
                <c16:uniqueId val="{00000001-79EF-4134-B48D-73D12EBB45CF}"/>
              </c:ext>
            </c:extLst>
          </c:dPt>
          <c:dPt>
            <c:idx val="1"/>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2-79EF-4134-B48D-73D12EBB45CF}"/>
              </c:ext>
            </c:extLst>
          </c:dPt>
          <c:dPt>
            <c:idx val="2"/>
            <c:marker>
              <c:symbol val="circle"/>
              <c:size val="5"/>
              <c:spPr>
                <a:solidFill>
                  <a:srgbClr val="FF0000"/>
                </a:solidFill>
                <a:ln w="9525">
                  <a:noFill/>
                </a:ln>
                <a:effectLst/>
              </c:spPr>
            </c:marker>
            <c:bubble3D val="0"/>
            <c:extLst>
              <c:ext xmlns:c16="http://schemas.microsoft.com/office/drawing/2014/chart" uri="{C3380CC4-5D6E-409C-BE32-E72D297353CC}">
                <c16:uniqueId val="{00000003-79EF-4134-B48D-73D12EBB45CF}"/>
              </c:ext>
            </c:extLst>
          </c:dPt>
          <c:dPt>
            <c:idx val="3"/>
            <c:marker>
              <c:symbol val="circle"/>
              <c:size val="5"/>
              <c:spPr>
                <a:solidFill>
                  <a:srgbClr val="00B050"/>
                </a:solidFill>
                <a:ln w="9525">
                  <a:solidFill>
                    <a:srgbClr val="00B050"/>
                  </a:solidFill>
                </a:ln>
                <a:effectLst/>
              </c:spPr>
            </c:marker>
            <c:bubble3D val="0"/>
            <c:extLst>
              <c:ext xmlns:c16="http://schemas.microsoft.com/office/drawing/2014/chart" uri="{C3380CC4-5D6E-409C-BE32-E72D297353CC}">
                <c16:uniqueId val="{00000005-79EF-4134-B48D-73D12EBB45CF}"/>
              </c:ext>
            </c:extLst>
          </c:dPt>
          <c:dPt>
            <c:idx val="4"/>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6-8E8C-4503-ACDF-7D4C84E2C616}"/>
              </c:ext>
            </c:extLst>
          </c:dPt>
          <c:dPt>
            <c:idx val="5"/>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7-8E8C-4503-ACDF-7D4C84E2C616}"/>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0"/>
            <c:plus>
              <c:numRef>
                <c:f>'Seen friends last 2 wk'!$G$15:$G$22</c:f>
                <c:numCache>
                  <c:formatCode>General</c:formatCode>
                  <c:ptCount val="6"/>
                  <c:pt idx="1">
                    <c:v>0.18999999999999995</c:v>
                  </c:pt>
                  <c:pt idx="2">
                    <c:v>0.73</c:v>
                  </c:pt>
                  <c:pt idx="4">
                    <c:v>0.22999999999999998</c:v>
                  </c:pt>
                  <c:pt idx="5">
                    <c:v>1.0799999999999996</c:v>
                  </c:pt>
                </c:numCache>
              </c:numRef>
            </c:plus>
            <c:minus>
              <c:numRef>
                <c:f>'Seen friends last 2 wk'!$F$15:$F$22</c:f>
                <c:numCache>
                  <c:formatCode>General</c:formatCode>
                  <c:ptCount val="6"/>
                  <c:pt idx="1">
                    <c:v>0.17000000000000004</c:v>
                  </c:pt>
                  <c:pt idx="2">
                    <c:v>0.51</c:v>
                  </c:pt>
                  <c:pt idx="4">
                    <c:v>0.18000000000000005</c:v>
                  </c:pt>
                  <c:pt idx="5">
                    <c:v>0.7300000000000002</c:v>
                  </c:pt>
                </c:numCache>
              </c:numRef>
            </c:minus>
            <c:spPr>
              <a:noFill/>
              <a:ln w="9525" cap="flat" cmpd="sng" algn="ctr">
                <a:solidFill>
                  <a:schemeClr val="tx1">
                    <a:lumMod val="65000"/>
                    <a:lumOff val="35000"/>
                  </a:schemeClr>
                </a:solidFill>
                <a:round/>
              </a:ln>
              <a:effectLst/>
            </c:spPr>
          </c:errBars>
          <c:cat>
            <c:multiLvlStrRef>
              <c:f>'Seen friends last 2 wk'!$A$15:$B$22</c:f>
              <c:multiLvlStrCache>
                <c:ptCount val="6"/>
                <c:lvl>
                  <c:pt idx="0">
                    <c:v>Low risk</c:v>
                  </c:pt>
                  <c:pt idx="1">
                    <c:v>Increased risk</c:v>
                  </c:pt>
                  <c:pt idx="2">
                    <c:v>Higher risk</c:v>
                  </c:pt>
                  <c:pt idx="3">
                    <c:v>Low risk</c:v>
                  </c:pt>
                  <c:pt idx="4">
                    <c:v>Increased risk</c:v>
                  </c:pt>
                  <c:pt idx="5">
                    <c:v>Higher risk</c:v>
                  </c:pt>
                </c:lvl>
                <c:lvl/>
              </c:multiLvlStrCache>
            </c:multiLvlStrRef>
          </c:cat>
          <c:val>
            <c:numRef>
              <c:f>'Seen friends last 2 wk'!$C$15:$C$22</c:f>
              <c:numCache>
                <c:formatCode>General</c:formatCode>
                <c:ptCount val="6"/>
                <c:pt idx="0">
                  <c:v>1</c:v>
                </c:pt>
                <c:pt idx="1">
                  <c:v>1.1000000000000001</c:v>
                </c:pt>
                <c:pt idx="2">
                  <c:v>1.6</c:v>
                </c:pt>
                <c:pt idx="3">
                  <c:v>1</c:v>
                </c:pt>
                <c:pt idx="4">
                  <c:v>1.03</c:v>
                </c:pt>
                <c:pt idx="5">
                  <c:v>2.1800000000000002</c:v>
                </c:pt>
              </c:numCache>
            </c:numRef>
          </c:val>
          <c:smooth val="0"/>
          <c:extLst>
            <c:ext xmlns:c16="http://schemas.microsoft.com/office/drawing/2014/chart" uri="{C3380CC4-5D6E-409C-BE32-E72D297353CC}">
              <c16:uniqueId val="{00000006-79EF-4134-B48D-73D12EBB45CF}"/>
            </c:ext>
          </c:extLst>
        </c:ser>
        <c:dLbls>
          <c:dLblPos val="r"/>
          <c:showLegendKey val="0"/>
          <c:showVal val="1"/>
          <c:showCatName val="0"/>
          <c:showSerName val="0"/>
          <c:showPercent val="0"/>
          <c:showBubbleSize val="0"/>
        </c:dLbls>
        <c:marker val="1"/>
        <c:smooth val="0"/>
        <c:axId val="52474800"/>
        <c:axId val="52475216"/>
      </c:lineChart>
      <c:catAx>
        <c:axId val="5247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sz="650" b="0" i="0" u="none" strike="noStrike" kern="1200" baseline="0">
                <a:solidFill>
                  <a:schemeClr val="tx1">
                    <a:lumMod val="65000"/>
                    <a:lumOff val="35000"/>
                  </a:schemeClr>
                </a:solidFill>
                <a:latin typeface="+mn-lt"/>
                <a:ea typeface="+mn-ea"/>
                <a:cs typeface="+mn-cs"/>
              </a:defRPr>
            </a:pPr>
            <a:endParaRPr lang="en-US"/>
          </a:p>
        </c:txPr>
        <c:crossAx val="52475216"/>
        <c:crosses val="autoZero"/>
        <c:auto val="1"/>
        <c:lblAlgn val="ctr"/>
        <c:lblOffset val="100"/>
        <c:noMultiLvlLbl val="0"/>
      </c:catAx>
      <c:valAx>
        <c:axId val="52475216"/>
        <c:scaling>
          <c:orientation val="minMax"/>
          <c:max val="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GB" sz="800"/>
                  <a:t>RRR</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52474800"/>
        <c:crosses val="autoZero"/>
        <c:crossBetween val="between"/>
        <c:majorUnit val="1"/>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en-US" sz="800"/>
              <a:t>Women in mid-adulthood (NCDS): Alcohol risk and negative support</a:t>
            </a:r>
          </a:p>
        </c:rich>
      </c:tx>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'Seen friends last 2 wk'!$C$25</c:f>
              <c:strCache>
                <c:ptCount val="1"/>
                <c:pt idx="0">
                  <c:v>RRR</c:v>
                </c:pt>
              </c:strCache>
            </c:strRef>
          </c:tx>
          <c:spPr>
            <a:ln w="28575" cap="rnd">
              <a:noFill/>
              <a:round/>
            </a:ln>
            <a:effectLst/>
          </c:spPr>
          <c:marker>
            <c:symbol val="circle"/>
            <c:size val="5"/>
            <c:spPr>
              <a:solidFill>
                <a:schemeClr val="accent1"/>
              </a:solidFill>
              <a:ln w="9525">
                <a:noFill/>
              </a:ln>
              <a:effectLst/>
            </c:spPr>
          </c:marker>
          <c:dPt>
            <c:idx val="0"/>
            <c:marker>
              <c:symbol val="circle"/>
              <c:size val="5"/>
              <c:spPr>
                <a:solidFill>
                  <a:srgbClr val="00B050"/>
                </a:solidFill>
                <a:ln w="9525">
                  <a:solidFill>
                    <a:srgbClr val="00B050"/>
                  </a:solidFill>
                </a:ln>
                <a:effectLst/>
              </c:spPr>
            </c:marker>
            <c:bubble3D val="0"/>
            <c:spPr>
              <a:ln w="28575" cap="rnd">
                <a:solidFill>
                  <a:srgbClr val="00B050"/>
                </a:solidFill>
                <a:round/>
              </a:ln>
              <a:effectLst/>
            </c:spPr>
            <c:extLst>
              <c:ext xmlns:c16="http://schemas.microsoft.com/office/drawing/2014/chart" uri="{C3380CC4-5D6E-409C-BE32-E72D297353CC}">
                <c16:uniqueId val="{00000001-9297-4911-89E1-301A687B9A3B}"/>
              </c:ext>
            </c:extLst>
          </c:dPt>
          <c:dPt>
            <c:idx val="1"/>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2-9297-4911-89E1-301A687B9A3B}"/>
              </c:ext>
            </c:extLst>
          </c:dPt>
          <c:dPt>
            <c:idx val="2"/>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3-9297-4911-89E1-301A687B9A3B}"/>
              </c:ext>
            </c:extLst>
          </c:dPt>
          <c:dPt>
            <c:idx val="3"/>
            <c:marker>
              <c:symbol val="circle"/>
              <c:size val="5"/>
              <c:spPr>
                <a:solidFill>
                  <a:srgbClr val="00B050"/>
                </a:solidFill>
                <a:ln w="9525">
                  <a:solidFill>
                    <a:srgbClr val="00B050"/>
                  </a:solidFill>
                </a:ln>
                <a:effectLst/>
              </c:spPr>
            </c:marker>
            <c:bubble3D val="0"/>
            <c:extLst>
              <c:ext xmlns:c16="http://schemas.microsoft.com/office/drawing/2014/chart" uri="{C3380CC4-5D6E-409C-BE32-E72D297353CC}">
                <c16:uniqueId val="{00000005-9297-4911-89E1-301A687B9A3B}"/>
              </c:ext>
            </c:extLst>
          </c:dPt>
          <c:dPt>
            <c:idx val="4"/>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6-2147-43ED-9453-EA0ACABEEE70}"/>
              </c:ext>
            </c:extLst>
          </c:dPt>
          <c:dPt>
            <c:idx val="5"/>
            <c:marker>
              <c:symbol val="circle"/>
              <c:size val="5"/>
              <c:spPr>
                <a:solidFill>
                  <a:srgbClr val="FF0000"/>
                </a:solidFill>
                <a:ln w="9525">
                  <a:solidFill>
                    <a:srgbClr val="FF0000"/>
                  </a:solidFill>
                </a:ln>
                <a:effectLst/>
              </c:spPr>
            </c:marker>
            <c:bubble3D val="0"/>
            <c:extLst>
              <c:ext xmlns:c16="http://schemas.microsoft.com/office/drawing/2014/chart" uri="{C3380CC4-5D6E-409C-BE32-E72D297353CC}">
                <c16:uniqueId val="{00000007-2147-43ED-9453-EA0ACABEEE70}"/>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0"/>
            <c:plus>
              <c:numRef>
                <c:f>'Seen friends last 2 wk'!$G$26:$G$33</c:f>
                <c:numCache>
                  <c:formatCode>General</c:formatCode>
                  <c:ptCount val="6"/>
                  <c:pt idx="1">
                    <c:v>0.26</c:v>
                  </c:pt>
                  <c:pt idx="2">
                    <c:v>1.2499999999999998</c:v>
                  </c:pt>
                  <c:pt idx="4">
                    <c:v>0.44999999999999996</c:v>
                  </c:pt>
                  <c:pt idx="5">
                    <c:v>3.0300000000000002</c:v>
                  </c:pt>
                </c:numCache>
              </c:numRef>
            </c:plus>
            <c:minus>
              <c:numRef>
                <c:f>'Seen friends last 2 wk'!$F$26:$F$33</c:f>
                <c:numCache>
                  <c:formatCode>General</c:formatCode>
                  <c:ptCount val="6"/>
                  <c:pt idx="1">
                    <c:v>0.22000000000000008</c:v>
                  </c:pt>
                  <c:pt idx="2">
                    <c:v>0.70000000000000007</c:v>
                  </c:pt>
                  <c:pt idx="4">
                    <c:v>0.34999999999999987</c:v>
                  </c:pt>
                  <c:pt idx="5">
                    <c:v>1.6799999999999997</c:v>
                  </c:pt>
                </c:numCache>
              </c:numRef>
            </c:minus>
            <c:spPr>
              <a:noFill/>
              <a:ln w="9525" cap="flat" cmpd="sng" algn="ctr">
                <a:solidFill>
                  <a:schemeClr val="tx1">
                    <a:lumMod val="65000"/>
                    <a:lumOff val="35000"/>
                  </a:schemeClr>
                </a:solidFill>
                <a:round/>
              </a:ln>
              <a:effectLst/>
            </c:spPr>
          </c:errBars>
          <c:cat>
            <c:multiLvlStrRef>
              <c:f>'Seen friends last 2 wk'!$A$26:$B$33</c:f>
              <c:multiLvlStrCache>
                <c:ptCount val="6"/>
                <c:lvl>
                  <c:pt idx="0">
                    <c:v>Low risk</c:v>
                  </c:pt>
                  <c:pt idx="1">
                    <c:v>Increased risk</c:v>
                  </c:pt>
                  <c:pt idx="2">
                    <c:v>Higher risk</c:v>
                  </c:pt>
                  <c:pt idx="3">
                    <c:v>Low risk</c:v>
                  </c:pt>
                  <c:pt idx="4">
                    <c:v>Increased risk</c:v>
                  </c:pt>
                  <c:pt idx="5">
                    <c:v>Higher risk</c:v>
                  </c:pt>
                </c:lvl>
                <c:lvl/>
              </c:multiLvlStrCache>
            </c:multiLvlStrRef>
          </c:cat>
          <c:val>
            <c:numRef>
              <c:f>'Seen friends last 2 wk'!$C$26:$C$33</c:f>
              <c:numCache>
                <c:formatCode>General</c:formatCode>
                <c:ptCount val="6"/>
                <c:pt idx="0">
                  <c:v>1</c:v>
                </c:pt>
                <c:pt idx="1">
                  <c:v>1.06</c:v>
                </c:pt>
                <c:pt idx="2">
                  <c:v>1.57</c:v>
                </c:pt>
                <c:pt idx="3">
                  <c:v>1</c:v>
                </c:pt>
                <c:pt idx="4">
                  <c:v>1.47</c:v>
                </c:pt>
                <c:pt idx="5">
                  <c:v>3.76</c:v>
                </c:pt>
              </c:numCache>
            </c:numRef>
          </c:val>
          <c:smooth val="0"/>
          <c:extLst>
            <c:ext xmlns:c16="http://schemas.microsoft.com/office/drawing/2014/chart" uri="{C3380CC4-5D6E-409C-BE32-E72D297353CC}">
              <c16:uniqueId val="{00000006-9297-4911-89E1-301A687B9A3B}"/>
            </c:ext>
          </c:extLst>
        </c:ser>
        <c:dLbls>
          <c:dLblPos val="r"/>
          <c:showLegendKey val="0"/>
          <c:showVal val="1"/>
          <c:showCatName val="0"/>
          <c:showSerName val="0"/>
          <c:showPercent val="0"/>
          <c:showBubbleSize val="0"/>
        </c:dLbls>
        <c:marker val="1"/>
        <c:smooth val="0"/>
        <c:axId val="46727680"/>
        <c:axId val="46728928"/>
      </c:lineChart>
      <c:catAx>
        <c:axId val="4672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sz="650" b="0" i="0" u="none" strike="noStrike" kern="1200" baseline="0">
                <a:solidFill>
                  <a:schemeClr val="tx1">
                    <a:lumMod val="65000"/>
                    <a:lumOff val="35000"/>
                  </a:schemeClr>
                </a:solidFill>
                <a:latin typeface="+mn-lt"/>
                <a:ea typeface="+mn-ea"/>
                <a:cs typeface="+mn-cs"/>
              </a:defRPr>
            </a:pPr>
            <a:endParaRPr lang="en-US"/>
          </a:p>
        </c:txPr>
        <c:crossAx val="46728928"/>
        <c:crosses val="autoZero"/>
        <c:auto val="1"/>
        <c:lblAlgn val="ctr"/>
        <c:lblOffset val="100"/>
        <c:noMultiLvlLbl val="0"/>
      </c:catAx>
      <c:valAx>
        <c:axId val="46728928"/>
        <c:scaling>
          <c:orientation val="minMax"/>
          <c:max val="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GB" sz="800"/>
                  <a:t>RRR</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6727680"/>
        <c:crosses val="autoZero"/>
        <c:crossBetween val="between"/>
        <c:majorUnit val="1"/>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1656CC-59CB-4344-9AA3-AFCF7DDB890F}" type="doc">
      <dgm:prSet loTypeId="urn:microsoft.com/office/officeart/2011/layout/CircleProcess" loCatId="process" qsTypeId="urn:microsoft.com/office/officeart/2005/8/quickstyle/simple1" qsCatId="simple" csTypeId="urn:microsoft.com/office/officeart/2005/8/colors/accent3_2" csCatId="accent3" phldr="1"/>
      <dgm:spPr/>
      <dgm:t>
        <a:bodyPr/>
        <a:lstStyle/>
        <a:p>
          <a:endParaRPr lang="en-US"/>
        </a:p>
      </dgm:t>
    </dgm:pt>
    <dgm:pt modelId="{363693BB-70DE-4230-8463-CB51D6D483C2}">
      <dgm:prSet phldrT="[Text]"/>
      <dgm:spPr>
        <a:solidFill>
          <a:schemeClr val="accent6">
            <a:lumMod val="40000"/>
            <a:lumOff val="60000"/>
            <a:alpha val="90000"/>
          </a:schemeClr>
        </a:solidFill>
      </dgm:spPr>
      <dgm:t>
        <a:bodyPr/>
        <a:lstStyle/>
        <a:p>
          <a:r>
            <a:rPr lang="en-GB" dirty="0"/>
            <a:t>Positive social support</a:t>
          </a:r>
        </a:p>
        <a:p>
          <a:r>
            <a:rPr lang="en-GB" dirty="0"/>
            <a:t>(e.g. supportive relationships)</a:t>
          </a:r>
          <a:endParaRPr lang="en-US" dirty="0"/>
        </a:p>
      </dgm:t>
    </dgm:pt>
    <dgm:pt modelId="{1DB9AD04-B6C6-43E9-8C5A-24ED020E7BD1}" type="parTrans" cxnId="{ABA2943F-FEE6-4192-BD8D-3C08D894254B}">
      <dgm:prSet/>
      <dgm:spPr/>
      <dgm:t>
        <a:bodyPr/>
        <a:lstStyle/>
        <a:p>
          <a:endParaRPr lang="en-US"/>
        </a:p>
      </dgm:t>
    </dgm:pt>
    <dgm:pt modelId="{4B2D70DF-3E1E-46A3-8868-248A54D6E252}" type="sibTrans" cxnId="{ABA2943F-FEE6-4192-BD8D-3C08D894254B}">
      <dgm:prSet/>
      <dgm:spPr/>
      <dgm:t>
        <a:bodyPr/>
        <a:lstStyle/>
        <a:p>
          <a:endParaRPr lang="en-US"/>
        </a:p>
      </dgm:t>
    </dgm:pt>
    <dgm:pt modelId="{80E6C94D-CB00-44E8-857D-BF50FCCAC525}">
      <dgm:prSet phldrT="[Text]"/>
      <dgm:spPr>
        <a:solidFill>
          <a:schemeClr val="accent6">
            <a:lumMod val="40000"/>
            <a:lumOff val="60000"/>
            <a:alpha val="90000"/>
          </a:schemeClr>
        </a:solidFill>
      </dgm:spPr>
      <dgm:t>
        <a:bodyPr/>
        <a:lstStyle/>
        <a:p>
          <a:r>
            <a:rPr lang="en-GB" dirty="0"/>
            <a:t>Positive health behaviours</a:t>
          </a:r>
        </a:p>
        <a:p>
          <a:r>
            <a:rPr lang="en-GB" dirty="0"/>
            <a:t>(e.g. exercise, quitting smoking)</a:t>
          </a:r>
          <a:endParaRPr lang="en-US" dirty="0"/>
        </a:p>
      </dgm:t>
    </dgm:pt>
    <dgm:pt modelId="{8C38872B-7FAB-43E4-B986-EE6EE33D9A18}" type="parTrans" cxnId="{7AAF52A1-1006-469F-B469-AEEE289498DF}">
      <dgm:prSet/>
      <dgm:spPr/>
      <dgm:t>
        <a:bodyPr/>
        <a:lstStyle/>
        <a:p>
          <a:endParaRPr lang="en-US"/>
        </a:p>
      </dgm:t>
    </dgm:pt>
    <dgm:pt modelId="{FD3A09BE-10E2-4695-8215-5AC009AC71B0}" type="sibTrans" cxnId="{7AAF52A1-1006-469F-B469-AEEE289498DF}">
      <dgm:prSet/>
      <dgm:spPr/>
      <dgm:t>
        <a:bodyPr/>
        <a:lstStyle/>
        <a:p>
          <a:endParaRPr lang="en-US"/>
        </a:p>
      </dgm:t>
    </dgm:pt>
    <dgm:pt modelId="{E45F5E2C-42A7-46EE-B792-E6A754A19E48}">
      <dgm:prSet phldrT="[Text]"/>
      <dgm:spPr>
        <a:solidFill>
          <a:schemeClr val="accent6">
            <a:lumMod val="40000"/>
            <a:lumOff val="60000"/>
            <a:alpha val="90000"/>
          </a:schemeClr>
        </a:solidFill>
      </dgm:spPr>
      <dgm:t>
        <a:bodyPr/>
        <a:lstStyle/>
        <a:p>
          <a:r>
            <a:rPr lang="en-GB" dirty="0"/>
            <a:t>Positive health outcomes </a:t>
          </a:r>
        </a:p>
        <a:p>
          <a:r>
            <a:rPr lang="en-GB" dirty="0"/>
            <a:t>(e.g. reduced risk of morbidity and mortality)</a:t>
          </a:r>
          <a:endParaRPr lang="en-US" dirty="0"/>
        </a:p>
      </dgm:t>
    </dgm:pt>
    <dgm:pt modelId="{774034CF-CDCB-4956-9F8E-871F6311B08C}" type="parTrans" cxnId="{6589DDFF-2BAC-4623-AB0F-5C6F49A4E3C1}">
      <dgm:prSet/>
      <dgm:spPr/>
      <dgm:t>
        <a:bodyPr/>
        <a:lstStyle/>
        <a:p>
          <a:endParaRPr lang="en-US"/>
        </a:p>
      </dgm:t>
    </dgm:pt>
    <dgm:pt modelId="{57E81446-0CA5-4A44-8066-9B1D713DC662}" type="sibTrans" cxnId="{6589DDFF-2BAC-4623-AB0F-5C6F49A4E3C1}">
      <dgm:prSet/>
      <dgm:spPr/>
      <dgm:t>
        <a:bodyPr/>
        <a:lstStyle/>
        <a:p>
          <a:endParaRPr lang="en-US"/>
        </a:p>
      </dgm:t>
    </dgm:pt>
    <dgm:pt modelId="{E8579B58-2F0C-46D9-83CF-5FF85802295F}" type="pres">
      <dgm:prSet presAssocID="{4A1656CC-59CB-4344-9AA3-AFCF7DDB890F}" presName="Name0" presStyleCnt="0">
        <dgm:presLayoutVars>
          <dgm:chMax val="11"/>
          <dgm:chPref val="11"/>
          <dgm:dir/>
          <dgm:resizeHandles/>
        </dgm:presLayoutVars>
      </dgm:prSet>
      <dgm:spPr/>
    </dgm:pt>
    <dgm:pt modelId="{6BAEAB83-765E-4C61-87B7-CE7224CA6878}" type="pres">
      <dgm:prSet presAssocID="{E45F5E2C-42A7-46EE-B792-E6A754A19E48}" presName="Accent3" presStyleCnt="0"/>
      <dgm:spPr/>
    </dgm:pt>
    <dgm:pt modelId="{8D34EC3C-938E-4855-B499-9E361DB0B628}" type="pres">
      <dgm:prSet presAssocID="{E45F5E2C-42A7-46EE-B792-E6A754A19E48}" presName="Accent" presStyleLbl="node1" presStyleIdx="0" presStyleCnt="3"/>
      <dgm:spPr/>
    </dgm:pt>
    <dgm:pt modelId="{59049749-1A59-4069-AA90-A3DD7AF56ABD}" type="pres">
      <dgm:prSet presAssocID="{E45F5E2C-42A7-46EE-B792-E6A754A19E48}" presName="ParentBackground3" presStyleCnt="0"/>
      <dgm:spPr/>
    </dgm:pt>
    <dgm:pt modelId="{16ED4B3B-FA11-43CA-9627-4997C7E4CE12}" type="pres">
      <dgm:prSet presAssocID="{E45F5E2C-42A7-46EE-B792-E6A754A19E48}" presName="ParentBackground" presStyleLbl="fgAcc1" presStyleIdx="0" presStyleCnt="3"/>
      <dgm:spPr/>
    </dgm:pt>
    <dgm:pt modelId="{1BD8FE1F-0BCA-423B-BCAC-867789B1BA47}" type="pres">
      <dgm:prSet presAssocID="{E45F5E2C-42A7-46EE-B792-E6A754A19E48}" presName="Parent3" presStyleLbl="revTx" presStyleIdx="0" presStyleCnt="0">
        <dgm:presLayoutVars>
          <dgm:chMax val="1"/>
          <dgm:chPref val="1"/>
          <dgm:bulletEnabled val="1"/>
        </dgm:presLayoutVars>
      </dgm:prSet>
      <dgm:spPr/>
    </dgm:pt>
    <dgm:pt modelId="{B4A2DA1C-6F39-40DC-86DD-2FB9BD1DEAF2}" type="pres">
      <dgm:prSet presAssocID="{80E6C94D-CB00-44E8-857D-BF50FCCAC525}" presName="Accent2" presStyleCnt="0"/>
      <dgm:spPr/>
    </dgm:pt>
    <dgm:pt modelId="{08BFAA24-7E3B-4D90-87DF-627F5AB2B350}" type="pres">
      <dgm:prSet presAssocID="{80E6C94D-CB00-44E8-857D-BF50FCCAC525}" presName="Accent" presStyleLbl="node1" presStyleIdx="1" presStyleCnt="3"/>
      <dgm:spPr/>
    </dgm:pt>
    <dgm:pt modelId="{5284DE34-5FA8-433A-A153-7F1AD595278F}" type="pres">
      <dgm:prSet presAssocID="{80E6C94D-CB00-44E8-857D-BF50FCCAC525}" presName="ParentBackground2" presStyleCnt="0"/>
      <dgm:spPr/>
    </dgm:pt>
    <dgm:pt modelId="{AD756A0E-6D52-4698-9805-C6205240C2E6}" type="pres">
      <dgm:prSet presAssocID="{80E6C94D-CB00-44E8-857D-BF50FCCAC525}" presName="ParentBackground" presStyleLbl="fgAcc1" presStyleIdx="1" presStyleCnt="3"/>
      <dgm:spPr/>
    </dgm:pt>
    <dgm:pt modelId="{88A4E3C2-7885-42DF-B648-F1A75CABA3CD}" type="pres">
      <dgm:prSet presAssocID="{80E6C94D-CB00-44E8-857D-BF50FCCAC525}" presName="Parent2" presStyleLbl="revTx" presStyleIdx="0" presStyleCnt="0">
        <dgm:presLayoutVars>
          <dgm:chMax val="1"/>
          <dgm:chPref val="1"/>
          <dgm:bulletEnabled val="1"/>
        </dgm:presLayoutVars>
      </dgm:prSet>
      <dgm:spPr/>
    </dgm:pt>
    <dgm:pt modelId="{CF5990EF-ADD0-4FA5-BF7D-29D2223197B0}" type="pres">
      <dgm:prSet presAssocID="{363693BB-70DE-4230-8463-CB51D6D483C2}" presName="Accent1" presStyleCnt="0"/>
      <dgm:spPr/>
    </dgm:pt>
    <dgm:pt modelId="{0AE56ACB-3A99-4534-B718-BA098F122960}" type="pres">
      <dgm:prSet presAssocID="{363693BB-70DE-4230-8463-CB51D6D483C2}" presName="Accent" presStyleLbl="node1" presStyleIdx="2" presStyleCnt="3"/>
      <dgm:spPr/>
    </dgm:pt>
    <dgm:pt modelId="{8C68FB70-59FD-4266-960B-848C77C0F6CA}" type="pres">
      <dgm:prSet presAssocID="{363693BB-70DE-4230-8463-CB51D6D483C2}" presName="ParentBackground1" presStyleCnt="0"/>
      <dgm:spPr/>
    </dgm:pt>
    <dgm:pt modelId="{E6B39E40-0312-4B62-B6C6-537E5226E219}" type="pres">
      <dgm:prSet presAssocID="{363693BB-70DE-4230-8463-CB51D6D483C2}" presName="ParentBackground" presStyleLbl="fgAcc1" presStyleIdx="2" presStyleCnt="3"/>
      <dgm:spPr/>
    </dgm:pt>
    <dgm:pt modelId="{4E468102-FE69-42F1-920E-2665321AE4A1}" type="pres">
      <dgm:prSet presAssocID="{363693BB-70DE-4230-8463-CB51D6D483C2}" presName="Parent1" presStyleLbl="revTx" presStyleIdx="0" presStyleCnt="0">
        <dgm:presLayoutVars>
          <dgm:chMax val="1"/>
          <dgm:chPref val="1"/>
          <dgm:bulletEnabled val="1"/>
        </dgm:presLayoutVars>
      </dgm:prSet>
      <dgm:spPr/>
    </dgm:pt>
  </dgm:ptLst>
  <dgm:cxnLst>
    <dgm:cxn modelId="{8004A729-5787-45F3-A464-E3FA6A39D115}" type="presOf" srcId="{E45F5E2C-42A7-46EE-B792-E6A754A19E48}" destId="{1BD8FE1F-0BCA-423B-BCAC-867789B1BA47}" srcOrd="1" destOrd="0" presId="urn:microsoft.com/office/officeart/2011/layout/CircleProcess"/>
    <dgm:cxn modelId="{ABA2943F-FEE6-4192-BD8D-3C08D894254B}" srcId="{4A1656CC-59CB-4344-9AA3-AFCF7DDB890F}" destId="{363693BB-70DE-4230-8463-CB51D6D483C2}" srcOrd="0" destOrd="0" parTransId="{1DB9AD04-B6C6-43E9-8C5A-24ED020E7BD1}" sibTransId="{4B2D70DF-3E1E-46A3-8868-248A54D6E252}"/>
    <dgm:cxn modelId="{4F25365D-6CFC-451E-82FE-E3869E85FF17}" type="presOf" srcId="{80E6C94D-CB00-44E8-857D-BF50FCCAC525}" destId="{88A4E3C2-7885-42DF-B648-F1A75CABA3CD}" srcOrd="1" destOrd="0" presId="urn:microsoft.com/office/officeart/2011/layout/CircleProcess"/>
    <dgm:cxn modelId="{6DC17F8C-0B84-4028-8250-A2B8C532F1A0}" type="presOf" srcId="{4A1656CC-59CB-4344-9AA3-AFCF7DDB890F}" destId="{E8579B58-2F0C-46D9-83CF-5FF85802295F}" srcOrd="0" destOrd="0" presId="urn:microsoft.com/office/officeart/2011/layout/CircleProcess"/>
    <dgm:cxn modelId="{7AAF52A1-1006-469F-B469-AEEE289498DF}" srcId="{4A1656CC-59CB-4344-9AA3-AFCF7DDB890F}" destId="{80E6C94D-CB00-44E8-857D-BF50FCCAC525}" srcOrd="1" destOrd="0" parTransId="{8C38872B-7FAB-43E4-B986-EE6EE33D9A18}" sibTransId="{FD3A09BE-10E2-4695-8215-5AC009AC71B0}"/>
    <dgm:cxn modelId="{DF6926AD-7816-4198-800D-EF04EF1EA1BC}" type="presOf" srcId="{363693BB-70DE-4230-8463-CB51D6D483C2}" destId="{E6B39E40-0312-4B62-B6C6-537E5226E219}" srcOrd="0" destOrd="0" presId="urn:microsoft.com/office/officeart/2011/layout/CircleProcess"/>
    <dgm:cxn modelId="{477085AD-68D3-4EB0-BEF4-771054463EEA}" type="presOf" srcId="{E45F5E2C-42A7-46EE-B792-E6A754A19E48}" destId="{16ED4B3B-FA11-43CA-9627-4997C7E4CE12}" srcOrd="0" destOrd="0" presId="urn:microsoft.com/office/officeart/2011/layout/CircleProcess"/>
    <dgm:cxn modelId="{586E14E9-D457-4ED9-BE60-4E4F8AB4ECEF}" type="presOf" srcId="{363693BB-70DE-4230-8463-CB51D6D483C2}" destId="{4E468102-FE69-42F1-920E-2665321AE4A1}" srcOrd="1" destOrd="0" presId="urn:microsoft.com/office/officeart/2011/layout/CircleProcess"/>
    <dgm:cxn modelId="{2CB07AFF-B271-4BCF-8BCA-C05F742F011B}" type="presOf" srcId="{80E6C94D-CB00-44E8-857D-BF50FCCAC525}" destId="{AD756A0E-6D52-4698-9805-C6205240C2E6}" srcOrd="0" destOrd="0" presId="urn:microsoft.com/office/officeart/2011/layout/CircleProcess"/>
    <dgm:cxn modelId="{6589DDFF-2BAC-4623-AB0F-5C6F49A4E3C1}" srcId="{4A1656CC-59CB-4344-9AA3-AFCF7DDB890F}" destId="{E45F5E2C-42A7-46EE-B792-E6A754A19E48}" srcOrd="2" destOrd="0" parTransId="{774034CF-CDCB-4956-9F8E-871F6311B08C}" sibTransId="{57E81446-0CA5-4A44-8066-9B1D713DC662}"/>
    <dgm:cxn modelId="{BA65E27D-780F-4731-B926-21C0E9631B61}" type="presParOf" srcId="{E8579B58-2F0C-46D9-83CF-5FF85802295F}" destId="{6BAEAB83-765E-4C61-87B7-CE7224CA6878}" srcOrd="0" destOrd="0" presId="urn:microsoft.com/office/officeart/2011/layout/CircleProcess"/>
    <dgm:cxn modelId="{81E53191-8F40-436D-AE87-8176A0DEB309}" type="presParOf" srcId="{6BAEAB83-765E-4C61-87B7-CE7224CA6878}" destId="{8D34EC3C-938E-4855-B499-9E361DB0B628}" srcOrd="0" destOrd="0" presId="urn:microsoft.com/office/officeart/2011/layout/CircleProcess"/>
    <dgm:cxn modelId="{1A77F567-9351-4997-8A7C-7F4373313107}" type="presParOf" srcId="{E8579B58-2F0C-46D9-83CF-5FF85802295F}" destId="{59049749-1A59-4069-AA90-A3DD7AF56ABD}" srcOrd="1" destOrd="0" presId="urn:microsoft.com/office/officeart/2011/layout/CircleProcess"/>
    <dgm:cxn modelId="{03C9A253-B2A8-4CE2-BB90-8A7308887845}" type="presParOf" srcId="{59049749-1A59-4069-AA90-A3DD7AF56ABD}" destId="{16ED4B3B-FA11-43CA-9627-4997C7E4CE12}" srcOrd="0" destOrd="0" presId="urn:microsoft.com/office/officeart/2011/layout/CircleProcess"/>
    <dgm:cxn modelId="{54B5C841-008D-4D48-A73A-3D9E3CC3F71C}" type="presParOf" srcId="{E8579B58-2F0C-46D9-83CF-5FF85802295F}" destId="{1BD8FE1F-0BCA-423B-BCAC-867789B1BA47}" srcOrd="2" destOrd="0" presId="urn:microsoft.com/office/officeart/2011/layout/CircleProcess"/>
    <dgm:cxn modelId="{64357F1F-CFD3-413E-85DC-CFD0C4E9136C}" type="presParOf" srcId="{E8579B58-2F0C-46D9-83CF-5FF85802295F}" destId="{B4A2DA1C-6F39-40DC-86DD-2FB9BD1DEAF2}" srcOrd="3" destOrd="0" presId="urn:microsoft.com/office/officeart/2011/layout/CircleProcess"/>
    <dgm:cxn modelId="{0EDFD0C3-C226-4938-8859-3A510EB36EFD}" type="presParOf" srcId="{B4A2DA1C-6F39-40DC-86DD-2FB9BD1DEAF2}" destId="{08BFAA24-7E3B-4D90-87DF-627F5AB2B350}" srcOrd="0" destOrd="0" presId="urn:microsoft.com/office/officeart/2011/layout/CircleProcess"/>
    <dgm:cxn modelId="{615734D7-4057-4903-8DD7-C731088B86BB}" type="presParOf" srcId="{E8579B58-2F0C-46D9-83CF-5FF85802295F}" destId="{5284DE34-5FA8-433A-A153-7F1AD595278F}" srcOrd="4" destOrd="0" presId="urn:microsoft.com/office/officeart/2011/layout/CircleProcess"/>
    <dgm:cxn modelId="{3A2FA412-3241-40C8-86B3-60D2755269E5}" type="presParOf" srcId="{5284DE34-5FA8-433A-A153-7F1AD595278F}" destId="{AD756A0E-6D52-4698-9805-C6205240C2E6}" srcOrd="0" destOrd="0" presId="urn:microsoft.com/office/officeart/2011/layout/CircleProcess"/>
    <dgm:cxn modelId="{6CABE79F-9F88-4E33-A06D-B6418137783F}" type="presParOf" srcId="{E8579B58-2F0C-46D9-83CF-5FF85802295F}" destId="{88A4E3C2-7885-42DF-B648-F1A75CABA3CD}" srcOrd="5" destOrd="0" presId="urn:microsoft.com/office/officeart/2011/layout/CircleProcess"/>
    <dgm:cxn modelId="{1F24EEA7-B171-44B9-9236-B95D0EAC0A2B}" type="presParOf" srcId="{E8579B58-2F0C-46D9-83CF-5FF85802295F}" destId="{CF5990EF-ADD0-4FA5-BF7D-29D2223197B0}" srcOrd="6" destOrd="0" presId="urn:microsoft.com/office/officeart/2011/layout/CircleProcess"/>
    <dgm:cxn modelId="{AAA202DB-B9B0-43E2-A2D2-40A1A099B1F9}" type="presParOf" srcId="{CF5990EF-ADD0-4FA5-BF7D-29D2223197B0}" destId="{0AE56ACB-3A99-4534-B718-BA098F122960}" srcOrd="0" destOrd="0" presId="urn:microsoft.com/office/officeart/2011/layout/CircleProcess"/>
    <dgm:cxn modelId="{A35BF15A-B288-4FE3-AFAB-50315FFA6989}" type="presParOf" srcId="{E8579B58-2F0C-46D9-83CF-5FF85802295F}" destId="{8C68FB70-59FD-4266-960B-848C77C0F6CA}" srcOrd="7" destOrd="0" presId="urn:microsoft.com/office/officeart/2011/layout/CircleProcess"/>
    <dgm:cxn modelId="{56F9F5E7-DDA5-4852-BFC7-798A902A3B87}" type="presParOf" srcId="{8C68FB70-59FD-4266-960B-848C77C0F6CA}" destId="{E6B39E40-0312-4B62-B6C6-537E5226E219}" srcOrd="0" destOrd="0" presId="urn:microsoft.com/office/officeart/2011/layout/CircleProcess"/>
    <dgm:cxn modelId="{B083BDDD-6F26-4C29-8B5A-AE5305D1B45A}" type="presParOf" srcId="{E8579B58-2F0C-46D9-83CF-5FF85802295F}" destId="{4E468102-FE69-42F1-920E-2665321AE4A1}" srcOrd="8" destOrd="0" presId="urn:microsoft.com/office/officeart/2011/layout/CircleProcess"/>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1656CC-59CB-4344-9AA3-AFCF7DDB890F}" type="doc">
      <dgm:prSet loTypeId="urn:microsoft.com/office/officeart/2011/layout/CircleProcess" loCatId="process" qsTypeId="urn:microsoft.com/office/officeart/2005/8/quickstyle/simple1" qsCatId="simple" csTypeId="urn:microsoft.com/office/officeart/2005/8/colors/accent3_2" csCatId="accent3" phldr="1"/>
      <dgm:spPr/>
      <dgm:t>
        <a:bodyPr/>
        <a:lstStyle/>
        <a:p>
          <a:endParaRPr lang="en-US"/>
        </a:p>
      </dgm:t>
    </dgm:pt>
    <dgm:pt modelId="{363693BB-70DE-4230-8463-CB51D6D483C2}">
      <dgm:prSet phldrT="[Text]"/>
      <dgm:spPr>
        <a:solidFill>
          <a:schemeClr val="tx2">
            <a:lumMod val="20000"/>
            <a:lumOff val="80000"/>
          </a:schemeClr>
        </a:solidFill>
      </dgm:spPr>
      <dgm:t>
        <a:bodyPr/>
        <a:lstStyle/>
        <a:p>
          <a:r>
            <a:rPr lang="en-GB" dirty="0"/>
            <a:t>Positive social support</a:t>
          </a:r>
        </a:p>
        <a:p>
          <a:r>
            <a:rPr lang="en-GB" dirty="0"/>
            <a:t>(e.g. spending time with friends)</a:t>
          </a:r>
          <a:endParaRPr lang="en-US" dirty="0"/>
        </a:p>
      </dgm:t>
    </dgm:pt>
    <dgm:pt modelId="{1DB9AD04-B6C6-43E9-8C5A-24ED020E7BD1}" type="parTrans" cxnId="{ABA2943F-FEE6-4192-BD8D-3C08D894254B}">
      <dgm:prSet/>
      <dgm:spPr/>
      <dgm:t>
        <a:bodyPr/>
        <a:lstStyle/>
        <a:p>
          <a:endParaRPr lang="en-US"/>
        </a:p>
      </dgm:t>
    </dgm:pt>
    <dgm:pt modelId="{4B2D70DF-3E1E-46A3-8868-248A54D6E252}" type="sibTrans" cxnId="{ABA2943F-FEE6-4192-BD8D-3C08D894254B}">
      <dgm:prSet/>
      <dgm:spPr/>
      <dgm:t>
        <a:bodyPr/>
        <a:lstStyle/>
        <a:p>
          <a:endParaRPr lang="en-US"/>
        </a:p>
      </dgm:t>
    </dgm:pt>
    <dgm:pt modelId="{80E6C94D-CB00-44E8-857D-BF50FCCAC525}">
      <dgm:prSet phldrT="[Text]"/>
      <dgm:spPr>
        <a:solidFill>
          <a:schemeClr val="tx2">
            <a:lumMod val="20000"/>
            <a:lumOff val="80000"/>
          </a:schemeClr>
        </a:solidFill>
      </dgm:spPr>
      <dgm:t>
        <a:bodyPr/>
        <a:lstStyle/>
        <a:p>
          <a:r>
            <a:rPr lang="en-GB" dirty="0"/>
            <a:t>Alcohol consumption</a:t>
          </a:r>
          <a:endParaRPr lang="en-US" dirty="0"/>
        </a:p>
      </dgm:t>
    </dgm:pt>
    <dgm:pt modelId="{8C38872B-7FAB-43E4-B986-EE6EE33D9A18}" type="parTrans" cxnId="{7AAF52A1-1006-469F-B469-AEEE289498DF}">
      <dgm:prSet/>
      <dgm:spPr/>
      <dgm:t>
        <a:bodyPr/>
        <a:lstStyle/>
        <a:p>
          <a:endParaRPr lang="en-US"/>
        </a:p>
      </dgm:t>
    </dgm:pt>
    <dgm:pt modelId="{FD3A09BE-10E2-4695-8215-5AC009AC71B0}" type="sibTrans" cxnId="{7AAF52A1-1006-469F-B469-AEEE289498DF}">
      <dgm:prSet/>
      <dgm:spPr/>
      <dgm:t>
        <a:bodyPr/>
        <a:lstStyle/>
        <a:p>
          <a:endParaRPr lang="en-US"/>
        </a:p>
      </dgm:t>
    </dgm:pt>
    <dgm:pt modelId="{E45F5E2C-42A7-46EE-B792-E6A754A19E48}">
      <dgm:prSet phldrT="[Text]"/>
      <dgm:spPr>
        <a:solidFill>
          <a:schemeClr val="tx2">
            <a:lumMod val="20000"/>
            <a:lumOff val="80000"/>
          </a:schemeClr>
        </a:solidFill>
      </dgm:spPr>
      <dgm:t>
        <a:bodyPr/>
        <a:lstStyle/>
        <a:p>
          <a:r>
            <a:rPr lang="en-GB" dirty="0"/>
            <a:t>Potential negative health outcomes</a:t>
          </a:r>
        </a:p>
      </dgm:t>
    </dgm:pt>
    <dgm:pt modelId="{774034CF-CDCB-4956-9F8E-871F6311B08C}" type="parTrans" cxnId="{6589DDFF-2BAC-4623-AB0F-5C6F49A4E3C1}">
      <dgm:prSet/>
      <dgm:spPr/>
      <dgm:t>
        <a:bodyPr/>
        <a:lstStyle/>
        <a:p>
          <a:endParaRPr lang="en-US"/>
        </a:p>
      </dgm:t>
    </dgm:pt>
    <dgm:pt modelId="{57E81446-0CA5-4A44-8066-9B1D713DC662}" type="sibTrans" cxnId="{6589DDFF-2BAC-4623-AB0F-5C6F49A4E3C1}">
      <dgm:prSet/>
      <dgm:spPr/>
      <dgm:t>
        <a:bodyPr/>
        <a:lstStyle/>
        <a:p>
          <a:endParaRPr lang="en-US"/>
        </a:p>
      </dgm:t>
    </dgm:pt>
    <dgm:pt modelId="{E8579B58-2F0C-46D9-83CF-5FF85802295F}" type="pres">
      <dgm:prSet presAssocID="{4A1656CC-59CB-4344-9AA3-AFCF7DDB890F}" presName="Name0" presStyleCnt="0">
        <dgm:presLayoutVars>
          <dgm:chMax val="11"/>
          <dgm:chPref val="11"/>
          <dgm:dir/>
          <dgm:resizeHandles/>
        </dgm:presLayoutVars>
      </dgm:prSet>
      <dgm:spPr/>
    </dgm:pt>
    <dgm:pt modelId="{6BAEAB83-765E-4C61-87B7-CE7224CA6878}" type="pres">
      <dgm:prSet presAssocID="{E45F5E2C-42A7-46EE-B792-E6A754A19E48}" presName="Accent3" presStyleCnt="0"/>
      <dgm:spPr/>
    </dgm:pt>
    <dgm:pt modelId="{8D34EC3C-938E-4855-B499-9E361DB0B628}" type="pres">
      <dgm:prSet presAssocID="{E45F5E2C-42A7-46EE-B792-E6A754A19E48}" presName="Accent" presStyleLbl="node1" presStyleIdx="0" presStyleCnt="3"/>
      <dgm:spPr/>
    </dgm:pt>
    <dgm:pt modelId="{59049749-1A59-4069-AA90-A3DD7AF56ABD}" type="pres">
      <dgm:prSet presAssocID="{E45F5E2C-42A7-46EE-B792-E6A754A19E48}" presName="ParentBackground3" presStyleCnt="0"/>
      <dgm:spPr/>
    </dgm:pt>
    <dgm:pt modelId="{16ED4B3B-FA11-43CA-9627-4997C7E4CE12}" type="pres">
      <dgm:prSet presAssocID="{E45F5E2C-42A7-46EE-B792-E6A754A19E48}" presName="ParentBackground" presStyleLbl="fgAcc1" presStyleIdx="0" presStyleCnt="3"/>
      <dgm:spPr/>
    </dgm:pt>
    <dgm:pt modelId="{1BD8FE1F-0BCA-423B-BCAC-867789B1BA47}" type="pres">
      <dgm:prSet presAssocID="{E45F5E2C-42A7-46EE-B792-E6A754A19E48}" presName="Parent3" presStyleLbl="revTx" presStyleIdx="0" presStyleCnt="0">
        <dgm:presLayoutVars>
          <dgm:chMax val="1"/>
          <dgm:chPref val="1"/>
          <dgm:bulletEnabled val="1"/>
        </dgm:presLayoutVars>
      </dgm:prSet>
      <dgm:spPr/>
    </dgm:pt>
    <dgm:pt modelId="{B4A2DA1C-6F39-40DC-86DD-2FB9BD1DEAF2}" type="pres">
      <dgm:prSet presAssocID="{80E6C94D-CB00-44E8-857D-BF50FCCAC525}" presName="Accent2" presStyleCnt="0"/>
      <dgm:spPr/>
    </dgm:pt>
    <dgm:pt modelId="{08BFAA24-7E3B-4D90-87DF-627F5AB2B350}" type="pres">
      <dgm:prSet presAssocID="{80E6C94D-CB00-44E8-857D-BF50FCCAC525}" presName="Accent" presStyleLbl="node1" presStyleIdx="1" presStyleCnt="3"/>
      <dgm:spPr/>
    </dgm:pt>
    <dgm:pt modelId="{5284DE34-5FA8-433A-A153-7F1AD595278F}" type="pres">
      <dgm:prSet presAssocID="{80E6C94D-CB00-44E8-857D-BF50FCCAC525}" presName="ParentBackground2" presStyleCnt="0"/>
      <dgm:spPr/>
    </dgm:pt>
    <dgm:pt modelId="{AD756A0E-6D52-4698-9805-C6205240C2E6}" type="pres">
      <dgm:prSet presAssocID="{80E6C94D-CB00-44E8-857D-BF50FCCAC525}" presName="ParentBackground" presStyleLbl="fgAcc1" presStyleIdx="1" presStyleCnt="3"/>
      <dgm:spPr/>
    </dgm:pt>
    <dgm:pt modelId="{88A4E3C2-7885-42DF-B648-F1A75CABA3CD}" type="pres">
      <dgm:prSet presAssocID="{80E6C94D-CB00-44E8-857D-BF50FCCAC525}" presName="Parent2" presStyleLbl="revTx" presStyleIdx="0" presStyleCnt="0">
        <dgm:presLayoutVars>
          <dgm:chMax val="1"/>
          <dgm:chPref val="1"/>
          <dgm:bulletEnabled val="1"/>
        </dgm:presLayoutVars>
      </dgm:prSet>
      <dgm:spPr/>
    </dgm:pt>
    <dgm:pt modelId="{CF5990EF-ADD0-4FA5-BF7D-29D2223197B0}" type="pres">
      <dgm:prSet presAssocID="{363693BB-70DE-4230-8463-CB51D6D483C2}" presName="Accent1" presStyleCnt="0"/>
      <dgm:spPr/>
    </dgm:pt>
    <dgm:pt modelId="{0AE56ACB-3A99-4534-B718-BA098F122960}" type="pres">
      <dgm:prSet presAssocID="{363693BB-70DE-4230-8463-CB51D6D483C2}" presName="Accent" presStyleLbl="node1" presStyleIdx="2" presStyleCnt="3"/>
      <dgm:spPr/>
    </dgm:pt>
    <dgm:pt modelId="{8C68FB70-59FD-4266-960B-848C77C0F6CA}" type="pres">
      <dgm:prSet presAssocID="{363693BB-70DE-4230-8463-CB51D6D483C2}" presName="ParentBackground1" presStyleCnt="0"/>
      <dgm:spPr/>
    </dgm:pt>
    <dgm:pt modelId="{E6B39E40-0312-4B62-B6C6-537E5226E219}" type="pres">
      <dgm:prSet presAssocID="{363693BB-70DE-4230-8463-CB51D6D483C2}" presName="ParentBackground" presStyleLbl="fgAcc1" presStyleIdx="2" presStyleCnt="3"/>
      <dgm:spPr/>
    </dgm:pt>
    <dgm:pt modelId="{4E468102-FE69-42F1-920E-2665321AE4A1}" type="pres">
      <dgm:prSet presAssocID="{363693BB-70DE-4230-8463-CB51D6D483C2}" presName="Parent1" presStyleLbl="revTx" presStyleIdx="0" presStyleCnt="0">
        <dgm:presLayoutVars>
          <dgm:chMax val="1"/>
          <dgm:chPref val="1"/>
          <dgm:bulletEnabled val="1"/>
        </dgm:presLayoutVars>
      </dgm:prSet>
      <dgm:spPr/>
    </dgm:pt>
  </dgm:ptLst>
  <dgm:cxnLst>
    <dgm:cxn modelId="{8004A729-5787-45F3-A464-E3FA6A39D115}" type="presOf" srcId="{E45F5E2C-42A7-46EE-B792-E6A754A19E48}" destId="{1BD8FE1F-0BCA-423B-BCAC-867789B1BA47}" srcOrd="1" destOrd="0" presId="urn:microsoft.com/office/officeart/2011/layout/CircleProcess"/>
    <dgm:cxn modelId="{ABA2943F-FEE6-4192-BD8D-3C08D894254B}" srcId="{4A1656CC-59CB-4344-9AA3-AFCF7DDB890F}" destId="{363693BB-70DE-4230-8463-CB51D6D483C2}" srcOrd="0" destOrd="0" parTransId="{1DB9AD04-B6C6-43E9-8C5A-24ED020E7BD1}" sibTransId="{4B2D70DF-3E1E-46A3-8868-248A54D6E252}"/>
    <dgm:cxn modelId="{4F25365D-6CFC-451E-82FE-E3869E85FF17}" type="presOf" srcId="{80E6C94D-CB00-44E8-857D-BF50FCCAC525}" destId="{88A4E3C2-7885-42DF-B648-F1A75CABA3CD}" srcOrd="1" destOrd="0" presId="urn:microsoft.com/office/officeart/2011/layout/CircleProcess"/>
    <dgm:cxn modelId="{6DC17F8C-0B84-4028-8250-A2B8C532F1A0}" type="presOf" srcId="{4A1656CC-59CB-4344-9AA3-AFCF7DDB890F}" destId="{E8579B58-2F0C-46D9-83CF-5FF85802295F}" srcOrd="0" destOrd="0" presId="urn:microsoft.com/office/officeart/2011/layout/CircleProcess"/>
    <dgm:cxn modelId="{7AAF52A1-1006-469F-B469-AEEE289498DF}" srcId="{4A1656CC-59CB-4344-9AA3-AFCF7DDB890F}" destId="{80E6C94D-CB00-44E8-857D-BF50FCCAC525}" srcOrd="1" destOrd="0" parTransId="{8C38872B-7FAB-43E4-B986-EE6EE33D9A18}" sibTransId="{FD3A09BE-10E2-4695-8215-5AC009AC71B0}"/>
    <dgm:cxn modelId="{DF6926AD-7816-4198-800D-EF04EF1EA1BC}" type="presOf" srcId="{363693BB-70DE-4230-8463-CB51D6D483C2}" destId="{E6B39E40-0312-4B62-B6C6-537E5226E219}" srcOrd="0" destOrd="0" presId="urn:microsoft.com/office/officeart/2011/layout/CircleProcess"/>
    <dgm:cxn modelId="{477085AD-68D3-4EB0-BEF4-771054463EEA}" type="presOf" srcId="{E45F5E2C-42A7-46EE-B792-E6A754A19E48}" destId="{16ED4B3B-FA11-43CA-9627-4997C7E4CE12}" srcOrd="0" destOrd="0" presId="urn:microsoft.com/office/officeart/2011/layout/CircleProcess"/>
    <dgm:cxn modelId="{586E14E9-D457-4ED9-BE60-4E4F8AB4ECEF}" type="presOf" srcId="{363693BB-70DE-4230-8463-CB51D6D483C2}" destId="{4E468102-FE69-42F1-920E-2665321AE4A1}" srcOrd="1" destOrd="0" presId="urn:microsoft.com/office/officeart/2011/layout/CircleProcess"/>
    <dgm:cxn modelId="{2CB07AFF-B271-4BCF-8BCA-C05F742F011B}" type="presOf" srcId="{80E6C94D-CB00-44E8-857D-BF50FCCAC525}" destId="{AD756A0E-6D52-4698-9805-C6205240C2E6}" srcOrd="0" destOrd="0" presId="urn:microsoft.com/office/officeart/2011/layout/CircleProcess"/>
    <dgm:cxn modelId="{6589DDFF-2BAC-4623-AB0F-5C6F49A4E3C1}" srcId="{4A1656CC-59CB-4344-9AA3-AFCF7DDB890F}" destId="{E45F5E2C-42A7-46EE-B792-E6A754A19E48}" srcOrd="2" destOrd="0" parTransId="{774034CF-CDCB-4956-9F8E-871F6311B08C}" sibTransId="{57E81446-0CA5-4A44-8066-9B1D713DC662}"/>
    <dgm:cxn modelId="{BA65E27D-780F-4731-B926-21C0E9631B61}" type="presParOf" srcId="{E8579B58-2F0C-46D9-83CF-5FF85802295F}" destId="{6BAEAB83-765E-4C61-87B7-CE7224CA6878}" srcOrd="0" destOrd="0" presId="urn:microsoft.com/office/officeart/2011/layout/CircleProcess"/>
    <dgm:cxn modelId="{81E53191-8F40-436D-AE87-8176A0DEB309}" type="presParOf" srcId="{6BAEAB83-765E-4C61-87B7-CE7224CA6878}" destId="{8D34EC3C-938E-4855-B499-9E361DB0B628}" srcOrd="0" destOrd="0" presId="urn:microsoft.com/office/officeart/2011/layout/CircleProcess"/>
    <dgm:cxn modelId="{1A77F567-9351-4997-8A7C-7F4373313107}" type="presParOf" srcId="{E8579B58-2F0C-46D9-83CF-5FF85802295F}" destId="{59049749-1A59-4069-AA90-A3DD7AF56ABD}" srcOrd="1" destOrd="0" presId="urn:microsoft.com/office/officeart/2011/layout/CircleProcess"/>
    <dgm:cxn modelId="{03C9A253-B2A8-4CE2-BB90-8A7308887845}" type="presParOf" srcId="{59049749-1A59-4069-AA90-A3DD7AF56ABD}" destId="{16ED4B3B-FA11-43CA-9627-4997C7E4CE12}" srcOrd="0" destOrd="0" presId="urn:microsoft.com/office/officeart/2011/layout/CircleProcess"/>
    <dgm:cxn modelId="{54B5C841-008D-4D48-A73A-3D9E3CC3F71C}" type="presParOf" srcId="{E8579B58-2F0C-46D9-83CF-5FF85802295F}" destId="{1BD8FE1F-0BCA-423B-BCAC-867789B1BA47}" srcOrd="2" destOrd="0" presId="urn:microsoft.com/office/officeart/2011/layout/CircleProcess"/>
    <dgm:cxn modelId="{64357F1F-CFD3-413E-85DC-CFD0C4E9136C}" type="presParOf" srcId="{E8579B58-2F0C-46D9-83CF-5FF85802295F}" destId="{B4A2DA1C-6F39-40DC-86DD-2FB9BD1DEAF2}" srcOrd="3" destOrd="0" presId="urn:microsoft.com/office/officeart/2011/layout/CircleProcess"/>
    <dgm:cxn modelId="{0EDFD0C3-C226-4938-8859-3A510EB36EFD}" type="presParOf" srcId="{B4A2DA1C-6F39-40DC-86DD-2FB9BD1DEAF2}" destId="{08BFAA24-7E3B-4D90-87DF-627F5AB2B350}" srcOrd="0" destOrd="0" presId="urn:microsoft.com/office/officeart/2011/layout/CircleProcess"/>
    <dgm:cxn modelId="{615734D7-4057-4903-8DD7-C731088B86BB}" type="presParOf" srcId="{E8579B58-2F0C-46D9-83CF-5FF85802295F}" destId="{5284DE34-5FA8-433A-A153-7F1AD595278F}" srcOrd="4" destOrd="0" presId="urn:microsoft.com/office/officeart/2011/layout/CircleProcess"/>
    <dgm:cxn modelId="{3A2FA412-3241-40C8-86B3-60D2755269E5}" type="presParOf" srcId="{5284DE34-5FA8-433A-A153-7F1AD595278F}" destId="{AD756A0E-6D52-4698-9805-C6205240C2E6}" srcOrd="0" destOrd="0" presId="urn:microsoft.com/office/officeart/2011/layout/CircleProcess"/>
    <dgm:cxn modelId="{6CABE79F-9F88-4E33-A06D-B6418137783F}" type="presParOf" srcId="{E8579B58-2F0C-46D9-83CF-5FF85802295F}" destId="{88A4E3C2-7885-42DF-B648-F1A75CABA3CD}" srcOrd="5" destOrd="0" presId="urn:microsoft.com/office/officeart/2011/layout/CircleProcess"/>
    <dgm:cxn modelId="{1F24EEA7-B171-44B9-9236-B95D0EAC0A2B}" type="presParOf" srcId="{E8579B58-2F0C-46D9-83CF-5FF85802295F}" destId="{CF5990EF-ADD0-4FA5-BF7D-29D2223197B0}" srcOrd="6" destOrd="0" presId="urn:microsoft.com/office/officeart/2011/layout/CircleProcess"/>
    <dgm:cxn modelId="{AAA202DB-B9B0-43E2-A2D2-40A1A099B1F9}" type="presParOf" srcId="{CF5990EF-ADD0-4FA5-BF7D-29D2223197B0}" destId="{0AE56ACB-3A99-4534-B718-BA098F122960}" srcOrd="0" destOrd="0" presId="urn:microsoft.com/office/officeart/2011/layout/CircleProcess"/>
    <dgm:cxn modelId="{A35BF15A-B288-4FE3-AFAB-50315FFA6989}" type="presParOf" srcId="{E8579B58-2F0C-46D9-83CF-5FF85802295F}" destId="{8C68FB70-59FD-4266-960B-848C77C0F6CA}" srcOrd="7" destOrd="0" presId="urn:microsoft.com/office/officeart/2011/layout/CircleProcess"/>
    <dgm:cxn modelId="{56F9F5E7-DDA5-4852-BFC7-798A902A3B87}" type="presParOf" srcId="{8C68FB70-59FD-4266-960B-848C77C0F6CA}" destId="{E6B39E40-0312-4B62-B6C6-537E5226E219}" srcOrd="0" destOrd="0" presId="urn:microsoft.com/office/officeart/2011/layout/CircleProcess"/>
    <dgm:cxn modelId="{B083BDDD-6F26-4C29-8B5A-AE5305D1B45A}" type="presParOf" srcId="{E8579B58-2F0C-46D9-83CF-5FF85802295F}" destId="{4E468102-FE69-42F1-920E-2665321AE4A1}" srcOrd="8" destOrd="0" presId="urn:microsoft.com/office/officeart/2011/layout/CircleProces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34EC3C-938E-4855-B499-9E361DB0B628}">
      <dsp:nvSpPr>
        <dsp:cNvPr id="0" name=""/>
        <dsp:cNvSpPr/>
      </dsp:nvSpPr>
      <dsp:spPr>
        <a:xfrm>
          <a:off x="4093336" y="550742"/>
          <a:ext cx="1458902" cy="145917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ED4B3B-FA11-43CA-9627-4997C7E4CE12}">
      <dsp:nvSpPr>
        <dsp:cNvPr id="0" name=""/>
        <dsp:cNvSpPr/>
      </dsp:nvSpPr>
      <dsp:spPr>
        <a:xfrm>
          <a:off x="4141776" y="599389"/>
          <a:ext cx="1362022" cy="1361877"/>
        </a:xfrm>
        <a:prstGeom prst="ellipse">
          <a:avLst/>
        </a:prstGeom>
        <a:solidFill>
          <a:schemeClr val="accent6">
            <a:lumMod val="40000"/>
            <a:lumOff val="60000"/>
            <a:alpha val="9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t>Positive health outcomes </a:t>
          </a:r>
        </a:p>
        <a:p>
          <a:pPr marL="0" lvl="0" indent="0" algn="ctr" defTabSz="488950">
            <a:lnSpc>
              <a:spcPct val="90000"/>
            </a:lnSpc>
            <a:spcBef>
              <a:spcPct val="0"/>
            </a:spcBef>
            <a:spcAft>
              <a:spcPct val="35000"/>
            </a:spcAft>
            <a:buNone/>
          </a:pPr>
          <a:r>
            <a:rPr lang="en-GB" sz="1100" kern="1200" dirty="0"/>
            <a:t>(e.g. reduced risk of morbidity and mortality)</a:t>
          </a:r>
          <a:endParaRPr lang="en-US" sz="1100" kern="1200" dirty="0"/>
        </a:p>
      </dsp:txBody>
      <dsp:txXfrm>
        <a:off x="4336487" y="793980"/>
        <a:ext cx="972601" cy="972696"/>
      </dsp:txXfrm>
    </dsp:sp>
    <dsp:sp modelId="{08BFAA24-7E3B-4D90-87DF-627F5AB2B350}">
      <dsp:nvSpPr>
        <dsp:cNvPr id="0" name=""/>
        <dsp:cNvSpPr/>
      </dsp:nvSpPr>
      <dsp:spPr>
        <a:xfrm rot="2700000">
          <a:off x="2587276" y="552506"/>
          <a:ext cx="1455388" cy="1455388"/>
        </a:xfrm>
        <a:prstGeom prst="teardrop">
          <a:avLst>
            <a:gd name="adj" fmla="val 1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756A0E-6D52-4698-9805-C6205240C2E6}">
      <dsp:nvSpPr>
        <dsp:cNvPr id="0" name=""/>
        <dsp:cNvSpPr/>
      </dsp:nvSpPr>
      <dsp:spPr>
        <a:xfrm>
          <a:off x="2633959" y="599389"/>
          <a:ext cx="1362022" cy="1361877"/>
        </a:xfrm>
        <a:prstGeom prst="ellipse">
          <a:avLst/>
        </a:prstGeom>
        <a:solidFill>
          <a:schemeClr val="accent6">
            <a:lumMod val="40000"/>
            <a:lumOff val="60000"/>
            <a:alpha val="9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t>Positive health behaviours</a:t>
          </a:r>
        </a:p>
        <a:p>
          <a:pPr marL="0" lvl="0" indent="0" algn="ctr" defTabSz="488950">
            <a:lnSpc>
              <a:spcPct val="90000"/>
            </a:lnSpc>
            <a:spcBef>
              <a:spcPct val="0"/>
            </a:spcBef>
            <a:spcAft>
              <a:spcPct val="35000"/>
            </a:spcAft>
            <a:buNone/>
          </a:pPr>
          <a:r>
            <a:rPr lang="en-GB" sz="1100" kern="1200" dirty="0"/>
            <a:t>(e.g. exercise, quitting smoking)</a:t>
          </a:r>
          <a:endParaRPr lang="en-US" sz="1100" kern="1200" dirty="0"/>
        </a:p>
      </dsp:txBody>
      <dsp:txXfrm>
        <a:off x="2828669" y="793980"/>
        <a:ext cx="972601" cy="972696"/>
      </dsp:txXfrm>
    </dsp:sp>
    <dsp:sp modelId="{0AE56ACB-3A99-4534-B718-BA098F122960}">
      <dsp:nvSpPr>
        <dsp:cNvPr id="0" name=""/>
        <dsp:cNvSpPr/>
      </dsp:nvSpPr>
      <dsp:spPr>
        <a:xfrm rot="2700000">
          <a:off x="1079458" y="552506"/>
          <a:ext cx="1455388" cy="1455388"/>
        </a:xfrm>
        <a:prstGeom prst="teardrop">
          <a:avLst>
            <a:gd name="adj" fmla="val 1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B39E40-0312-4B62-B6C6-537E5226E219}">
      <dsp:nvSpPr>
        <dsp:cNvPr id="0" name=""/>
        <dsp:cNvSpPr/>
      </dsp:nvSpPr>
      <dsp:spPr>
        <a:xfrm>
          <a:off x="1126141" y="599389"/>
          <a:ext cx="1362022" cy="1361877"/>
        </a:xfrm>
        <a:prstGeom prst="ellipse">
          <a:avLst/>
        </a:prstGeom>
        <a:solidFill>
          <a:schemeClr val="accent6">
            <a:lumMod val="40000"/>
            <a:lumOff val="60000"/>
            <a:alpha val="9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t>Positive social support</a:t>
          </a:r>
        </a:p>
        <a:p>
          <a:pPr marL="0" lvl="0" indent="0" algn="ctr" defTabSz="488950">
            <a:lnSpc>
              <a:spcPct val="90000"/>
            </a:lnSpc>
            <a:spcBef>
              <a:spcPct val="0"/>
            </a:spcBef>
            <a:spcAft>
              <a:spcPct val="35000"/>
            </a:spcAft>
            <a:buNone/>
          </a:pPr>
          <a:r>
            <a:rPr lang="en-GB" sz="1100" kern="1200" dirty="0"/>
            <a:t>(e.g. supportive relationships)</a:t>
          </a:r>
          <a:endParaRPr lang="en-US" sz="1100" kern="1200" dirty="0"/>
        </a:p>
      </dsp:txBody>
      <dsp:txXfrm>
        <a:off x="1320852" y="793980"/>
        <a:ext cx="972601" cy="972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34EC3C-938E-4855-B499-9E361DB0B628}">
      <dsp:nvSpPr>
        <dsp:cNvPr id="0" name=""/>
        <dsp:cNvSpPr/>
      </dsp:nvSpPr>
      <dsp:spPr>
        <a:xfrm>
          <a:off x="4301496" y="625520"/>
          <a:ext cx="1656988" cy="165729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ED4B3B-FA11-43CA-9627-4997C7E4CE12}">
      <dsp:nvSpPr>
        <dsp:cNvPr id="0" name=""/>
        <dsp:cNvSpPr/>
      </dsp:nvSpPr>
      <dsp:spPr>
        <a:xfrm>
          <a:off x="4356514" y="680773"/>
          <a:ext cx="1546953" cy="1546789"/>
        </a:xfrm>
        <a:prstGeom prst="ellipse">
          <a:avLst/>
        </a:prstGeom>
        <a:solidFill>
          <a:schemeClr val="tx2">
            <a:lumMod val="20000"/>
            <a:lumOff val="8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Potential negative health outcomes</a:t>
          </a:r>
        </a:p>
      </dsp:txBody>
      <dsp:txXfrm>
        <a:off x="4577661" y="901784"/>
        <a:ext cx="1104658" cy="1104766"/>
      </dsp:txXfrm>
    </dsp:sp>
    <dsp:sp modelId="{08BFAA24-7E3B-4D90-87DF-627F5AB2B350}">
      <dsp:nvSpPr>
        <dsp:cNvPr id="0" name=""/>
        <dsp:cNvSpPr/>
      </dsp:nvSpPr>
      <dsp:spPr>
        <a:xfrm rot="2700000">
          <a:off x="2590947" y="627523"/>
          <a:ext cx="1652997" cy="1652997"/>
        </a:xfrm>
        <a:prstGeom prst="teardrop">
          <a:avLst>
            <a:gd name="adj" fmla="val 1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756A0E-6D52-4698-9805-C6205240C2E6}">
      <dsp:nvSpPr>
        <dsp:cNvPr id="0" name=""/>
        <dsp:cNvSpPr/>
      </dsp:nvSpPr>
      <dsp:spPr>
        <a:xfrm>
          <a:off x="2643969" y="680773"/>
          <a:ext cx="1546953" cy="1546789"/>
        </a:xfrm>
        <a:prstGeom prst="ellipse">
          <a:avLst/>
        </a:prstGeom>
        <a:solidFill>
          <a:schemeClr val="tx2">
            <a:lumMod val="20000"/>
            <a:lumOff val="8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Alcohol consumption</a:t>
          </a:r>
          <a:endParaRPr lang="en-US" sz="1400" kern="1200" dirty="0"/>
        </a:p>
      </dsp:txBody>
      <dsp:txXfrm>
        <a:off x="2865116" y="901784"/>
        <a:ext cx="1104658" cy="1104766"/>
      </dsp:txXfrm>
    </dsp:sp>
    <dsp:sp modelId="{0AE56ACB-3A99-4534-B718-BA098F122960}">
      <dsp:nvSpPr>
        <dsp:cNvPr id="0" name=""/>
        <dsp:cNvSpPr/>
      </dsp:nvSpPr>
      <dsp:spPr>
        <a:xfrm rot="2700000">
          <a:off x="878402" y="627523"/>
          <a:ext cx="1652997" cy="1652997"/>
        </a:xfrm>
        <a:prstGeom prst="teardrop">
          <a:avLst>
            <a:gd name="adj" fmla="val 1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B39E40-0312-4B62-B6C6-537E5226E219}">
      <dsp:nvSpPr>
        <dsp:cNvPr id="0" name=""/>
        <dsp:cNvSpPr/>
      </dsp:nvSpPr>
      <dsp:spPr>
        <a:xfrm>
          <a:off x="931424" y="680773"/>
          <a:ext cx="1546953" cy="1546789"/>
        </a:xfrm>
        <a:prstGeom prst="ellipse">
          <a:avLst/>
        </a:prstGeom>
        <a:solidFill>
          <a:schemeClr val="tx2">
            <a:lumMod val="20000"/>
            <a:lumOff val="8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Positive social support</a:t>
          </a:r>
        </a:p>
        <a:p>
          <a:pPr marL="0" lvl="0" indent="0" algn="ctr" defTabSz="622300">
            <a:lnSpc>
              <a:spcPct val="90000"/>
            </a:lnSpc>
            <a:spcBef>
              <a:spcPct val="0"/>
            </a:spcBef>
            <a:spcAft>
              <a:spcPct val="35000"/>
            </a:spcAft>
            <a:buNone/>
          </a:pPr>
          <a:r>
            <a:rPr lang="en-GB" sz="1400" kern="1200" dirty="0"/>
            <a:t>(e.g. spending time with friends)</a:t>
          </a:r>
          <a:endParaRPr lang="en-US" sz="1400" kern="1200" dirty="0"/>
        </a:p>
      </dsp:txBody>
      <dsp:txXfrm>
        <a:off x="1152572" y="901784"/>
        <a:ext cx="1104658" cy="1104766"/>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0.91349</cdr:x>
      <cdr:y>0.12604</cdr:y>
    </cdr:from>
    <cdr:to>
      <cdr:x>0.92516</cdr:x>
      <cdr:y>0.14418</cdr:y>
    </cdr:to>
    <cdr:sp macro="" textlink="">
      <cdr:nvSpPr>
        <cdr:cNvPr id="3" name="Isosceles Triangle 2"/>
        <cdr:cNvSpPr/>
      </cdr:nvSpPr>
      <cdr:spPr>
        <a:xfrm xmlns:a="http://schemas.openxmlformats.org/drawingml/2006/main">
          <a:off x="3577842" y="317580"/>
          <a:ext cx="45719" cy="45719"/>
        </a:xfrm>
        <a:prstGeom xmlns:a="http://schemas.openxmlformats.org/drawingml/2006/main" prst="triangle">
          <a:avLst/>
        </a:prstGeom>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GB"/>
        </a:p>
      </cdr:txBody>
    </cdr:sp>
  </cdr:relSizeAnchor>
</c:userShapes>
</file>

<file path=ppt/drawings/drawing2.xml><?xml version="1.0" encoding="utf-8"?>
<c:userShapes xmlns:c="http://schemas.openxmlformats.org/drawingml/2006/chart">
  <cdr:relSizeAnchor xmlns:cdr="http://schemas.openxmlformats.org/drawingml/2006/chartDrawing">
    <cdr:from>
      <cdr:x>0.91349</cdr:x>
      <cdr:y>0.12604</cdr:y>
    </cdr:from>
    <cdr:to>
      <cdr:x>0.92533</cdr:x>
      <cdr:y>0.14444</cdr:y>
    </cdr:to>
    <cdr:sp macro="" textlink="">
      <cdr:nvSpPr>
        <cdr:cNvPr id="2" name="Isosceles Triangle 1"/>
        <cdr:cNvSpPr/>
      </cdr:nvSpPr>
      <cdr:spPr>
        <a:xfrm xmlns:a="http://schemas.openxmlformats.org/drawingml/2006/main">
          <a:off x="3577842" y="317580"/>
          <a:ext cx="46374" cy="46363"/>
        </a:xfrm>
        <a:prstGeom xmlns:a="http://schemas.openxmlformats.org/drawingml/2006/main" prst="triangle">
          <a:avLst/>
        </a:prstGeom>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GB"/>
        </a:p>
      </cdr:txBody>
    </cdr:sp>
  </cdr:relSizeAnchor>
</c:userShapes>
</file>

<file path=ppt/drawings/drawing3.xml><?xml version="1.0" encoding="utf-8"?>
<c:userShapes xmlns:c="http://schemas.openxmlformats.org/drawingml/2006/chart">
  <cdr:relSizeAnchor xmlns:cdr="http://schemas.openxmlformats.org/drawingml/2006/chartDrawing">
    <cdr:from>
      <cdr:x>0.88759</cdr:x>
      <cdr:y>0.10615</cdr:y>
    </cdr:from>
    <cdr:to>
      <cdr:x>0.89962</cdr:x>
      <cdr:y>0.1227</cdr:y>
    </cdr:to>
    <cdr:sp macro="" textlink="">
      <cdr:nvSpPr>
        <cdr:cNvPr id="2" name="Isosceles Triangle 1"/>
        <cdr:cNvSpPr/>
      </cdr:nvSpPr>
      <cdr:spPr>
        <a:xfrm xmlns:a="http://schemas.openxmlformats.org/drawingml/2006/main">
          <a:off x="3627006" y="327806"/>
          <a:ext cx="49159" cy="51108"/>
        </a:xfrm>
        <a:prstGeom xmlns:a="http://schemas.openxmlformats.org/drawingml/2006/main" prst="triangle">
          <a:avLst/>
        </a:prstGeom>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GB"/>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EE1CD-6EDF-5C43-ACE9-942F6C137C3E}" type="datetimeFigureOut">
              <a:rPr lang="en-US" smtClean="0"/>
              <a:t>6/9/2022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55201-7865-8744-8A9B-9F5FC03C5C4C}" type="slidenum">
              <a:rPr lang="en-US" smtClean="0"/>
              <a:t>‹#›</a:t>
            </a:fld>
            <a:endParaRPr lang="en-US"/>
          </a:p>
        </p:txBody>
      </p:sp>
    </p:spTree>
    <p:extLst>
      <p:ext uri="{BB962C8B-B14F-4D97-AF65-F5344CB8AC3E}">
        <p14:creationId xmlns:p14="http://schemas.microsoft.com/office/powerpoint/2010/main" val="1776107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12B32"/>
                </a:solidFill>
                <a:effectLst/>
                <a:latin typeface="Frutiger W01"/>
              </a:rPr>
              <a:t>One unit equals 10ml or 8g of pure alcohol, which is around the amount of alcohol the average adult can process in an hour.</a:t>
            </a:r>
          </a:p>
          <a:p>
            <a:r>
              <a:rPr lang="en-GB" b="0" i="0" dirty="0">
                <a:solidFill>
                  <a:srgbClr val="212B32"/>
                </a:solidFill>
                <a:effectLst/>
                <a:latin typeface="Frutiger W01"/>
              </a:rPr>
              <a:t>14 units = 140ml or 112g pure alcohol</a:t>
            </a:r>
          </a:p>
          <a:p>
            <a:r>
              <a:rPr lang="en-GB" b="0" i="0" dirty="0">
                <a:solidFill>
                  <a:srgbClr val="212B32"/>
                </a:solidFill>
                <a:effectLst/>
                <a:latin typeface="Frutiger W01"/>
              </a:rPr>
              <a:t>39% and 20% in 55-64 year olds</a:t>
            </a:r>
            <a:endParaRPr lang="en-GB" dirty="0"/>
          </a:p>
        </p:txBody>
      </p:sp>
      <p:sp>
        <p:nvSpPr>
          <p:cNvPr id="4" name="Slide Number Placeholder 3"/>
          <p:cNvSpPr>
            <a:spLocks noGrp="1"/>
          </p:cNvSpPr>
          <p:nvPr>
            <p:ph type="sldNum" sz="quarter" idx="5"/>
          </p:nvPr>
        </p:nvSpPr>
        <p:spPr/>
        <p:txBody>
          <a:bodyPr/>
          <a:lstStyle/>
          <a:p>
            <a:fld id="{78455201-7865-8744-8A9B-9F5FC03C5C4C}" type="slidenum">
              <a:rPr lang="en-US" smtClean="0"/>
              <a:t>2</a:t>
            </a:fld>
            <a:endParaRPr lang="en-US"/>
          </a:p>
        </p:txBody>
      </p:sp>
    </p:spTree>
    <p:extLst>
      <p:ext uri="{BB962C8B-B14F-4D97-AF65-F5344CB8AC3E}">
        <p14:creationId xmlns:p14="http://schemas.microsoft.com/office/powerpoint/2010/main" val="2345537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Unpicking this relationship is important:</a:t>
            </a:r>
          </a:p>
          <a:p>
            <a:endParaRPr lang="en-US" dirty="0"/>
          </a:p>
          <a:p>
            <a:pPr marL="228600" indent="-228600">
              <a:buAutoNum type="arabicPeriod"/>
            </a:pPr>
            <a:r>
              <a:rPr lang="en-US" dirty="0"/>
              <a:t>Because the lack of effectiveness we see around alcohol messaging such as drinking guidelines might be explained by the fact that these sometimes abstract future health messages are in conflict with our normal social practices, and</a:t>
            </a:r>
          </a:p>
          <a:p>
            <a:pPr marL="228600" indent="-228600">
              <a:buAutoNum type="arabicPeriod"/>
            </a:pPr>
            <a:r>
              <a:rPr lang="en-US" dirty="0"/>
              <a:t>Because if we want to address population alcohol consumption, we want to do so whilst </a:t>
            </a:r>
            <a:r>
              <a:rPr lang="en-US" dirty="0" err="1"/>
              <a:t>maintaiing</a:t>
            </a:r>
            <a:r>
              <a:rPr lang="en-US" dirty="0"/>
              <a:t> any social benefit that are gained from drinking</a:t>
            </a:r>
            <a:endParaRPr lang="en-GB" dirty="0"/>
          </a:p>
        </p:txBody>
      </p:sp>
      <p:sp>
        <p:nvSpPr>
          <p:cNvPr id="4" name="Slide Number Placeholder 3"/>
          <p:cNvSpPr>
            <a:spLocks noGrp="1"/>
          </p:cNvSpPr>
          <p:nvPr>
            <p:ph type="sldNum" sz="quarter" idx="5"/>
          </p:nvPr>
        </p:nvSpPr>
        <p:spPr/>
        <p:txBody>
          <a:bodyPr/>
          <a:lstStyle/>
          <a:p>
            <a:fld id="{78455201-7865-8744-8A9B-9F5FC03C5C4C}" type="slidenum">
              <a:rPr lang="en-US" smtClean="0"/>
              <a:t>4</a:t>
            </a:fld>
            <a:endParaRPr lang="en-US"/>
          </a:p>
        </p:txBody>
      </p:sp>
    </p:spTree>
    <p:extLst>
      <p:ext uri="{BB962C8B-B14F-4D97-AF65-F5344CB8AC3E}">
        <p14:creationId xmlns:p14="http://schemas.microsoft.com/office/powerpoint/2010/main" val="3861013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Aged 63</a:t>
            </a:r>
            <a:endParaRPr lang="en-GB" dirty="0"/>
          </a:p>
        </p:txBody>
      </p:sp>
      <p:sp>
        <p:nvSpPr>
          <p:cNvPr id="4" name="Slide Number Placeholder 3"/>
          <p:cNvSpPr>
            <a:spLocks noGrp="1"/>
          </p:cNvSpPr>
          <p:nvPr>
            <p:ph type="sldNum" sz="quarter" idx="5"/>
          </p:nvPr>
        </p:nvSpPr>
        <p:spPr/>
        <p:txBody>
          <a:bodyPr/>
          <a:lstStyle/>
          <a:p>
            <a:fld id="{78455201-7865-8744-8A9B-9F5FC03C5C4C}" type="slidenum">
              <a:rPr lang="en-US" smtClean="0"/>
              <a:t>6</a:t>
            </a:fld>
            <a:endParaRPr lang="en-US"/>
          </a:p>
        </p:txBody>
      </p:sp>
    </p:spTree>
    <p:extLst>
      <p:ext uri="{BB962C8B-B14F-4D97-AF65-F5344CB8AC3E}">
        <p14:creationId xmlns:p14="http://schemas.microsoft.com/office/powerpoint/2010/main" val="3799467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early adults (N= 2,855-12,122)</a:t>
            </a:r>
          </a:p>
          <a:p>
            <a:r>
              <a:rPr lang="en-US" dirty="0"/>
              <a:t>Mid-adults (N=6028-7840)</a:t>
            </a:r>
          </a:p>
          <a:p>
            <a:endParaRPr lang="en-US" dirty="0"/>
          </a:p>
          <a:p>
            <a:r>
              <a:rPr lang="en-US" dirty="0"/>
              <a:t>Participants: Early adults (N=1284-4568)</a:t>
            </a:r>
          </a:p>
          <a:p>
            <a:r>
              <a:rPr lang="en-US" dirty="0"/>
              <a:t>Mid-adults (N=9037-11,603)</a:t>
            </a:r>
            <a:endParaRPr lang="en-GB" dirty="0"/>
          </a:p>
        </p:txBody>
      </p:sp>
      <p:sp>
        <p:nvSpPr>
          <p:cNvPr id="4" name="Slide Number Placeholder 3"/>
          <p:cNvSpPr>
            <a:spLocks noGrp="1"/>
          </p:cNvSpPr>
          <p:nvPr>
            <p:ph type="sldNum" sz="quarter" idx="5"/>
          </p:nvPr>
        </p:nvSpPr>
        <p:spPr/>
        <p:txBody>
          <a:bodyPr/>
          <a:lstStyle/>
          <a:p>
            <a:fld id="{78455201-7865-8744-8A9B-9F5FC03C5C4C}" type="slidenum">
              <a:rPr lang="en-US" smtClean="0"/>
              <a:t>7</a:t>
            </a:fld>
            <a:endParaRPr lang="en-US"/>
          </a:p>
        </p:txBody>
      </p:sp>
    </p:spTree>
    <p:extLst>
      <p:ext uri="{BB962C8B-B14F-4D97-AF65-F5344CB8AC3E}">
        <p14:creationId xmlns:p14="http://schemas.microsoft.com/office/powerpoint/2010/main" val="2031124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50000"/>
              </a:lnSpc>
              <a:spcBef>
                <a:spcPts val="0"/>
              </a:spcBef>
              <a:spcAft>
                <a:spcPts val="12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Amongst married and cohabiting men in mid-adulthood, those receiving the highest level of emotional/confiding support (vs lowest level) were significantly less likely significantly less likely to be higher risk drinkers (RRR=0.44, 95%CI=0.27-0.74).  Amongst unmarried men, the relationship between the highest level of confiding/emotional support was non-significant and in the opposite direction (RRR=1.96, 95%CI=0.83-4.63).</a:t>
            </a:r>
          </a:p>
          <a:p>
            <a:pPr marL="0" marR="0" algn="just">
              <a:lnSpc>
                <a:spcPct val="150000"/>
              </a:lnSpc>
              <a:spcBef>
                <a:spcPts val="0"/>
              </a:spcBef>
              <a:spcAft>
                <a:spcPts val="12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Amongst unmarried women in mid-adulthood, those receiving the highest levels of confiding/emotional support were significantly more likely to be increased risk drinkers (RRR=2.00, 95%CI=1.08-3.69), whereas no such relationship was present amongst married women (RRR=0.98, 0.75-1.27).</a:t>
            </a:r>
          </a:p>
          <a:p>
            <a:endParaRPr lang="en-GB" dirty="0"/>
          </a:p>
        </p:txBody>
      </p:sp>
      <p:sp>
        <p:nvSpPr>
          <p:cNvPr id="4" name="Slide Number Placeholder 3"/>
          <p:cNvSpPr>
            <a:spLocks noGrp="1"/>
          </p:cNvSpPr>
          <p:nvPr>
            <p:ph type="sldNum" sz="quarter" idx="5"/>
          </p:nvPr>
        </p:nvSpPr>
        <p:spPr/>
        <p:txBody>
          <a:bodyPr/>
          <a:lstStyle/>
          <a:p>
            <a:fld id="{78455201-7865-8744-8A9B-9F5FC03C5C4C}" type="slidenum">
              <a:rPr lang="en-US" smtClean="0"/>
              <a:t>10</a:t>
            </a:fld>
            <a:endParaRPr lang="en-US"/>
          </a:p>
        </p:txBody>
      </p:sp>
    </p:spTree>
    <p:extLst>
      <p:ext uri="{BB962C8B-B14F-4D97-AF65-F5344CB8AC3E}">
        <p14:creationId xmlns:p14="http://schemas.microsoft.com/office/powerpoint/2010/main" val="90812391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rge banner">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463"/>
            <a:ext cx="7886700" cy="994172"/>
          </a:xfrm>
          <a:prstGeom prst="rect">
            <a:avLst/>
          </a:prstGeom>
        </p:spPr>
        <p:txBody>
          <a:bodyPr/>
          <a:lstStyle>
            <a:lvl1pPr>
              <a:defRPr sz="3200" b="1">
                <a:solidFill>
                  <a:schemeClr val="tx1">
                    <a:lumMod val="50000"/>
                    <a:lumOff val="50000"/>
                  </a:schemeClr>
                </a:solidFill>
                <a:latin typeface="Arial" charset="0"/>
                <a:ea typeface="Arial" charset="0"/>
                <a:cs typeface="Arial" charset="0"/>
              </a:defRPr>
            </a:lvl1pPr>
          </a:lstStyle>
          <a:p>
            <a:r>
              <a:rPr lang="en-US" dirty="0"/>
              <a:t>Click to edit Master title style</a:t>
            </a:r>
          </a:p>
        </p:txBody>
      </p:sp>
      <p:sp>
        <p:nvSpPr>
          <p:cNvPr id="3" name="Content Placeholder 2"/>
          <p:cNvSpPr>
            <a:spLocks noGrp="1"/>
          </p:cNvSpPr>
          <p:nvPr>
            <p:ph idx="1"/>
          </p:nvPr>
        </p:nvSpPr>
        <p:spPr>
          <a:xfrm>
            <a:off x="628650" y="2606039"/>
            <a:ext cx="7886700" cy="2026683"/>
          </a:xfrm>
        </p:spPr>
        <p:txBody>
          <a:bodyPr/>
          <a:lstStyle>
            <a:lvl1pPr>
              <a:defRPr>
                <a:solidFill>
                  <a:schemeClr val="tx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p:cNvGrpSpPr/>
          <p:nvPr userDrawn="1"/>
        </p:nvGrpSpPr>
        <p:grpSpPr>
          <a:xfrm>
            <a:off x="0" y="0"/>
            <a:ext cx="9144000" cy="1235075"/>
            <a:chOff x="0" y="-66259"/>
            <a:chExt cx="9144000" cy="1235075"/>
          </a:xfrm>
        </p:grpSpPr>
        <p:sp>
          <p:nvSpPr>
            <p:cNvPr id="10" name="Freeform 24"/>
            <p:cNvSpPr>
              <a:spLocks/>
            </p:cNvSpPr>
            <p:nvPr/>
          </p:nvSpPr>
          <p:spPr bwMode="auto">
            <a:xfrm>
              <a:off x="0" y="-66259"/>
              <a:ext cx="9144000" cy="1235075"/>
            </a:xfrm>
            <a:custGeom>
              <a:avLst/>
              <a:gdLst>
                <a:gd name="T0" fmla="*/ 0 w 1123"/>
                <a:gd name="T1" fmla="*/ 0 h 151"/>
                <a:gd name="T2" fmla="*/ 0 w 1123"/>
                <a:gd name="T3" fmla="*/ 151 h 151"/>
                <a:gd name="T4" fmla="*/ 844 w 1123"/>
                <a:gd name="T5" fmla="*/ 151 h 151"/>
                <a:gd name="T6" fmla="*/ 841 w 1123"/>
                <a:gd name="T7" fmla="*/ 148 h 151"/>
                <a:gd name="T8" fmla="*/ 832 w 1123"/>
                <a:gd name="T9" fmla="*/ 122 h 151"/>
                <a:gd name="T10" fmla="*/ 832 w 1123"/>
                <a:gd name="T11" fmla="*/ 72 h 151"/>
                <a:gd name="T12" fmla="*/ 859 w 1123"/>
                <a:gd name="T13" fmla="*/ 72 h 151"/>
                <a:gd name="T14" fmla="*/ 859 w 1123"/>
                <a:gd name="T15" fmla="*/ 124 h 151"/>
                <a:gd name="T16" fmla="*/ 863 w 1123"/>
                <a:gd name="T17" fmla="*/ 135 h 151"/>
                <a:gd name="T18" fmla="*/ 871 w 1123"/>
                <a:gd name="T19" fmla="*/ 138 h 151"/>
                <a:gd name="T20" fmla="*/ 880 w 1123"/>
                <a:gd name="T21" fmla="*/ 135 h 151"/>
                <a:gd name="T22" fmla="*/ 883 w 1123"/>
                <a:gd name="T23" fmla="*/ 124 h 151"/>
                <a:gd name="T24" fmla="*/ 883 w 1123"/>
                <a:gd name="T25" fmla="*/ 72 h 151"/>
                <a:gd name="T26" fmla="*/ 910 w 1123"/>
                <a:gd name="T27" fmla="*/ 72 h 151"/>
                <a:gd name="T28" fmla="*/ 910 w 1123"/>
                <a:gd name="T29" fmla="*/ 117 h 151"/>
                <a:gd name="T30" fmla="*/ 900 w 1123"/>
                <a:gd name="T31" fmla="*/ 148 h 151"/>
                <a:gd name="T32" fmla="*/ 897 w 1123"/>
                <a:gd name="T33" fmla="*/ 151 h 151"/>
                <a:gd name="T34" fmla="*/ 937 w 1123"/>
                <a:gd name="T35" fmla="*/ 151 h 151"/>
                <a:gd name="T36" fmla="*/ 920 w 1123"/>
                <a:gd name="T37" fmla="*/ 114 h 151"/>
                <a:gd name="T38" fmla="*/ 964 w 1123"/>
                <a:gd name="T39" fmla="*/ 69 h 151"/>
                <a:gd name="T40" fmla="*/ 998 w 1123"/>
                <a:gd name="T41" fmla="*/ 82 h 151"/>
                <a:gd name="T42" fmla="*/ 1005 w 1123"/>
                <a:gd name="T43" fmla="*/ 92 h 151"/>
                <a:gd name="T44" fmla="*/ 982 w 1123"/>
                <a:gd name="T45" fmla="*/ 103 h 151"/>
                <a:gd name="T46" fmla="*/ 965 w 1123"/>
                <a:gd name="T47" fmla="*/ 89 h 151"/>
                <a:gd name="T48" fmla="*/ 953 w 1123"/>
                <a:gd name="T49" fmla="*/ 94 h 151"/>
                <a:gd name="T50" fmla="*/ 947 w 1123"/>
                <a:gd name="T51" fmla="*/ 113 h 151"/>
                <a:gd name="T52" fmla="*/ 965 w 1123"/>
                <a:gd name="T53" fmla="*/ 137 h 151"/>
                <a:gd name="T54" fmla="*/ 982 w 1123"/>
                <a:gd name="T55" fmla="*/ 123 h 151"/>
                <a:gd name="T56" fmla="*/ 1005 w 1123"/>
                <a:gd name="T57" fmla="*/ 134 h 151"/>
                <a:gd name="T58" fmla="*/ 997 w 1123"/>
                <a:gd name="T59" fmla="*/ 146 h 151"/>
                <a:gd name="T60" fmla="*/ 991 w 1123"/>
                <a:gd name="T61" fmla="*/ 151 h 151"/>
                <a:gd name="T62" fmla="*/ 1016 w 1123"/>
                <a:gd name="T63" fmla="*/ 151 h 151"/>
                <a:gd name="T64" fmla="*/ 1016 w 1123"/>
                <a:gd name="T65" fmla="*/ 72 h 151"/>
                <a:gd name="T66" fmla="*/ 1042 w 1123"/>
                <a:gd name="T67" fmla="*/ 72 h 151"/>
                <a:gd name="T68" fmla="*/ 1042 w 1123"/>
                <a:gd name="T69" fmla="*/ 134 h 151"/>
                <a:gd name="T70" fmla="*/ 1077 w 1123"/>
                <a:gd name="T71" fmla="*/ 134 h 151"/>
                <a:gd name="T72" fmla="*/ 1077 w 1123"/>
                <a:gd name="T73" fmla="*/ 151 h 151"/>
                <a:gd name="T74" fmla="*/ 1123 w 1123"/>
                <a:gd name="T75" fmla="*/ 151 h 151"/>
                <a:gd name="T76" fmla="*/ 1123 w 1123"/>
                <a:gd name="T77" fmla="*/ 0 h 151"/>
                <a:gd name="T78" fmla="*/ 0 w 1123"/>
                <a:gd name="T79"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3" h="151">
                  <a:moveTo>
                    <a:pt x="0" y="0"/>
                  </a:moveTo>
                  <a:cubicBezTo>
                    <a:pt x="0" y="151"/>
                    <a:pt x="0" y="151"/>
                    <a:pt x="0" y="151"/>
                  </a:cubicBezTo>
                  <a:cubicBezTo>
                    <a:pt x="844" y="151"/>
                    <a:pt x="844" y="151"/>
                    <a:pt x="844" y="151"/>
                  </a:cubicBezTo>
                  <a:cubicBezTo>
                    <a:pt x="843" y="150"/>
                    <a:pt x="842" y="149"/>
                    <a:pt x="841" y="148"/>
                  </a:cubicBezTo>
                  <a:cubicBezTo>
                    <a:pt x="833" y="140"/>
                    <a:pt x="833" y="131"/>
                    <a:pt x="832" y="122"/>
                  </a:cubicBezTo>
                  <a:cubicBezTo>
                    <a:pt x="832" y="72"/>
                    <a:pt x="832" y="72"/>
                    <a:pt x="832" y="72"/>
                  </a:cubicBezTo>
                  <a:cubicBezTo>
                    <a:pt x="859" y="72"/>
                    <a:pt x="859" y="72"/>
                    <a:pt x="859" y="72"/>
                  </a:cubicBezTo>
                  <a:cubicBezTo>
                    <a:pt x="859" y="124"/>
                    <a:pt x="859" y="124"/>
                    <a:pt x="859" y="124"/>
                  </a:cubicBezTo>
                  <a:cubicBezTo>
                    <a:pt x="859" y="128"/>
                    <a:pt x="860" y="132"/>
                    <a:pt x="863" y="135"/>
                  </a:cubicBezTo>
                  <a:cubicBezTo>
                    <a:pt x="865" y="137"/>
                    <a:pt x="868" y="138"/>
                    <a:pt x="871" y="138"/>
                  </a:cubicBezTo>
                  <a:cubicBezTo>
                    <a:pt x="875" y="138"/>
                    <a:pt x="878" y="136"/>
                    <a:pt x="880" y="135"/>
                  </a:cubicBezTo>
                  <a:cubicBezTo>
                    <a:pt x="883" y="132"/>
                    <a:pt x="883" y="128"/>
                    <a:pt x="883" y="124"/>
                  </a:cubicBezTo>
                  <a:cubicBezTo>
                    <a:pt x="883" y="72"/>
                    <a:pt x="883" y="72"/>
                    <a:pt x="883" y="72"/>
                  </a:cubicBezTo>
                  <a:cubicBezTo>
                    <a:pt x="910" y="72"/>
                    <a:pt x="910" y="72"/>
                    <a:pt x="910" y="72"/>
                  </a:cubicBezTo>
                  <a:cubicBezTo>
                    <a:pt x="910" y="117"/>
                    <a:pt x="910" y="117"/>
                    <a:pt x="910" y="117"/>
                  </a:cubicBezTo>
                  <a:cubicBezTo>
                    <a:pt x="910" y="126"/>
                    <a:pt x="910" y="139"/>
                    <a:pt x="900" y="148"/>
                  </a:cubicBezTo>
                  <a:cubicBezTo>
                    <a:pt x="899" y="149"/>
                    <a:pt x="898" y="150"/>
                    <a:pt x="897" y="151"/>
                  </a:cubicBezTo>
                  <a:cubicBezTo>
                    <a:pt x="937" y="151"/>
                    <a:pt x="937" y="151"/>
                    <a:pt x="937" y="151"/>
                  </a:cubicBezTo>
                  <a:cubicBezTo>
                    <a:pt x="925" y="142"/>
                    <a:pt x="920" y="128"/>
                    <a:pt x="920" y="114"/>
                  </a:cubicBezTo>
                  <a:cubicBezTo>
                    <a:pt x="920" y="92"/>
                    <a:pt x="935" y="69"/>
                    <a:pt x="964" y="69"/>
                  </a:cubicBezTo>
                  <a:cubicBezTo>
                    <a:pt x="976" y="69"/>
                    <a:pt x="989" y="73"/>
                    <a:pt x="998" y="82"/>
                  </a:cubicBezTo>
                  <a:cubicBezTo>
                    <a:pt x="1001" y="86"/>
                    <a:pt x="1003" y="89"/>
                    <a:pt x="1005" y="92"/>
                  </a:cubicBezTo>
                  <a:cubicBezTo>
                    <a:pt x="982" y="103"/>
                    <a:pt x="982" y="103"/>
                    <a:pt x="982" y="103"/>
                  </a:cubicBezTo>
                  <a:cubicBezTo>
                    <a:pt x="980" y="98"/>
                    <a:pt x="976" y="89"/>
                    <a:pt x="965" y="89"/>
                  </a:cubicBezTo>
                  <a:cubicBezTo>
                    <a:pt x="959" y="89"/>
                    <a:pt x="955" y="92"/>
                    <a:pt x="953" y="94"/>
                  </a:cubicBezTo>
                  <a:cubicBezTo>
                    <a:pt x="947" y="100"/>
                    <a:pt x="947" y="109"/>
                    <a:pt x="947" y="113"/>
                  </a:cubicBezTo>
                  <a:cubicBezTo>
                    <a:pt x="947" y="125"/>
                    <a:pt x="952" y="137"/>
                    <a:pt x="965" y="137"/>
                  </a:cubicBezTo>
                  <a:cubicBezTo>
                    <a:pt x="977" y="137"/>
                    <a:pt x="981" y="126"/>
                    <a:pt x="982" y="123"/>
                  </a:cubicBezTo>
                  <a:cubicBezTo>
                    <a:pt x="1005" y="134"/>
                    <a:pt x="1005" y="134"/>
                    <a:pt x="1005" y="134"/>
                  </a:cubicBezTo>
                  <a:cubicBezTo>
                    <a:pt x="1003" y="138"/>
                    <a:pt x="1001" y="142"/>
                    <a:pt x="997" y="146"/>
                  </a:cubicBezTo>
                  <a:cubicBezTo>
                    <a:pt x="995" y="148"/>
                    <a:pt x="993" y="150"/>
                    <a:pt x="991" y="151"/>
                  </a:cubicBezTo>
                  <a:cubicBezTo>
                    <a:pt x="1016" y="151"/>
                    <a:pt x="1016" y="151"/>
                    <a:pt x="1016" y="151"/>
                  </a:cubicBezTo>
                  <a:cubicBezTo>
                    <a:pt x="1016" y="72"/>
                    <a:pt x="1016" y="72"/>
                    <a:pt x="1016" y="72"/>
                  </a:cubicBezTo>
                  <a:cubicBezTo>
                    <a:pt x="1042" y="72"/>
                    <a:pt x="1042" y="72"/>
                    <a:pt x="1042" y="72"/>
                  </a:cubicBezTo>
                  <a:cubicBezTo>
                    <a:pt x="1042" y="134"/>
                    <a:pt x="1042" y="134"/>
                    <a:pt x="1042" y="134"/>
                  </a:cubicBezTo>
                  <a:cubicBezTo>
                    <a:pt x="1077" y="134"/>
                    <a:pt x="1077" y="134"/>
                    <a:pt x="1077" y="134"/>
                  </a:cubicBezTo>
                  <a:cubicBezTo>
                    <a:pt x="1077" y="151"/>
                    <a:pt x="1077" y="151"/>
                    <a:pt x="1077" y="151"/>
                  </a:cubicBezTo>
                  <a:cubicBezTo>
                    <a:pt x="1123" y="151"/>
                    <a:pt x="1123" y="151"/>
                    <a:pt x="1123" y="151"/>
                  </a:cubicBezTo>
                  <a:cubicBezTo>
                    <a:pt x="1123" y="0"/>
                    <a:pt x="1123" y="0"/>
                    <a:pt x="1123" y="0"/>
                  </a:cubicBez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a:p>
          </p:txBody>
        </p:sp>
        <p:pic>
          <p:nvPicPr>
            <p:cNvPr id="11" name="Picture 10"/>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flipH="1">
              <a:off x="6420182" y="514785"/>
              <a:ext cx="257986" cy="303133"/>
            </a:xfrm>
            <a:prstGeom prst="rect">
              <a:avLst/>
            </a:prstGeom>
          </p:spPr>
        </p:pic>
      </p:grpSp>
      <p:sp>
        <p:nvSpPr>
          <p:cNvPr id="7" name="Text Placeholder 6"/>
          <p:cNvSpPr>
            <a:spLocks noGrp="1"/>
          </p:cNvSpPr>
          <p:nvPr>
            <p:ph type="body" sz="quarter" idx="12" hasCustomPrompt="1"/>
          </p:nvPr>
        </p:nvSpPr>
        <p:spPr>
          <a:xfrm>
            <a:off x="287999" y="288000"/>
            <a:ext cx="5488958" cy="293044"/>
          </a:xfrm>
        </p:spPr>
        <p:txBody>
          <a:bodyPr lIns="0" tIns="0" rIns="0" bIns="0">
            <a:noAutofit/>
          </a:bodyPr>
          <a:lstStyle>
            <a:lvl1pPr marL="0" indent="0">
              <a:lnSpc>
                <a:spcPct val="80000"/>
              </a:lnSpc>
              <a:buNone/>
              <a:defRPr sz="1100" baseline="0">
                <a:solidFill>
                  <a:schemeClr val="bg1"/>
                </a:solidFill>
              </a:defRPr>
            </a:lvl1pPr>
            <a:lvl2pPr marL="0" indent="0">
              <a:lnSpc>
                <a:spcPct val="80000"/>
              </a:lnSpc>
              <a:buNone/>
              <a:defRPr sz="1100">
                <a:solidFill>
                  <a:schemeClr val="bg1"/>
                </a:solidFill>
              </a:defRPr>
            </a:lvl2pPr>
            <a:lvl3pPr marL="0" indent="0">
              <a:buNone/>
              <a:defRPr sz="1100">
                <a:solidFill>
                  <a:schemeClr val="tx1"/>
                </a:solidFill>
              </a:defRPr>
            </a:lvl3pPr>
            <a:lvl4pPr marL="0" indent="0">
              <a:buNone/>
              <a:defRPr sz="1100">
                <a:solidFill>
                  <a:schemeClr val="tx1"/>
                </a:solidFill>
              </a:defRPr>
            </a:lvl4pPr>
            <a:lvl5pPr marL="0" indent="0">
              <a:buNone/>
              <a:defRPr sz="1100">
                <a:solidFill>
                  <a:schemeClr val="tx1"/>
                </a:solidFill>
              </a:defRPr>
            </a:lvl5pPr>
          </a:lstStyle>
          <a:p>
            <a:pPr lvl="0"/>
            <a:r>
              <a:rPr lang="en-US" dirty="0"/>
              <a:t>FACULTY, SCHOOL, DEPARTMENT OR INSTITUTE NAME HERE</a:t>
            </a:r>
          </a:p>
          <a:p>
            <a:pPr lvl="1"/>
            <a:r>
              <a:rPr lang="en-US" dirty="0"/>
              <a:t>SECOND TIER INFORMATION HERE IF NEEDED</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hin banner">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994718"/>
            <a:ext cx="4629150" cy="3745062"/>
          </a:xfrm>
        </p:spPr>
        <p:txBody>
          <a:bodyPr anchor="t">
            <a:normAutofit/>
          </a:bodyPr>
          <a:lstStyle>
            <a:lvl1pPr marL="0" indent="0">
              <a:buNone/>
              <a:defRPr sz="12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4" name="Text Placeholder 3"/>
          <p:cNvSpPr>
            <a:spLocks noGrp="1"/>
          </p:cNvSpPr>
          <p:nvPr>
            <p:ph type="body" sz="half" idx="2"/>
          </p:nvPr>
        </p:nvSpPr>
        <p:spPr>
          <a:xfrm>
            <a:off x="629841" y="994718"/>
            <a:ext cx="2949178" cy="3745062"/>
          </a:xfrm>
        </p:spPr>
        <p:txBody>
          <a:bodyPr>
            <a:normAutofit/>
          </a:bodyPr>
          <a:lstStyle>
            <a:lvl1pPr marL="0" indent="0">
              <a:buNone/>
              <a:defRPr sz="3200">
                <a:solidFill>
                  <a:schemeClr val="tx1">
                    <a:lumMod val="50000"/>
                    <a:lumOff val="5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grpSp>
        <p:nvGrpSpPr>
          <p:cNvPr id="6" name="Group 5"/>
          <p:cNvGrpSpPr/>
          <p:nvPr userDrawn="1"/>
        </p:nvGrpSpPr>
        <p:grpSpPr>
          <a:xfrm>
            <a:off x="0" y="-1588"/>
            <a:ext cx="9144000" cy="741363"/>
            <a:chOff x="0" y="-1588"/>
            <a:chExt cx="9144000" cy="741363"/>
          </a:xfrm>
          <a:solidFill>
            <a:srgbClr val="D6D2C4"/>
          </a:solidFill>
        </p:grpSpPr>
        <p:sp>
          <p:nvSpPr>
            <p:cNvPr id="8" name="Freeform 5"/>
            <p:cNvSpPr>
              <a:spLocks/>
            </p:cNvSpPr>
            <p:nvPr/>
          </p:nvSpPr>
          <p:spPr bwMode="auto">
            <a:xfrm>
              <a:off x="0" y="-1588"/>
              <a:ext cx="9144000" cy="741363"/>
            </a:xfrm>
            <a:custGeom>
              <a:avLst/>
              <a:gdLst>
                <a:gd name="T0" fmla="*/ 0 w 1123"/>
                <a:gd name="T1" fmla="*/ 0 h 90"/>
                <a:gd name="T2" fmla="*/ 0 w 1123"/>
                <a:gd name="T3" fmla="*/ 90 h 90"/>
                <a:gd name="T4" fmla="*/ 957 w 1123"/>
                <a:gd name="T5" fmla="*/ 90 h 90"/>
                <a:gd name="T6" fmla="*/ 955 w 1123"/>
                <a:gd name="T7" fmla="*/ 89 h 90"/>
                <a:gd name="T8" fmla="*/ 949 w 1123"/>
                <a:gd name="T9" fmla="*/ 73 h 90"/>
                <a:gd name="T10" fmla="*/ 949 w 1123"/>
                <a:gd name="T11" fmla="*/ 43 h 90"/>
                <a:gd name="T12" fmla="*/ 966 w 1123"/>
                <a:gd name="T13" fmla="*/ 43 h 90"/>
                <a:gd name="T14" fmla="*/ 966 w 1123"/>
                <a:gd name="T15" fmla="*/ 74 h 90"/>
                <a:gd name="T16" fmla="*/ 967 w 1123"/>
                <a:gd name="T17" fmla="*/ 80 h 90"/>
                <a:gd name="T18" fmla="*/ 973 w 1123"/>
                <a:gd name="T19" fmla="*/ 82 h 90"/>
                <a:gd name="T20" fmla="*/ 978 w 1123"/>
                <a:gd name="T21" fmla="*/ 80 h 90"/>
                <a:gd name="T22" fmla="*/ 980 w 1123"/>
                <a:gd name="T23" fmla="*/ 74 h 90"/>
                <a:gd name="T24" fmla="*/ 980 w 1123"/>
                <a:gd name="T25" fmla="*/ 43 h 90"/>
                <a:gd name="T26" fmla="*/ 996 w 1123"/>
                <a:gd name="T27" fmla="*/ 43 h 90"/>
                <a:gd name="T28" fmla="*/ 996 w 1123"/>
                <a:gd name="T29" fmla="*/ 70 h 90"/>
                <a:gd name="T30" fmla="*/ 990 w 1123"/>
                <a:gd name="T31" fmla="*/ 89 h 90"/>
                <a:gd name="T32" fmla="*/ 988 w 1123"/>
                <a:gd name="T33" fmla="*/ 90 h 90"/>
                <a:gd name="T34" fmla="*/ 1012 w 1123"/>
                <a:gd name="T35" fmla="*/ 90 h 90"/>
                <a:gd name="T36" fmla="*/ 1002 w 1123"/>
                <a:gd name="T37" fmla="*/ 68 h 90"/>
                <a:gd name="T38" fmla="*/ 1028 w 1123"/>
                <a:gd name="T39" fmla="*/ 41 h 90"/>
                <a:gd name="T40" fmla="*/ 1048 w 1123"/>
                <a:gd name="T41" fmla="*/ 49 h 90"/>
                <a:gd name="T42" fmla="*/ 1052 w 1123"/>
                <a:gd name="T43" fmla="*/ 55 h 90"/>
                <a:gd name="T44" fmla="*/ 1039 w 1123"/>
                <a:gd name="T45" fmla="*/ 62 h 90"/>
                <a:gd name="T46" fmla="*/ 1028 w 1123"/>
                <a:gd name="T47" fmla="*/ 53 h 90"/>
                <a:gd name="T48" fmla="*/ 1022 w 1123"/>
                <a:gd name="T49" fmla="*/ 56 h 90"/>
                <a:gd name="T50" fmla="*/ 1018 w 1123"/>
                <a:gd name="T51" fmla="*/ 67 h 90"/>
                <a:gd name="T52" fmla="*/ 1028 w 1123"/>
                <a:gd name="T53" fmla="*/ 82 h 90"/>
                <a:gd name="T54" fmla="*/ 1039 w 1123"/>
                <a:gd name="T55" fmla="*/ 74 h 90"/>
                <a:gd name="T56" fmla="*/ 1052 w 1123"/>
                <a:gd name="T57" fmla="*/ 80 h 90"/>
                <a:gd name="T58" fmla="*/ 1047 w 1123"/>
                <a:gd name="T59" fmla="*/ 87 h 90"/>
                <a:gd name="T60" fmla="*/ 1044 w 1123"/>
                <a:gd name="T61" fmla="*/ 90 h 90"/>
                <a:gd name="T62" fmla="*/ 1059 w 1123"/>
                <a:gd name="T63" fmla="*/ 90 h 90"/>
                <a:gd name="T64" fmla="*/ 1059 w 1123"/>
                <a:gd name="T65" fmla="*/ 43 h 90"/>
                <a:gd name="T66" fmla="*/ 1075 w 1123"/>
                <a:gd name="T67" fmla="*/ 43 h 90"/>
                <a:gd name="T68" fmla="*/ 1075 w 1123"/>
                <a:gd name="T69" fmla="*/ 80 h 90"/>
                <a:gd name="T70" fmla="*/ 1096 w 1123"/>
                <a:gd name="T71" fmla="*/ 80 h 90"/>
                <a:gd name="T72" fmla="*/ 1096 w 1123"/>
                <a:gd name="T73" fmla="*/ 90 h 90"/>
                <a:gd name="T74" fmla="*/ 1123 w 1123"/>
                <a:gd name="T75" fmla="*/ 90 h 90"/>
                <a:gd name="T76" fmla="*/ 1123 w 1123"/>
                <a:gd name="T77" fmla="*/ 0 h 90"/>
                <a:gd name="T78" fmla="*/ 0 w 1123"/>
                <a:gd name="T7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3" h="90">
                  <a:moveTo>
                    <a:pt x="0" y="0"/>
                  </a:moveTo>
                  <a:cubicBezTo>
                    <a:pt x="0" y="90"/>
                    <a:pt x="0" y="90"/>
                    <a:pt x="0" y="90"/>
                  </a:cubicBezTo>
                  <a:cubicBezTo>
                    <a:pt x="957" y="90"/>
                    <a:pt x="957" y="90"/>
                    <a:pt x="957" y="90"/>
                  </a:cubicBezTo>
                  <a:cubicBezTo>
                    <a:pt x="956" y="90"/>
                    <a:pt x="955" y="89"/>
                    <a:pt x="955" y="89"/>
                  </a:cubicBezTo>
                  <a:cubicBezTo>
                    <a:pt x="950" y="84"/>
                    <a:pt x="950" y="78"/>
                    <a:pt x="949" y="73"/>
                  </a:cubicBezTo>
                  <a:cubicBezTo>
                    <a:pt x="949" y="43"/>
                    <a:pt x="949" y="43"/>
                    <a:pt x="949" y="43"/>
                  </a:cubicBezTo>
                  <a:cubicBezTo>
                    <a:pt x="966" y="43"/>
                    <a:pt x="966" y="43"/>
                    <a:pt x="966" y="43"/>
                  </a:cubicBezTo>
                  <a:cubicBezTo>
                    <a:pt x="966" y="74"/>
                    <a:pt x="966" y="74"/>
                    <a:pt x="966" y="74"/>
                  </a:cubicBezTo>
                  <a:cubicBezTo>
                    <a:pt x="966" y="76"/>
                    <a:pt x="966" y="79"/>
                    <a:pt x="967" y="80"/>
                  </a:cubicBezTo>
                  <a:cubicBezTo>
                    <a:pt x="969" y="82"/>
                    <a:pt x="971" y="82"/>
                    <a:pt x="973" y="82"/>
                  </a:cubicBezTo>
                  <a:cubicBezTo>
                    <a:pt x="975" y="82"/>
                    <a:pt x="977" y="81"/>
                    <a:pt x="978" y="80"/>
                  </a:cubicBezTo>
                  <a:cubicBezTo>
                    <a:pt x="979" y="79"/>
                    <a:pt x="980" y="76"/>
                    <a:pt x="980" y="74"/>
                  </a:cubicBezTo>
                  <a:cubicBezTo>
                    <a:pt x="980" y="43"/>
                    <a:pt x="980" y="43"/>
                    <a:pt x="980" y="43"/>
                  </a:cubicBezTo>
                  <a:cubicBezTo>
                    <a:pt x="996" y="43"/>
                    <a:pt x="996" y="43"/>
                    <a:pt x="996" y="43"/>
                  </a:cubicBezTo>
                  <a:cubicBezTo>
                    <a:pt x="996" y="70"/>
                    <a:pt x="996" y="70"/>
                    <a:pt x="996" y="70"/>
                  </a:cubicBezTo>
                  <a:cubicBezTo>
                    <a:pt x="996" y="75"/>
                    <a:pt x="996" y="83"/>
                    <a:pt x="990" y="89"/>
                  </a:cubicBezTo>
                  <a:cubicBezTo>
                    <a:pt x="989" y="89"/>
                    <a:pt x="989" y="90"/>
                    <a:pt x="988" y="90"/>
                  </a:cubicBezTo>
                  <a:cubicBezTo>
                    <a:pt x="1012" y="90"/>
                    <a:pt x="1012" y="90"/>
                    <a:pt x="1012" y="90"/>
                  </a:cubicBezTo>
                  <a:cubicBezTo>
                    <a:pt x="1005" y="85"/>
                    <a:pt x="1002" y="76"/>
                    <a:pt x="1002" y="68"/>
                  </a:cubicBezTo>
                  <a:cubicBezTo>
                    <a:pt x="1002" y="55"/>
                    <a:pt x="1011" y="41"/>
                    <a:pt x="1028" y="41"/>
                  </a:cubicBezTo>
                  <a:cubicBezTo>
                    <a:pt x="1035" y="41"/>
                    <a:pt x="1043" y="44"/>
                    <a:pt x="1048" y="49"/>
                  </a:cubicBezTo>
                  <a:cubicBezTo>
                    <a:pt x="1050" y="51"/>
                    <a:pt x="1051" y="53"/>
                    <a:pt x="1052" y="55"/>
                  </a:cubicBezTo>
                  <a:cubicBezTo>
                    <a:pt x="1039" y="62"/>
                    <a:pt x="1039" y="62"/>
                    <a:pt x="1039" y="62"/>
                  </a:cubicBezTo>
                  <a:cubicBezTo>
                    <a:pt x="1038" y="59"/>
                    <a:pt x="1035" y="53"/>
                    <a:pt x="1028" y="53"/>
                  </a:cubicBezTo>
                  <a:cubicBezTo>
                    <a:pt x="1025" y="53"/>
                    <a:pt x="1023" y="55"/>
                    <a:pt x="1022" y="56"/>
                  </a:cubicBezTo>
                  <a:cubicBezTo>
                    <a:pt x="1018" y="60"/>
                    <a:pt x="1018" y="65"/>
                    <a:pt x="1018" y="67"/>
                  </a:cubicBezTo>
                  <a:cubicBezTo>
                    <a:pt x="1018" y="75"/>
                    <a:pt x="1021" y="82"/>
                    <a:pt x="1028" y="82"/>
                  </a:cubicBezTo>
                  <a:cubicBezTo>
                    <a:pt x="1036" y="82"/>
                    <a:pt x="1038" y="75"/>
                    <a:pt x="1039" y="74"/>
                  </a:cubicBezTo>
                  <a:cubicBezTo>
                    <a:pt x="1052" y="80"/>
                    <a:pt x="1052" y="80"/>
                    <a:pt x="1052" y="80"/>
                  </a:cubicBezTo>
                  <a:cubicBezTo>
                    <a:pt x="1051" y="83"/>
                    <a:pt x="1050" y="85"/>
                    <a:pt x="1047" y="87"/>
                  </a:cubicBezTo>
                  <a:cubicBezTo>
                    <a:pt x="1046" y="88"/>
                    <a:pt x="1045" y="89"/>
                    <a:pt x="1044" y="90"/>
                  </a:cubicBezTo>
                  <a:cubicBezTo>
                    <a:pt x="1059" y="90"/>
                    <a:pt x="1059" y="90"/>
                    <a:pt x="1059" y="90"/>
                  </a:cubicBezTo>
                  <a:cubicBezTo>
                    <a:pt x="1059" y="43"/>
                    <a:pt x="1059" y="43"/>
                    <a:pt x="1059" y="43"/>
                  </a:cubicBezTo>
                  <a:cubicBezTo>
                    <a:pt x="1075" y="43"/>
                    <a:pt x="1075" y="43"/>
                    <a:pt x="1075" y="43"/>
                  </a:cubicBezTo>
                  <a:cubicBezTo>
                    <a:pt x="1075" y="80"/>
                    <a:pt x="1075" y="80"/>
                    <a:pt x="1075" y="80"/>
                  </a:cubicBezTo>
                  <a:cubicBezTo>
                    <a:pt x="1096" y="80"/>
                    <a:pt x="1096" y="80"/>
                    <a:pt x="1096" y="80"/>
                  </a:cubicBezTo>
                  <a:cubicBezTo>
                    <a:pt x="1096" y="90"/>
                    <a:pt x="1096" y="90"/>
                    <a:pt x="1096" y="90"/>
                  </a:cubicBezTo>
                  <a:cubicBezTo>
                    <a:pt x="1123" y="90"/>
                    <a:pt x="1123" y="90"/>
                    <a:pt x="1123" y="90"/>
                  </a:cubicBezTo>
                  <a:cubicBezTo>
                    <a:pt x="1123" y="0"/>
                    <a:pt x="1123" y="0"/>
                    <a:pt x="1123" y="0"/>
                  </a:cubicBez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a:p>
          </p:txBody>
        </p:sp>
        <p:pic>
          <p:nvPicPr>
            <p:cNvPr id="10" name="Picture 9"/>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flipH="1">
              <a:off x="7524000" y="360000"/>
              <a:ext cx="147064" cy="172800"/>
            </a:xfrm>
            <a:prstGeom prst="rect">
              <a:avLst/>
            </a:prstGeom>
            <a:noFill/>
          </p:spPr>
        </p:pic>
      </p:grpSp>
      <p:sp>
        <p:nvSpPr>
          <p:cNvPr id="11" name="Text Placeholder 6"/>
          <p:cNvSpPr>
            <a:spLocks noGrp="1"/>
          </p:cNvSpPr>
          <p:nvPr>
            <p:ph type="body" sz="quarter" idx="12" hasCustomPrompt="1"/>
          </p:nvPr>
        </p:nvSpPr>
        <p:spPr>
          <a:xfrm>
            <a:off x="216000" y="216000"/>
            <a:ext cx="5488958" cy="293044"/>
          </a:xfrm>
        </p:spPr>
        <p:txBody>
          <a:bodyPr lIns="0" tIns="0" rIns="0" bIns="0">
            <a:noAutofit/>
          </a:bodyPr>
          <a:lstStyle>
            <a:lvl1pPr marL="0" indent="0">
              <a:lnSpc>
                <a:spcPct val="80000"/>
              </a:lnSpc>
              <a:buNone/>
              <a:defRPr sz="1100" baseline="0">
                <a:solidFill>
                  <a:schemeClr val="bg1"/>
                </a:solidFill>
              </a:defRPr>
            </a:lvl1pPr>
            <a:lvl2pPr marL="0" indent="0">
              <a:lnSpc>
                <a:spcPct val="80000"/>
              </a:lnSpc>
              <a:buNone/>
              <a:defRPr sz="1100">
                <a:solidFill>
                  <a:schemeClr val="bg1"/>
                </a:solidFill>
              </a:defRPr>
            </a:lvl2pPr>
            <a:lvl3pPr marL="0" indent="0">
              <a:buNone/>
              <a:defRPr sz="1100">
                <a:solidFill>
                  <a:schemeClr val="tx1"/>
                </a:solidFill>
              </a:defRPr>
            </a:lvl3pPr>
            <a:lvl4pPr marL="0" indent="0">
              <a:buNone/>
              <a:defRPr sz="1100">
                <a:solidFill>
                  <a:schemeClr val="tx1"/>
                </a:solidFill>
              </a:defRPr>
            </a:lvl4pPr>
            <a:lvl5pPr marL="0" indent="0">
              <a:buNone/>
              <a:defRPr sz="1100">
                <a:solidFill>
                  <a:schemeClr val="tx1"/>
                </a:solidFill>
              </a:defRPr>
            </a:lvl5pPr>
          </a:lstStyle>
          <a:p>
            <a:pPr lvl="0"/>
            <a:r>
              <a:rPr lang="en-US" dirty="0"/>
              <a:t>FACULTY, SCHOOL, DEPARTMENT OR INSTITUTE NAME HERE</a:t>
            </a:r>
          </a:p>
          <a:p>
            <a:pPr lvl="1"/>
            <a:r>
              <a:rPr lang="en-US" dirty="0"/>
              <a:t>SECOND TIER INFORMATION HERE IF NEEDED</a:t>
            </a:r>
          </a:p>
        </p:txBody>
      </p:sp>
    </p:spTree>
    <p:extLst>
      <p:ext uri="{BB962C8B-B14F-4D97-AF65-F5344CB8AC3E}">
        <p14:creationId xmlns:p14="http://schemas.microsoft.com/office/powerpoint/2010/main" val="1771749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reframe banner">
    <p:bg>
      <p:bgPr>
        <a:solidFill>
          <a:schemeClr val="tx1">
            <a:lumMod val="50000"/>
            <a:lumOff val="50000"/>
            <a:alpha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38713"/>
            <a:ext cx="7886700" cy="678815"/>
          </a:xfrm>
          <a:prstGeom prst="rect">
            <a:avLst/>
          </a:prstGeom>
        </p:spPr>
        <p:txBody>
          <a:bodyPr/>
          <a:lstStyle>
            <a:lvl1pPr>
              <a:defRPr sz="3200" b="1">
                <a:solidFill>
                  <a:schemeClr val="tx1">
                    <a:lumMod val="50000"/>
                    <a:lumOff val="50000"/>
                  </a:schemeClr>
                </a:solidFill>
                <a:latin typeface="Arial" charset="0"/>
                <a:ea typeface="Arial" charset="0"/>
                <a:cs typeface="Arial" charset="0"/>
              </a:defRPr>
            </a:lvl1pPr>
          </a:lstStyle>
          <a:p>
            <a:r>
              <a:rPr lang="en-US" dirty="0"/>
              <a:t>Click to edit Master title style</a:t>
            </a:r>
          </a:p>
        </p:txBody>
      </p:sp>
      <p:sp>
        <p:nvSpPr>
          <p:cNvPr id="3" name="Content Placeholder 2"/>
          <p:cNvSpPr>
            <a:spLocks noGrp="1"/>
          </p:cNvSpPr>
          <p:nvPr>
            <p:ph sz="half" idx="1"/>
          </p:nvPr>
        </p:nvSpPr>
        <p:spPr>
          <a:xfrm>
            <a:off x="628650" y="2012185"/>
            <a:ext cx="3886200" cy="2620537"/>
          </a:xfrm>
        </p:spPr>
        <p:txBody>
          <a:bodyPr/>
          <a:lstStyle>
            <a:lvl1pPr>
              <a:defRPr>
                <a:solidFill>
                  <a:schemeClr val="tx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2012185"/>
            <a:ext cx="3886200" cy="2620538"/>
          </a:xfrm>
        </p:spPr>
        <p:txBody>
          <a:bodyPr/>
          <a:lstStyle>
            <a:lvl1pPr>
              <a:defRPr>
                <a:solidFill>
                  <a:schemeClr val="tx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658"/>
            <a:ext cx="9144000" cy="409398"/>
          </a:xfrm>
          <a:prstGeom prst="rect">
            <a:avLst/>
          </a:prstGeom>
        </p:spPr>
      </p:pic>
      <p:sp>
        <p:nvSpPr>
          <p:cNvPr id="9" name="Text Placeholder 6"/>
          <p:cNvSpPr>
            <a:spLocks noGrp="1"/>
          </p:cNvSpPr>
          <p:nvPr>
            <p:ph type="body" sz="quarter" idx="12" hasCustomPrompt="1"/>
          </p:nvPr>
        </p:nvSpPr>
        <p:spPr>
          <a:xfrm>
            <a:off x="216000" y="216000"/>
            <a:ext cx="5488958" cy="293044"/>
          </a:xfrm>
        </p:spPr>
        <p:txBody>
          <a:bodyPr lIns="0" tIns="0" rIns="0" bIns="0">
            <a:noAutofit/>
          </a:bodyPr>
          <a:lstStyle>
            <a:lvl1pPr marL="0" indent="0">
              <a:lnSpc>
                <a:spcPct val="80000"/>
              </a:lnSpc>
              <a:buNone/>
              <a:defRPr sz="1100" baseline="0">
                <a:solidFill>
                  <a:schemeClr val="tx1"/>
                </a:solidFill>
              </a:defRPr>
            </a:lvl1pPr>
            <a:lvl2pPr marL="0" indent="0">
              <a:lnSpc>
                <a:spcPct val="80000"/>
              </a:lnSpc>
              <a:buNone/>
              <a:defRPr sz="1100">
                <a:solidFill>
                  <a:schemeClr val="tx1"/>
                </a:solidFill>
              </a:defRPr>
            </a:lvl2pPr>
            <a:lvl3pPr marL="0" indent="0">
              <a:buNone/>
              <a:defRPr sz="1100">
                <a:solidFill>
                  <a:schemeClr val="tx1"/>
                </a:solidFill>
              </a:defRPr>
            </a:lvl3pPr>
            <a:lvl4pPr marL="0" indent="0">
              <a:buNone/>
              <a:defRPr sz="1100">
                <a:solidFill>
                  <a:schemeClr val="tx1"/>
                </a:solidFill>
              </a:defRPr>
            </a:lvl4pPr>
            <a:lvl5pPr marL="0" indent="0">
              <a:buNone/>
              <a:defRPr sz="1100">
                <a:solidFill>
                  <a:schemeClr val="tx1"/>
                </a:solidFill>
              </a:defRPr>
            </a:lvl5pPr>
          </a:lstStyle>
          <a:p>
            <a:pPr lvl="0"/>
            <a:r>
              <a:rPr lang="en-US" dirty="0"/>
              <a:t>FACULTY, SCHOOL, DEPARTMENT OR INSTITUTE NAME HERE</a:t>
            </a:r>
          </a:p>
          <a:p>
            <a:pPr lvl="1"/>
            <a:r>
              <a:rPr lang="en-US" dirty="0"/>
              <a:t>SECOND TIER INFORMATION HERE IF NEEDED</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356A461-EA6A-5444-9DB9-803F995328F6}" type="datetimeFigureOut">
              <a:rPr lang="en-US" smtClean="0"/>
              <a:t>6/9/2022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16EFE0-9312-8047-8AD2-458D356D504F}" type="slidenum">
              <a:rPr lang="en-US" smtClean="0"/>
              <a:t>‹#›</a:t>
            </a:fld>
            <a:endParaRPr lang="en-US"/>
          </a:p>
        </p:txBody>
      </p:sp>
    </p:spTree>
    <p:extLst>
      <p:ext uri="{BB962C8B-B14F-4D97-AF65-F5344CB8AC3E}">
        <p14:creationId xmlns:p14="http://schemas.microsoft.com/office/powerpoint/2010/main" val="28249318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500742"/>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txBox="1">
            <a:spLocks/>
          </p:cNvSpPr>
          <p:nvPr userDrawn="1"/>
        </p:nvSpPr>
        <p:spPr>
          <a:xfrm>
            <a:off x="165187" y="165584"/>
            <a:ext cx="3216840" cy="70497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Arial" charset="0"/>
                <a:ea typeface="Arial" charset="0"/>
                <a:cs typeface="Arial" charset="0"/>
              </a:defRPr>
            </a:lvl1pPr>
          </a:lstStyle>
          <a:p>
            <a:pPr marL="12700"/>
            <a:endParaRPr lang="en-GB" sz="1000" dirty="0">
              <a:solidFill>
                <a:schemeClr val="bg1"/>
              </a:solidFill>
              <a:latin typeface="Arial"/>
              <a:cs typeface="Arial"/>
            </a:endParaRPr>
          </a:p>
        </p:txBody>
      </p:sp>
    </p:spTree>
    <p:extLst>
      <p:ext uri="{BB962C8B-B14F-4D97-AF65-F5344CB8AC3E}">
        <p14:creationId xmlns:p14="http://schemas.microsoft.com/office/powerpoint/2010/main" val="308303588"/>
      </p:ext>
    </p:extLst>
  </p:cSld>
  <p:clrMap bg1="lt1" tx1="dk1" bg2="lt2" tx2="dk2" accent1="accent1" accent2="accent2" accent3="accent3" accent4="accent4" accent5="accent5" accent6="accent6" hlink="hlink" folHlink="folHlink"/>
  <p:sldLayoutIdLst>
    <p:sldLayoutId id="2147483797" r:id="rId1"/>
    <p:sldLayoutId id="2147483811" r:id="rId2"/>
    <p:sldLayoutId id="2147483813" r:id="rId3"/>
    <p:sldLayoutId id="2147483814"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90000" indent="-90000" algn="l" defTabSz="685800" rtl="0" eaLnBrk="1" latinLnBrk="0" hangingPunct="1">
        <a:lnSpc>
          <a:spcPct val="90000"/>
        </a:lnSpc>
        <a:spcBef>
          <a:spcPts val="750"/>
        </a:spcBef>
        <a:buFont typeface="Arial" panose="020B0604020202020204" pitchFamily="34" charset="0"/>
        <a:buChar char="•"/>
        <a:defRPr sz="2800" b="1" kern="1200">
          <a:solidFill>
            <a:schemeClr val="tx1"/>
          </a:solidFill>
          <a:latin typeface="Arial" charset="0"/>
          <a:ea typeface="Arial" charset="0"/>
          <a:cs typeface="Arial" charset="0"/>
        </a:defRPr>
      </a:lvl1pPr>
      <a:lvl2pPr marL="90000" indent="-9000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charset="0"/>
          <a:ea typeface="Arial" charset="0"/>
          <a:cs typeface="Arial" charset="0"/>
        </a:defRPr>
      </a:lvl2pPr>
      <a:lvl3pPr marL="90000" indent="-90000" algn="l" defTabSz="685800" rtl="0" eaLnBrk="1" latinLnBrk="0" hangingPunct="1">
        <a:lnSpc>
          <a:spcPct val="90000"/>
        </a:lnSpc>
        <a:spcBef>
          <a:spcPts val="375"/>
        </a:spcBef>
        <a:buFont typeface="Arial" panose="020B0604020202020204" pitchFamily="34" charset="0"/>
        <a:buChar char="•"/>
        <a:defRPr sz="1400" b="1" kern="1200">
          <a:solidFill>
            <a:schemeClr val="tx1"/>
          </a:solidFill>
          <a:latin typeface="Arial" charset="0"/>
          <a:ea typeface="Arial" charset="0"/>
          <a:cs typeface="Arial" charset="0"/>
        </a:defRPr>
      </a:lvl3pPr>
      <a:lvl4pPr marL="90000" indent="-9000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charset="0"/>
          <a:ea typeface="Arial" charset="0"/>
          <a:cs typeface="Arial" charset="0"/>
        </a:defRPr>
      </a:lvl4pPr>
      <a:lvl5pPr marL="90000" indent="-90000" algn="l" defTabSz="685800" rtl="0" eaLnBrk="1" latinLnBrk="0" hangingPunct="1">
        <a:lnSpc>
          <a:spcPct val="90000"/>
        </a:lnSpc>
        <a:spcBef>
          <a:spcPts val="375"/>
        </a:spcBef>
        <a:buFont typeface="Arial" panose="020B0604020202020204" pitchFamily="34" charset="0"/>
        <a:buChar char="•"/>
        <a:defRPr sz="1000" b="1"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2.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5" Type="http://schemas.openxmlformats.org/officeDocument/2006/relationships/image" Target="../media/image5.png"/><Relationship Id="rId10" Type="http://schemas.openxmlformats.org/officeDocument/2006/relationships/diagramData" Target="../diagrams/data2.xml"/><Relationship Id="rId4" Type="http://schemas.openxmlformats.org/officeDocument/2006/relationships/image" Target="../media/image13.png"/><Relationship Id="rId9" Type="http://schemas.microsoft.com/office/2007/relationships/diagramDrawing" Target="../diagrams/drawing1.xml"/><Relationship Id="rId14"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1.png"/><Relationship Id="rId7" Type="http://schemas.openxmlformats.org/officeDocument/2006/relationships/image" Target="../media/image18.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5.png"/><Relationship Id="rId5" Type="http://schemas.openxmlformats.org/officeDocument/2006/relationships/image" Target="../media/image16.svg"/><Relationship Id="rId10"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20.sv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23.png"/><Relationship Id="rId5" Type="http://schemas.openxmlformats.org/officeDocument/2006/relationships/image" Target="../media/image5.png"/><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image" Target="../media/image24.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5.png"/><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jp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jp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1.sv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5.jpe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5.jpe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philippa.case.17@ucl.ac.uk" TargetMode="External"/><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hyperlink" Target="http://dx.doi.org/10.1016/j.comppsych.2015.05.005" TargetMode="External"/><Relationship Id="rId2" Type="http://schemas.openxmlformats.org/officeDocument/2006/relationships/hyperlink" Target="http://www.who.int/substance_abuse/publications/global_alcohol_report/gsr_2018/en/" TargetMode="External"/><Relationship Id="rId1" Type="http://schemas.openxmlformats.org/officeDocument/2006/relationships/slideLayout" Target="../slideLayouts/slideLayout2.xml"/><Relationship Id="rId6" Type="http://schemas.openxmlformats.org/officeDocument/2006/relationships/hyperlink" Target="http://www.tandfonline.com/doi/full/10.3109/10826084.2013.846379" TargetMode="External"/><Relationship Id="rId5" Type="http://schemas.openxmlformats.org/officeDocument/2006/relationships/hyperlink" Target="http://www.jsad.com/doi/10.15288/jsad.2017.78.20" TargetMode="External"/><Relationship Id="rId4" Type="http://schemas.openxmlformats.org/officeDocument/2006/relationships/hyperlink" Target="https://academic.oup.com/abm/advance-article/doi/10.1093/abm/kax033/482527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alphaModFix amt="79000"/>
            <a:extLst>
              <a:ext uri="{28A0092B-C50C-407E-A947-70E740481C1C}">
                <a14:useLocalDpi xmlns:a14="http://schemas.microsoft.com/office/drawing/2010/main" val="0"/>
              </a:ext>
            </a:extLst>
          </a:blip>
          <a:stretch>
            <a:fillRect/>
          </a:stretch>
        </p:blipFill>
        <p:spPr>
          <a:xfrm>
            <a:off x="4212336" y="464820"/>
            <a:ext cx="4931664" cy="4678680"/>
          </a:xfrm>
          <a:prstGeom prst="rect">
            <a:avLst/>
          </a:prstGeom>
        </p:spPr>
      </p:pic>
      <p:grpSp>
        <p:nvGrpSpPr>
          <p:cNvPr id="5" name="Group 4"/>
          <p:cNvGrpSpPr/>
          <p:nvPr/>
        </p:nvGrpSpPr>
        <p:grpSpPr>
          <a:xfrm>
            <a:off x="0" y="0"/>
            <a:ext cx="9144000" cy="1235075"/>
            <a:chOff x="0" y="-66259"/>
            <a:chExt cx="9144000" cy="1235075"/>
          </a:xfrm>
        </p:grpSpPr>
        <p:sp>
          <p:nvSpPr>
            <p:cNvPr id="30" name="Freeform 24"/>
            <p:cNvSpPr>
              <a:spLocks/>
            </p:cNvSpPr>
            <p:nvPr/>
          </p:nvSpPr>
          <p:spPr bwMode="auto">
            <a:xfrm>
              <a:off x="0" y="-66259"/>
              <a:ext cx="9144000" cy="1235075"/>
            </a:xfrm>
            <a:custGeom>
              <a:avLst/>
              <a:gdLst>
                <a:gd name="T0" fmla="*/ 0 w 1123"/>
                <a:gd name="T1" fmla="*/ 0 h 151"/>
                <a:gd name="T2" fmla="*/ 0 w 1123"/>
                <a:gd name="T3" fmla="*/ 151 h 151"/>
                <a:gd name="T4" fmla="*/ 844 w 1123"/>
                <a:gd name="T5" fmla="*/ 151 h 151"/>
                <a:gd name="T6" fmla="*/ 841 w 1123"/>
                <a:gd name="T7" fmla="*/ 148 h 151"/>
                <a:gd name="T8" fmla="*/ 832 w 1123"/>
                <a:gd name="T9" fmla="*/ 122 h 151"/>
                <a:gd name="T10" fmla="*/ 832 w 1123"/>
                <a:gd name="T11" fmla="*/ 72 h 151"/>
                <a:gd name="T12" fmla="*/ 859 w 1123"/>
                <a:gd name="T13" fmla="*/ 72 h 151"/>
                <a:gd name="T14" fmla="*/ 859 w 1123"/>
                <a:gd name="T15" fmla="*/ 124 h 151"/>
                <a:gd name="T16" fmla="*/ 863 w 1123"/>
                <a:gd name="T17" fmla="*/ 135 h 151"/>
                <a:gd name="T18" fmla="*/ 871 w 1123"/>
                <a:gd name="T19" fmla="*/ 138 h 151"/>
                <a:gd name="T20" fmla="*/ 880 w 1123"/>
                <a:gd name="T21" fmla="*/ 135 h 151"/>
                <a:gd name="T22" fmla="*/ 883 w 1123"/>
                <a:gd name="T23" fmla="*/ 124 h 151"/>
                <a:gd name="T24" fmla="*/ 883 w 1123"/>
                <a:gd name="T25" fmla="*/ 72 h 151"/>
                <a:gd name="T26" fmla="*/ 910 w 1123"/>
                <a:gd name="T27" fmla="*/ 72 h 151"/>
                <a:gd name="T28" fmla="*/ 910 w 1123"/>
                <a:gd name="T29" fmla="*/ 117 h 151"/>
                <a:gd name="T30" fmla="*/ 900 w 1123"/>
                <a:gd name="T31" fmla="*/ 148 h 151"/>
                <a:gd name="T32" fmla="*/ 897 w 1123"/>
                <a:gd name="T33" fmla="*/ 151 h 151"/>
                <a:gd name="T34" fmla="*/ 937 w 1123"/>
                <a:gd name="T35" fmla="*/ 151 h 151"/>
                <a:gd name="T36" fmla="*/ 920 w 1123"/>
                <a:gd name="T37" fmla="*/ 114 h 151"/>
                <a:gd name="T38" fmla="*/ 964 w 1123"/>
                <a:gd name="T39" fmla="*/ 69 h 151"/>
                <a:gd name="T40" fmla="*/ 998 w 1123"/>
                <a:gd name="T41" fmla="*/ 82 h 151"/>
                <a:gd name="T42" fmla="*/ 1005 w 1123"/>
                <a:gd name="T43" fmla="*/ 92 h 151"/>
                <a:gd name="T44" fmla="*/ 982 w 1123"/>
                <a:gd name="T45" fmla="*/ 103 h 151"/>
                <a:gd name="T46" fmla="*/ 965 w 1123"/>
                <a:gd name="T47" fmla="*/ 89 h 151"/>
                <a:gd name="T48" fmla="*/ 953 w 1123"/>
                <a:gd name="T49" fmla="*/ 94 h 151"/>
                <a:gd name="T50" fmla="*/ 947 w 1123"/>
                <a:gd name="T51" fmla="*/ 113 h 151"/>
                <a:gd name="T52" fmla="*/ 965 w 1123"/>
                <a:gd name="T53" fmla="*/ 137 h 151"/>
                <a:gd name="T54" fmla="*/ 982 w 1123"/>
                <a:gd name="T55" fmla="*/ 123 h 151"/>
                <a:gd name="T56" fmla="*/ 1005 w 1123"/>
                <a:gd name="T57" fmla="*/ 134 h 151"/>
                <a:gd name="T58" fmla="*/ 997 w 1123"/>
                <a:gd name="T59" fmla="*/ 146 h 151"/>
                <a:gd name="T60" fmla="*/ 991 w 1123"/>
                <a:gd name="T61" fmla="*/ 151 h 151"/>
                <a:gd name="T62" fmla="*/ 1016 w 1123"/>
                <a:gd name="T63" fmla="*/ 151 h 151"/>
                <a:gd name="T64" fmla="*/ 1016 w 1123"/>
                <a:gd name="T65" fmla="*/ 72 h 151"/>
                <a:gd name="T66" fmla="*/ 1042 w 1123"/>
                <a:gd name="T67" fmla="*/ 72 h 151"/>
                <a:gd name="T68" fmla="*/ 1042 w 1123"/>
                <a:gd name="T69" fmla="*/ 134 h 151"/>
                <a:gd name="T70" fmla="*/ 1077 w 1123"/>
                <a:gd name="T71" fmla="*/ 134 h 151"/>
                <a:gd name="T72" fmla="*/ 1077 w 1123"/>
                <a:gd name="T73" fmla="*/ 151 h 151"/>
                <a:gd name="T74" fmla="*/ 1123 w 1123"/>
                <a:gd name="T75" fmla="*/ 151 h 151"/>
                <a:gd name="T76" fmla="*/ 1123 w 1123"/>
                <a:gd name="T77" fmla="*/ 0 h 151"/>
                <a:gd name="T78" fmla="*/ 0 w 1123"/>
                <a:gd name="T79"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3" h="151">
                  <a:moveTo>
                    <a:pt x="0" y="0"/>
                  </a:moveTo>
                  <a:cubicBezTo>
                    <a:pt x="0" y="151"/>
                    <a:pt x="0" y="151"/>
                    <a:pt x="0" y="151"/>
                  </a:cubicBezTo>
                  <a:cubicBezTo>
                    <a:pt x="844" y="151"/>
                    <a:pt x="844" y="151"/>
                    <a:pt x="844" y="151"/>
                  </a:cubicBezTo>
                  <a:cubicBezTo>
                    <a:pt x="843" y="150"/>
                    <a:pt x="842" y="149"/>
                    <a:pt x="841" y="148"/>
                  </a:cubicBezTo>
                  <a:cubicBezTo>
                    <a:pt x="833" y="140"/>
                    <a:pt x="833" y="131"/>
                    <a:pt x="832" y="122"/>
                  </a:cubicBezTo>
                  <a:cubicBezTo>
                    <a:pt x="832" y="72"/>
                    <a:pt x="832" y="72"/>
                    <a:pt x="832" y="72"/>
                  </a:cubicBezTo>
                  <a:cubicBezTo>
                    <a:pt x="859" y="72"/>
                    <a:pt x="859" y="72"/>
                    <a:pt x="859" y="72"/>
                  </a:cubicBezTo>
                  <a:cubicBezTo>
                    <a:pt x="859" y="124"/>
                    <a:pt x="859" y="124"/>
                    <a:pt x="859" y="124"/>
                  </a:cubicBezTo>
                  <a:cubicBezTo>
                    <a:pt x="859" y="128"/>
                    <a:pt x="860" y="132"/>
                    <a:pt x="863" y="135"/>
                  </a:cubicBezTo>
                  <a:cubicBezTo>
                    <a:pt x="865" y="137"/>
                    <a:pt x="868" y="138"/>
                    <a:pt x="871" y="138"/>
                  </a:cubicBezTo>
                  <a:cubicBezTo>
                    <a:pt x="875" y="138"/>
                    <a:pt x="878" y="136"/>
                    <a:pt x="880" y="135"/>
                  </a:cubicBezTo>
                  <a:cubicBezTo>
                    <a:pt x="883" y="132"/>
                    <a:pt x="883" y="128"/>
                    <a:pt x="883" y="124"/>
                  </a:cubicBezTo>
                  <a:cubicBezTo>
                    <a:pt x="883" y="72"/>
                    <a:pt x="883" y="72"/>
                    <a:pt x="883" y="72"/>
                  </a:cubicBezTo>
                  <a:cubicBezTo>
                    <a:pt x="910" y="72"/>
                    <a:pt x="910" y="72"/>
                    <a:pt x="910" y="72"/>
                  </a:cubicBezTo>
                  <a:cubicBezTo>
                    <a:pt x="910" y="117"/>
                    <a:pt x="910" y="117"/>
                    <a:pt x="910" y="117"/>
                  </a:cubicBezTo>
                  <a:cubicBezTo>
                    <a:pt x="910" y="126"/>
                    <a:pt x="910" y="139"/>
                    <a:pt x="900" y="148"/>
                  </a:cubicBezTo>
                  <a:cubicBezTo>
                    <a:pt x="899" y="149"/>
                    <a:pt x="898" y="150"/>
                    <a:pt x="897" y="151"/>
                  </a:cubicBezTo>
                  <a:cubicBezTo>
                    <a:pt x="937" y="151"/>
                    <a:pt x="937" y="151"/>
                    <a:pt x="937" y="151"/>
                  </a:cubicBezTo>
                  <a:cubicBezTo>
                    <a:pt x="925" y="142"/>
                    <a:pt x="920" y="128"/>
                    <a:pt x="920" y="114"/>
                  </a:cubicBezTo>
                  <a:cubicBezTo>
                    <a:pt x="920" y="92"/>
                    <a:pt x="935" y="69"/>
                    <a:pt x="964" y="69"/>
                  </a:cubicBezTo>
                  <a:cubicBezTo>
                    <a:pt x="976" y="69"/>
                    <a:pt x="989" y="73"/>
                    <a:pt x="998" y="82"/>
                  </a:cubicBezTo>
                  <a:cubicBezTo>
                    <a:pt x="1001" y="86"/>
                    <a:pt x="1003" y="89"/>
                    <a:pt x="1005" y="92"/>
                  </a:cubicBezTo>
                  <a:cubicBezTo>
                    <a:pt x="982" y="103"/>
                    <a:pt x="982" y="103"/>
                    <a:pt x="982" y="103"/>
                  </a:cubicBezTo>
                  <a:cubicBezTo>
                    <a:pt x="980" y="98"/>
                    <a:pt x="976" y="89"/>
                    <a:pt x="965" y="89"/>
                  </a:cubicBezTo>
                  <a:cubicBezTo>
                    <a:pt x="959" y="89"/>
                    <a:pt x="955" y="92"/>
                    <a:pt x="953" y="94"/>
                  </a:cubicBezTo>
                  <a:cubicBezTo>
                    <a:pt x="947" y="100"/>
                    <a:pt x="947" y="109"/>
                    <a:pt x="947" y="113"/>
                  </a:cubicBezTo>
                  <a:cubicBezTo>
                    <a:pt x="947" y="125"/>
                    <a:pt x="952" y="137"/>
                    <a:pt x="965" y="137"/>
                  </a:cubicBezTo>
                  <a:cubicBezTo>
                    <a:pt x="977" y="137"/>
                    <a:pt x="981" y="126"/>
                    <a:pt x="982" y="123"/>
                  </a:cubicBezTo>
                  <a:cubicBezTo>
                    <a:pt x="1005" y="134"/>
                    <a:pt x="1005" y="134"/>
                    <a:pt x="1005" y="134"/>
                  </a:cubicBezTo>
                  <a:cubicBezTo>
                    <a:pt x="1003" y="138"/>
                    <a:pt x="1001" y="142"/>
                    <a:pt x="997" y="146"/>
                  </a:cubicBezTo>
                  <a:cubicBezTo>
                    <a:pt x="995" y="148"/>
                    <a:pt x="993" y="150"/>
                    <a:pt x="991" y="151"/>
                  </a:cubicBezTo>
                  <a:cubicBezTo>
                    <a:pt x="1016" y="151"/>
                    <a:pt x="1016" y="151"/>
                    <a:pt x="1016" y="151"/>
                  </a:cubicBezTo>
                  <a:cubicBezTo>
                    <a:pt x="1016" y="72"/>
                    <a:pt x="1016" y="72"/>
                    <a:pt x="1016" y="72"/>
                  </a:cubicBezTo>
                  <a:cubicBezTo>
                    <a:pt x="1042" y="72"/>
                    <a:pt x="1042" y="72"/>
                    <a:pt x="1042" y="72"/>
                  </a:cubicBezTo>
                  <a:cubicBezTo>
                    <a:pt x="1042" y="134"/>
                    <a:pt x="1042" y="134"/>
                    <a:pt x="1042" y="134"/>
                  </a:cubicBezTo>
                  <a:cubicBezTo>
                    <a:pt x="1077" y="134"/>
                    <a:pt x="1077" y="134"/>
                    <a:pt x="1077" y="134"/>
                  </a:cubicBezTo>
                  <a:cubicBezTo>
                    <a:pt x="1077" y="151"/>
                    <a:pt x="1077" y="151"/>
                    <a:pt x="1077" y="151"/>
                  </a:cubicBezTo>
                  <a:cubicBezTo>
                    <a:pt x="1123" y="151"/>
                    <a:pt x="1123" y="151"/>
                    <a:pt x="1123" y="151"/>
                  </a:cubicBezTo>
                  <a:cubicBezTo>
                    <a:pt x="1123" y="0"/>
                    <a:pt x="1123" y="0"/>
                    <a:pt x="1123" y="0"/>
                  </a:cubicBezTo>
                  <a:lnTo>
                    <a:pt x="0" y="0"/>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endParaRPr lang="en-GB"/>
            </a:p>
          </p:txBody>
        </p:sp>
        <p:pic>
          <p:nvPicPr>
            <p:cNvPr id="34" name="Pictur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420182" y="514785"/>
              <a:ext cx="257986" cy="303133"/>
            </a:xfrm>
            <a:prstGeom prst="rect">
              <a:avLst/>
            </a:prstGeom>
          </p:spPr>
        </p:pic>
      </p:grpSp>
      <p:sp>
        <p:nvSpPr>
          <p:cNvPr id="6" name="Rectangle 12"/>
          <p:cNvSpPr>
            <a:spLocks noChangeArrowheads="1"/>
          </p:cNvSpPr>
          <p:nvPr/>
        </p:nvSpPr>
        <p:spPr bwMode="auto">
          <a:xfrm>
            <a:off x="305741" y="1235075"/>
            <a:ext cx="3726432" cy="2801889"/>
          </a:xfrm>
          <a:prstGeom prst="rect">
            <a:avLst/>
          </a:prstGeom>
          <a:noFill/>
          <a:ln w="9525">
            <a:noFill/>
            <a:prstDash val="sysDot"/>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numCol="1" spcCol="7200000">
            <a:noAutofit/>
          </a:bodyPr>
          <a:lstStyle/>
          <a:p>
            <a:pPr algn="ctr"/>
            <a:r>
              <a:rPr lang="en-GB" sz="3200" dirty="0">
                <a:latin typeface="Arial" panose="020B0604020202020204" pitchFamily="34" charset="0"/>
                <a:cs typeface="Arial" panose="020B0604020202020204" pitchFamily="34" charset="0"/>
              </a:rPr>
              <a:t>Partners, friends, and family: the good, the bad, and the ugly of social support and alcohol consumption</a:t>
            </a:r>
            <a:endParaRPr lang="en-GB" sz="3200" dirty="0">
              <a:latin typeface="Arial" panose="020B0604020202020204" pitchFamily="34" charset="0"/>
              <a:ea typeface="Arial" charset="0"/>
              <a:cs typeface="Arial" panose="020B0604020202020204" pitchFamily="34" charset="0"/>
            </a:endParaRPr>
          </a:p>
        </p:txBody>
      </p:sp>
      <p:sp>
        <p:nvSpPr>
          <p:cNvPr id="7" name="Rectangle 12"/>
          <p:cNvSpPr>
            <a:spLocks noChangeArrowheads="1"/>
          </p:cNvSpPr>
          <p:nvPr/>
        </p:nvSpPr>
        <p:spPr bwMode="auto">
          <a:xfrm>
            <a:off x="108065" y="4744624"/>
            <a:ext cx="3912491" cy="291042"/>
          </a:xfrm>
          <a:prstGeom prst="rect">
            <a:avLst/>
          </a:prstGeom>
          <a:noFill/>
          <a:ln w="9525">
            <a:noFill/>
            <a:prstDash val="sysDot"/>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numCol="1" spcCol="7200000" anchor="b" anchorCtr="0">
            <a:noAutofit/>
          </a:bodyPr>
          <a:lstStyle/>
          <a:p>
            <a:pPr algn="ctr"/>
            <a:r>
              <a:rPr lang="en-GB" sz="2000" dirty="0">
                <a:latin typeface="Arial" charset="0"/>
                <a:ea typeface="Arial" charset="0"/>
                <a:cs typeface="Arial" charset="0"/>
              </a:rPr>
              <a:t>Philippa Case </a:t>
            </a:r>
          </a:p>
          <a:p>
            <a:pPr algn="ctr"/>
            <a:r>
              <a:rPr lang="en-GB" dirty="0">
                <a:latin typeface="Arial" charset="0"/>
                <a:ea typeface="Arial" charset="0"/>
                <a:cs typeface="Arial" charset="0"/>
              </a:rPr>
              <a:t>Supervisors: Prof Annie Britton, </a:t>
            </a:r>
          </a:p>
          <a:p>
            <a:pPr algn="ctr"/>
            <a:r>
              <a:rPr lang="en-GB" dirty="0">
                <a:latin typeface="Arial" charset="0"/>
                <a:ea typeface="Arial" charset="0"/>
                <a:cs typeface="Arial" charset="0"/>
              </a:rPr>
              <a:t>Dr Paola Zaninotto, Dr Fiona Aspinal</a:t>
            </a:r>
          </a:p>
        </p:txBody>
      </p:sp>
      <p:sp>
        <p:nvSpPr>
          <p:cNvPr id="9" name="TextBox 8"/>
          <p:cNvSpPr txBox="1"/>
          <p:nvPr/>
        </p:nvSpPr>
        <p:spPr>
          <a:xfrm>
            <a:off x="5917705" y="184378"/>
            <a:ext cx="3140283" cy="338554"/>
          </a:xfrm>
          <a:prstGeom prst="rect">
            <a:avLst/>
          </a:prstGeom>
          <a:noFill/>
        </p:spPr>
        <p:txBody>
          <a:bodyPr wrap="none" lIns="0" tIns="0" rIns="0" bIns="0" rtlCol="0" anchor="t" anchorCtr="0">
            <a:spAutoFit/>
          </a:bodyPr>
          <a:lstStyle/>
          <a:p>
            <a:r>
              <a:rPr lang="en-US" sz="1100" b="1" dirty="0">
                <a:solidFill>
                  <a:schemeClr val="bg1"/>
                </a:solidFill>
                <a:latin typeface="Arial"/>
                <a:cs typeface="Arial"/>
              </a:rPr>
              <a:t>Department of Epidemiology and Public Health</a:t>
            </a:r>
          </a:p>
          <a:p>
            <a:endParaRPr lang="en-US" sz="1100" b="1" dirty="0">
              <a:solidFill>
                <a:schemeClr val="bg1"/>
              </a:solidFill>
              <a:latin typeface="Arial"/>
              <a:cs typeface="Arial"/>
            </a:endParaRPr>
          </a:p>
        </p:txBody>
      </p:sp>
      <p:pic>
        <p:nvPicPr>
          <p:cNvPr id="2" name="Picture 1">
            <a:extLst>
              <a:ext uri="{FF2B5EF4-FFF2-40B4-BE49-F238E27FC236}">
                <a16:creationId xmlns:a16="http://schemas.microsoft.com/office/drawing/2014/main" id="{15338A52-1031-BF7C-8762-7B95F9F1882C}"/>
              </a:ext>
            </a:extLst>
          </p:cNvPr>
          <p:cNvPicPr>
            <a:picLocks noChangeAspect="1"/>
          </p:cNvPicPr>
          <p:nvPr/>
        </p:nvPicPr>
        <p:blipFill>
          <a:blip r:embed="rId4"/>
          <a:stretch>
            <a:fillRect/>
          </a:stretch>
        </p:blipFill>
        <p:spPr>
          <a:xfrm>
            <a:off x="86012" y="57348"/>
            <a:ext cx="1660492" cy="1120380"/>
          </a:xfrm>
          <a:prstGeom prst="rect">
            <a:avLst/>
          </a:prstGeom>
        </p:spPr>
      </p:pic>
    </p:spTree>
    <p:extLst>
      <p:ext uri="{BB962C8B-B14F-4D97-AF65-F5344CB8AC3E}">
        <p14:creationId xmlns:p14="http://schemas.microsoft.com/office/powerpoint/2010/main" val="1582039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3000"/>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p:txBody>
          <a:bodyPr/>
          <a:lstStyle/>
          <a:p>
            <a:r>
              <a:rPr lang="en-GB" sz="3200" dirty="0"/>
              <a:t>Drinking in England</a:t>
            </a:r>
          </a:p>
          <a:p>
            <a:endParaRPr lang="en-GB" dirty="0"/>
          </a:p>
        </p:txBody>
      </p:sp>
      <p:sp>
        <p:nvSpPr>
          <p:cNvPr id="26" name="Text Placeholder 6"/>
          <p:cNvSpPr txBox="1">
            <a:spLocks/>
          </p:cNvSpPr>
          <p:nvPr/>
        </p:nvSpPr>
        <p:spPr>
          <a:xfrm>
            <a:off x="4649302" y="844414"/>
            <a:ext cx="4246341" cy="262811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3200" b="1" kern="1200">
                <a:solidFill>
                  <a:schemeClr val="tx1">
                    <a:lumMod val="50000"/>
                    <a:lumOff val="50000"/>
                  </a:schemeClr>
                </a:solidFill>
                <a:latin typeface="Arial" charset="0"/>
                <a:ea typeface="Arial" charset="0"/>
                <a:cs typeface="Arial"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Arial" charset="0"/>
                <a:ea typeface="Arial" charset="0"/>
                <a:cs typeface="Arial" charset="0"/>
              </a:defRPr>
            </a:lvl2pPr>
            <a:lvl3pPr marL="685800" indent="0" algn="l" defTabSz="685800" rtl="0" eaLnBrk="1" latinLnBrk="0" hangingPunct="1">
              <a:lnSpc>
                <a:spcPct val="90000"/>
              </a:lnSpc>
              <a:spcBef>
                <a:spcPts val="375"/>
              </a:spcBef>
              <a:buFont typeface="Arial" panose="020B0604020202020204" pitchFamily="34" charset="0"/>
              <a:buNone/>
              <a:defRPr sz="900" b="1" kern="1200">
                <a:solidFill>
                  <a:schemeClr val="tx1"/>
                </a:solidFill>
                <a:latin typeface="Arial" charset="0"/>
                <a:ea typeface="Arial" charset="0"/>
                <a:cs typeface="Arial" charset="0"/>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Arial" charset="0"/>
                <a:ea typeface="Arial" charset="0"/>
                <a:cs typeface="Arial" charset="0"/>
              </a:defRPr>
            </a:lvl4pPr>
            <a:lvl5pPr marL="1371600" indent="0" algn="l" defTabSz="685800" rtl="0" eaLnBrk="1" latinLnBrk="0" hangingPunct="1">
              <a:lnSpc>
                <a:spcPct val="90000"/>
              </a:lnSpc>
              <a:spcBef>
                <a:spcPts val="375"/>
              </a:spcBef>
              <a:buFont typeface="Arial" panose="020B0604020202020204" pitchFamily="34" charset="0"/>
              <a:buNone/>
              <a:defRPr sz="750" b="1" kern="1200">
                <a:solidFill>
                  <a:schemeClr val="tx1"/>
                </a:solidFill>
                <a:latin typeface="Arial" charset="0"/>
                <a:ea typeface="Arial" charset="0"/>
                <a:cs typeface="Arial" charset="0"/>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endParaRPr lang="en-GB" sz="2900" b="0" dirty="0">
              <a:solidFill>
                <a:schemeClr val="tx1"/>
              </a:solidFill>
            </a:endParaRPr>
          </a:p>
        </p:txBody>
      </p:sp>
      <p:sp>
        <p:nvSpPr>
          <p:cNvPr id="6" name="Oval 5">
            <a:extLst>
              <a:ext uri="{FF2B5EF4-FFF2-40B4-BE49-F238E27FC236}">
                <a16:creationId xmlns:a16="http://schemas.microsoft.com/office/drawing/2014/main" id="{71884CA4-D56E-4871-9B94-3D0E070855DF}"/>
              </a:ext>
            </a:extLst>
          </p:cNvPr>
          <p:cNvSpPr/>
          <p:nvPr/>
        </p:nvSpPr>
        <p:spPr>
          <a:xfrm>
            <a:off x="1313516" y="844415"/>
            <a:ext cx="2113496" cy="2157276"/>
          </a:xfrm>
          <a:prstGeom prst="ellipse">
            <a:avLst/>
          </a:prstGeom>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83% drank in last year</a:t>
            </a:r>
            <a:endParaRPr lang="en-GB" dirty="0">
              <a:latin typeface="Arial" panose="020B0604020202020204" pitchFamily="34" charset="0"/>
              <a:cs typeface="Arial" panose="020B0604020202020204" pitchFamily="34" charset="0"/>
            </a:endParaRPr>
          </a:p>
        </p:txBody>
      </p:sp>
      <p:pic>
        <p:nvPicPr>
          <p:cNvPr id="9" name="Graphic 8" descr="Male with solid fill">
            <a:extLst>
              <a:ext uri="{FF2B5EF4-FFF2-40B4-BE49-F238E27FC236}">
                <a16:creationId xmlns:a16="http://schemas.microsoft.com/office/drawing/2014/main" id="{26DEEFEF-ACA3-4C7B-BDC8-06FB933C27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776" y="1513367"/>
            <a:ext cx="1064113" cy="1064113"/>
          </a:xfrm>
          <a:prstGeom prst="rect">
            <a:avLst/>
          </a:prstGeom>
        </p:spPr>
      </p:pic>
      <p:pic>
        <p:nvPicPr>
          <p:cNvPr id="13" name="Graphic 12" descr="Female with solid fill">
            <a:extLst>
              <a:ext uri="{FF2B5EF4-FFF2-40B4-BE49-F238E27FC236}">
                <a16:creationId xmlns:a16="http://schemas.microsoft.com/office/drawing/2014/main" id="{23B0D346-EED7-4A21-B776-87E4D17B432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776" y="3389587"/>
            <a:ext cx="1064113" cy="1064113"/>
          </a:xfrm>
          <a:prstGeom prst="rect">
            <a:avLst/>
          </a:prstGeom>
        </p:spPr>
      </p:pic>
      <p:sp>
        <p:nvSpPr>
          <p:cNvPr id="27" name="Oval 26">
            <a:extLst>
              <a:ext uri="{FF2B5EF4-FFF2-40B4-BE49-F238E27FC236}">
                <a16:creationId xmlns:a16="http://schemas.microsoft.com/office/drawing/2014/main" id="{D9295959-EB93-450E-8C0B-4903322CCB83}"/>
              </a:ext>
            </a:extLst>
          </p:cNvPr>
          <p:cNvSpPr/>
          <p:nvPr/>
        </p:nvSpPr>
        <p:spPr>
          <a:xfrm>
            <a:off x="1333136" y="3001691"/>
            <a:ext cx="2093875" cy="2047387"/>
          </a:xfrm>
          <a:prstGeom prst="ellipse">
            <a:avLst/>
          </a:prstGeom>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77% drank in last year</a:t>
            </a:r>
            <a:endParaRPr lang="en-GB" dirty="0">
              <a:latin typeface="Arial" panose="020B0604020202020204" pitchFamily="34" charset="0"/>
              <a:cs typeface="Arial" panose="020B0604020202020204" pitchFamily="34" charset="0"/>
            </a:endParaRPr>
          </a:p>
        </p:txBody>
      </p:sp>
      <p:sp>
        <p:nvSpPr>
          <p:cNvPr id="15" name="Oval 14">
            <a:extLst>
              <a:ext uri="{FF2B5EF4-FFF2-40B4-BE49-F238E27FC236}">
                <a16:creationId xmlns:a16="http://schemas.microsoft.com/office/drawing/2014/main" id="{9C5AE294-FC84-4796-B3B9-ED05B2D4C4B2}"/>
              </a:ext>
            </a:extLst>
          </p:cNvPr>
          <p:cNvSpPr/>
          <p:nvPr/>
        </p:nvSpPr>
        <p:spPr>
          <a:xfrm>
            <a:off x="4419222" y="1513367"/>
            <a:ext cx="1087816" cy="1058382"/>
          </a:xfrm>
          <a:prstGeom prst="ellipse">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200" dirty="0">
                <a:latin typeface="Arial" panose="020B0604020202020204" pitchFamily="34" charset="0"/>
                <a:cs typeface="Arial" panose="020B0604020202020204" pitchFamily="34" charset="0"/>
              </a:rPr>
              <a:t>30% above</a:t>
            </a:r>
          </a:p>
          <a:p>
            <a:pPr algn="ctr"/>
            <a:r>
              <a:rPr lang="en-US" sz="1200" dirty="0">
                <a:latin typeface="Arial" panose="020B0604020202020204" pitchFamily="34" charset="0"/>
                <a:cs typeface="Arial" panose="020B0604020202020204" pitchFamily="34" charset="0"/>
              </a:rPr>
              <a:t>low risk</a:t>
            </a:r>
            <a:endParaRPr lang="en-GB" sz="1200" dirty="0">
              <a:latin typeface="Arial" panose="020B0604020202020204" pitchFamily="34" charset="0"/>
              <a:cs typeface="Arial" panose="020B0604020202020204" pitchFamily="34" charset="0"/>
            </a:endParaRPr>
          </a:p>
        </p:txBody>
      </p:sp>
      <p:sp>
        <p:nvSpPr>
          <p:cNvPr id="37" name="Oval 36">
            <a:extLst>
              <a:ext uri="{FF2B5EF4-FFF2-40B4-BE49-F238E27FC236}">
                <a16:creationId xmlns:a16="http://schemas.microsoft.com/office/drawing/2014/main" id="{1617E883-9F6C-4193-A703-383C75CB7362}"/>
              </a:ext>
            </a:extLst>
          </p:cNvPr>
          <p:cNvSpPr/>
          <p:nvPr/>
        </p:nvSpPr>
        <p:spPr>
          <a:xfrm>
            <a:off x="4549510" y="3505556"/>
            <a:ext cx="827239" cy="832174"/>
          </a:xfrm>
          <a:prstGeom prst="ellipse">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ctr"/>
            <a:r>
              <a:rPr lang="en-US" sz="1200" dirty="0">
                <a:latin typeface="Arial" panose="020B0604020202020204" pitchFamily="34" charset="0"/>
                <a:cs typeface="Arial" panose="020B0604020202020204" pitchFamily="34" charset="0"/>
              </a:rPr>
              <a:t>15% </a:t>
            </a:r>
          </a:p>
          <a:p>
            <a:pPr algn="ctr"/>
            <a:r>
              <a:rPr lang="en-US" sz="1200" dirty="0">
                <a:latin typeface="Arial" panose="020B0604020202020204" pitchFamily="34" charset="0"/>
                <a:cs typeface="Arial" panose="020B0604020202020204" pitchFamily="34" charset="0"/>
              </a:rPr>
              <a:t>above </a:t>
            </a:r>
          </a:p>
          <a:p>
            <a:pPr algn="ctr"/>
            <a:r>
              <a:rPr lang="en-US" sz="1200" dirty="0">
                <a:latin typeface="Arial" panose="020B0604020202020204" pitchFamily="34" charset="0"/>
                <a:cs typeface="Arial" panose="020B0604020202020204" pitchFamily="34" charset="0"/>
              </a:rPr>
              <a:t>low risk</a:t>
            </a:r>
            <a:endParaRPr lang="en-GB" sz="12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4725EEAA-7026-E68D-437D-40E835A5A5C0}"/>
              </a:ext>
            </a:extLst>
          </p:cNvPr>
          <p:cNvPicPr>
            <a:picLocks noChangeAspect="1"/>
          </p:cNvPicPr>
          <p:nvPr/>
        </p:nvPicPr>
        <p:blipFill>
          <a:blip r:embed="rId8"/>
          <a:stretch>
            <a:fillRect/>
          </a:stretch>
        </p:blipFill>
        <p:spPr>
          <a:xfrm>
            <a:off x="6483927" y="32955"/>
            <a:ext cx="976889" cy="659134"/>
          </a:xfrm>
          <a:prstGeom prst="rect">
            <a:avLst/>
          </a:prstGeom>
        </p:spPr>
      </p:pic>
    </p:spTree>
    <p:extLst>
      <p:ext uri="{BB962C8B-B14F-4D97-AF65-F5344CB8AC3E}">
        <p14:creationId xmlns:p14="http://schemas.microsoft.com/office/powerpoint/2010/main" val="182037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9000" b="-9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FCD065-7258-4111-ADA5-689892B42AE3}"/>
              </a:ext>
            </a:extLst>
          </p:cNvPr>
          <p:cNvSpPr>
            <a:spLocks noGrp="1"/>
          </p:cNvSpPr>
          <p:nvPr>
            <p:ph type="body" sz="half" idx="2"/>
          </p:nvPr>
        </p:nvSpPr>
        <p:spPr>
          <a:xfrm>
            <a:off x="103696" y="1037694"/>
            <a:ext cx="8642740" cy="3745062"/>
          </a:xfrm>
        </p:spPr>
        <p:txBody>
          <a:bodyPr>
            <a:normAutofit/>
          </a:bodyPr>
          <a:lstStyle/>
          <a:p>
            <a:pPr marL="342900" indent="-342900">
              <a:lnSpc>
                <a:spcPct val="150000"/>
              </a:lnSpc>
              <a:buFontTx/>
              <a:buChar char="-"/>
            </a:pPr>
            <a:r>
              <a:rPr lang="en-US" sz="2400" dirty="0">
                <a:solidFill>
                  <a:schemeClr val="tx1"/>
                </a:solidFill>
              </a:rPr>
              <a:t>“Routine part of the social landscape”</a:t>
            </a:r>
          </a:p>
          <a:p>
            <a:pPr marL="342900" indent="-342900">
              <a:lnSpc>
                <a:spcPct val="150000"/>
              </a:lnSpc>
              <a:buFontTx/>
              <a:buChar char="-"/>
            </a:pPr>
            <a:r>
              <a:rPr lang="en-US" sz="2400" dirty="0">
                <a:solidFill>
                  <a:schemeClr val="tx1"/>
                </a:solidFill>
              </a:rPr>
              <a:t>Facilitator</a:t>
            </a:r>
          </a:p>
          <a:p>
            <a:pPr marL="342900" indent="-342900">
              <a:lnSpc>
                <a:spcPct val="150000"/>
              </a:lnSpc>
              <a:buFontTx/>
              <a:buChar char="-"/>
            </a:pPr>
            <a:r>
              <a:rPr lang="en-US" sz="2400" dirty="0">
                <a:solidFill>
                  <a:schemeClr val="tx1"/>
                </a:solidFill>
              </a:rPr>
              <a:t>Integral part of socialising</a:t>
            </a:r>
          </a:p>
          <a:p>
            <a:pPr marL="342900" indent="-342900">
              <a:lnSpc>
                <a:spcPct val="150000"/>
              </a:lnSpc>
              <a:buFontTx/>
              <a:buChar char="-"/>
            </a:pPr>
            <a:r>
              <a:rPr lang="en-US" sz="2400" dirty="0">
                <a:solidFill>
                  <a:schemeClr val="tx1"/>
                </a:solidFill>
              </a:rPr>
              <a:t>Social norms and belonging</a:t>
            </a:r>
          </a:p>
          <a:p>
            <a:pPr marL="342900" indent="-342900">
              <a:lnSpc>
                <a:spcPct val="150000"/>
              </a:lnSpc>
              <a:buFontTx/>
              <a:buChar char="-"/>
            </a:pPr>
            <a:r>
              <a:rPr lang="en-US" sz="2400" dirty="0">
                <a:solidFill>
                  <a:schemeClr val="tx1"/>
                </a:solidFill>
              </a:rPr>
              <a:t>Enabling emotional sharing</a:t>
            </a:r>
          </a:p>
        </p:txBody>
      </p:sp>
      <p:sp>
        <p:nvSpPr>
          <p:cNvPr id="10" name="Text Placeholder 9"/>
          <p:cNvSpPr>
            <a:spLocks noGrp="1"/>
          </p:cNvSpPr>
          <p:nvPr>
            <p:ph type="body" sz="quarter" idx="12"/>
          </p:nvPr>
        </p:nvSpPr>
        <p:spPr/>
        <p:txBody>
          <a:bodyPr/>
          <a:lstStyle/>
          <a:p>
            <a:r>
              <a:rPr lang="en-US" sz="3200" dirty="0"/>
              <a:t>S</a:t>
            </a:r>
            <a:r>
              <a:rPr lang="en-GB" sz="3200" dirty="0" err="1"/>
              <a:t>ocial</a:t>
            </a:r>
            <a:r>
              <a:rPr lang="en-GB" sz="3200" dirty="0"/>
              <a:t> motives for drinking</a:t>
            </a:r>
          </a:p>
        </p:txBody>
      </p:sp>
      <p:sp>
        <p:nvSpPr>
          <p:cNvPr id="26" name="Text Placeholder 6"/>
          <p:cNvSpPr txBox="1">
            <a:spLocks/>
          </p:cNvSpPr>
          <p:nvPr/>
        </p:nvSpPr>
        <p:spPr>
          <a:xfrm>
            <a:off x="4649302" y="844414"/>
            <a:ext cx="4246341" cy="262811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3200" b="1" kern="1200">
                <a:solidFill>
                  <a:schemeClr val="tx1">
                    <a:lumMod val="50000"/>
                    <a:lumOff val="50000"/>
                  </a:schemeClr>
                </a:solidFill>
                <a:latin typeface="Arial" charset="0"/>
                <a:ea typeface="Arial" charset="0"/>
                <a:cs typeface="Arial"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Arial" charset="0"/>
                <a:ea typeface="Arial" charset="0"/>
                <a:cs typeface="Arial" charset="0"/>
              </a:defRPr>
            </a:lvl2pPr>
            <a:lvl3pPr marL="685800" indent="0" algn="l" defTabSz="685800" rtl="0" eaLnBrk="1" latinLnBrk="0" hangingPunct="1">
              <a:lnSpc>
                <a:spcPct val="90000"/>
              </a:lnSpc>
              <a:spcBef>
                <a:spcPts val="375"/>
              </a:spcBef>
              <a:buFont typeface="Arial" panose="020B0604020202020204" pitchFamily="34" charset="0"/>
              <a:buNone/>
              <a:defRPr sz="900" b="1" kern="1200">
                <a:solidFill>
                  <a:schemeClr val="tx1"/>
                </a:solidFill>
                <a:latin typeface="Arial" charset="0"/>
                <a:ea typeface="Arial" charset="0"/>
                <a:cs typeface="Arial" charset="0"/>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Arial" charset="0"/>
                <a:ea typeface="Arial" charset="0"/>
                <a:cs typeface="Arial" charset="0"/>
              </a:defRPr>
            </a:lvl4pPr>
            <a:lvl5pPr marL="1371600" indent="0" algn="l" defTabSz="685800" rtl="0" eaLnBrk="1" latinLnBrk="0" hangingPunct="1">
              <a:lnSpc>
                <a:spcPct val="90000"/>
              </a:lnSpc>
              <a:spcBef>
                <a:spcPts val="375"/>
              </a:spcBef>
              <a:buFont typeface="Arial" panose="020B0604020202020204" pitchFamily="34" charset="0"/>
              <a:buNone/>
              <a:defRPr sz="750" b="1" kern="1200">
                <a:solidFill>
                  <a:schemeClr val="tx1"/>
                </a:solidFill>
                <a:latin typeface="Arial" charset="0"/>
                <a:ea typeface="Arial" charset="0"/>
                <a:cs typeface="Arial" charset="0"/>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endParaRPr lang="en-GB" sz="2900" b="0" dirty="0">
              <a:solidFill>
                <a:schemeClr val="tx1"/>
              </a:solidFill>
            </a:endParaRPr>
          </a:p>
        </p:txBody>
      </p:sp>
      <p:pic>
        <p:nvPicPr>
          <p:cNvPr id="5" name="Picture 4">
            <a:extLst>
              <a:ext uri="{FF2B5EF4-FFF2-40B4-BE49-F238E27FC236}">
                <a16:creationId xmlns:a16="http://schemas.microsoft.com/office/drawing/2014/main" id="{C822FA18-5B17-7078-3B81-9EDDBFE51A2A}"/>
              </a:ext>
            </a:extLst>
          </p:cNvPr>
          <p:cNvPicPr>
            <a:picLocks noChangeAspect="1"/>
          </p:cNvPicPr>
          <p:nvPr/>
        </p:nvPicPr>
        <p:blipFill>
          <a:blip r:embed="rId3"/>
          <a:stretch>
            <a:fillRect/>
          </a:stretch>
        </p:blipFill>
        <p:spPr>
          <a:xfrm>
            <a:off x="6483927" y="32955"/>
            <a:ext cx="976889" cy="659134"/>
          </a:xfrm>
          <a:prstGeom prst="rect">
            <a:avLst/>
          </a:prstGeom>
        </p:spPr>
      </p:pic>
    </p:spTree>
    <p:extLst>
      <p:ext uri="{BB962C8B-B14F-4D97-AF65-F5344CB8AC3E}">
        <p14:creationId xmlns:p14="http://schemas.microsoft.com/office/powerpoint/2010/main" val="4069376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2E40D3-6FAA-45C7-A9F1-D019F29E2F8F}"/>
              </a:ext>
            </a:extLst>
          </p:cNvPr>
          <p:cNvPicPr>
            <a:picLocks noChangeAspect="1"/>
          </p:cNvPicPr>
          <p:nvPr/>
        </p:nvPicPr>
        <p:blipFill rotWithShape="1">
          <a:blip r:embed="rId3"/>
          <a:srcRect t="11011"/>
          <a:stretch/>
        </p:blipFill>
        <p:spPr>
          <a:xfrm>
            <a:off x="707681" y="844414"/>
            <a:ext cx="3025333" cy="1792612"/>
          </a:xfrm>
          <a:prstGeom prst="rect">
            <a:avLst/>
          </a:prstGeom>
        </p:spPr>
      </p:pic>
      <p:pic>
        <p:nvPicPr>
          <p:cNvPr id="8" name="Content Placeholder 8">
            <a:extLst>
              <a:ext uri="{FF2B5EF4-FFF2-40B4-BE49-F238E27FC236}">
                <a16:creationId xmlns:a16="http://schemas.microsoft.com/office/drawing/2014/main" id="{9897A10B-D043-4437-962F-01D394B9DC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8269" y="3383121"/>
            <a:ext cx="2316569" cy="154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9"/>
          <p:cNvSpPr>
            <a:spLocks noGrp="1"/>
          </p:cNvSpPr>
          <p:nvPr>
            <p:ph type="body" sz="quarter" idx="12"/>
          </p:nvPr>
        </p:nvSpPr>
        <p:spPr>
          <a:xfrm>
            <a:off x="136280" y="244606"/>
            <a:ext cx="7193468" cy="135248"/>
          </a:xfrm>
        </p:spPr>
        <p:txBody>
          <a:bodyPr/>
          <a:lstStyle/>
          <a:p>
            <a:r>
              <a:rPr lang="en-GB" sz="3100" dirty="0"/>
              <a:t>Social support, health and alcohol</a:t>
            </a:r>
          </a:p>
        </p:txBody>
      </p:sp>
      <p:sp>
        <p:nvSpPr>
          <p:cNvPr id="26" name="Text Placeholder 6"/>
          <p:cNvSpPr txBox="1">
            <a:spLocks/>
          </p:cNvSpPr>
          <p:nvPr/>
        </p:nvSpPr>
        <p:spPr>
          <a:xfrm>
            <a:off x="4649302" y="844414"/>
            <a:ext cx="4246341" cy="262811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3200" b="1" kern="1200">
                <a:solidFill>
                  <a:schemeClr val="tx1">
                    <a:lumMod val="50000"/>
                    <a:lumOff val="50000"/>
                  </a:schemeClr>
                </a:solidFill>
                <a:latin typeface="Arial" charset="0"/>
                <a:ea typeface="Arial" charset="0"/>
                <a:cs typeface="Arial"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Arial" charset="0"/>
                <a:ea typeface="Arial" charset="0"/>
                <a:cs typeface="Arial" charset="0"/>
              </a:defRPr>
            </a:lvl2pPr>
            <a:lvl3pPr marL="685800" indent="0" algn="l" defTabSz="685800" rtl="0" eaLnBrk="1" latinLnBrk="0" hangingPunct="1">
              <a:lnSpc>
                <a:spcPct val="90000"/>
              </a:lnSpc>
              <a:spcBef>
                <a:spcPts val="375"/>
              </a:spcBef>
              <a:buFont typeface="Arial" panose="020B0604020202020204" pitchFamily="34" charset="0"/>
              <a:buNone/>
              <a:defRPr sz="900" b="1" kern="1200">
                <a:solidFill>
                  <a:schemeClr val="tx1"/>
                </a:solidFill>
                <a:latin typeface="Arial" charset="0"/>
                <a:ea typeface="Arial" charset="0"/>
                <a:cs typeface="Arial" charset="0"/>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Arial" charset="0"/>
                <a:ea typeface="Arial" charset="0"/>
                <a:cs typeface="Arial" charset="0"/>
              </a:defRPr>
            </a:lvl4pPr>
            <a:lvl5pPr marL="1371600" indent="0" algn="l" defTabSz="685800" rtl="0" eaLnBrk="1" latinLnBrk="0" hangingPunct="1">
              <a:lnSpc>
                <a:spcPct val="90000"/>
              </a:lnSpc>
              <a:spcBef>
                <a:spcPts val="375"/>
              </a:spcBef>
              <a:buFont typeface="Arial" panose="020B0604020202020204" pitchFamily="34" charset="0"/>
              <a:buNone/>
              <a:defRPr sz="750" b="1" kern="1200">
                <a:solidFill>
                  <a:schemeClr val="tx1"/>
                </a:solidFill>
                <a:latin typeface="Arial" charset="0"/>
                <a:ea typeface="Arial" charset="0"/>
                <a:cs typeface="Arial" charset="0"/>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endParaRPr lang="en-GB" sz="2900" b="0" dirty="0">
              <a:solidFill>
                <a:schemeClr val="tx1"/>
              </a:solidFill>
            </a:endParaRPr>
          </a:p>
        </p:txBody>
      </p:sp>
      <p:graphicFrame>
        <p:nvGraphicFramePr>
          <p:cNvPr id="6" name="Picture Placeholder 7">
            <a:extLst>
              <a:ext uri="{FF2B5EF4-FFF2-40B4-BE49-F238E27FC236}">
                <a16:creationId xmlns:a16="http://schemas.microsoft.com/office/drawing/2014/main" id="{0EFFF81D-3475-4057-8F66-BE08A12A34FE}"/>
              </a:ext>
            </a:extLst>
          </p:cNvPr>
          <p:cNvGraphicFramePr>
            <a:graphicFrameLocks noGrp="1"/>
          </p:cNvGraphicFramePr>
          <p:nvPr>
            <p:ph type="pic" idx="1"/>
            <p:extLst>
              <p:ext uri="{D42A27DB-BD31-4B8C-83A1-F6EECF244321}">
                <p14:modId xmlns:p14="http://schemas.microsoft.com/office/powerpoint/2010/main" val="857964299"/>
              </p:ext>
            </p:extLst>
          </p:nvPr>
        </p:nvGraphicFramePr>
        <p:xfrm>
          <a:off x="2960479" y="329554"/>
          <a:ext cx="6330277" cy="25604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7" name="Picture Placeholder 7">
            <a:extLst>
              <a:ext uri="{FF2B5EF4-FFF2-40B4-BE49-F238E27FC236}">
                <a16:creationId xmlns:a16="http://schemas.microsoft.com/office/drawing/2014/main" id="{69F01555-14C0-4357-AA35-8784B8B41789}"/>
              </a:ext>
            </a:extLst>
          </p:cNvPr>
          <p:cNvGraphicFramePr>
            <a:graphicFrameLocks/>
          </p:cNvGraphicFramePr>
          <p:nvPr>
            <p:extLst>
              <p:ext uri="{D42A27DB-BD31-4B8C-83A1-F6EECF244321}">
                <p14:modId xmlns:p14="http://schemas.microsoft.com/office/powerpoint/2010/main" val="315484964"/>
              </p:ext>
            </p:extLst>
          </p:nvPr>
        </p:nvGraphicFramePr>
        <p:xfrm>
          <a:off x="-190553" y="1879983"/>
          <a:ext cx="6494541" cy="290804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1" name="Picture 10">
            <a:extLst>
              <a:ext uri="{FF2B5EF4-FFF2-40B4-BE49-F238E27FC236}">
                <a16:creationId xmlns:a16="http://schemas.microsoft.com/office/drawing/2014/main" id="{26915407-A48C-AE9A-B211-D42A9385A751}"/>
              </a:ext>
            </a:extLst>
          </p:cNvPr>
          <p:cNvPicPr>
            <a:picLocks noChangeAspect="1"/>
          </p:cNvPicPr>
          <p:nvPr/>
        </p:nvPicPr>
        <p:blipFill>
          <a:blip r:embed="rId15"/>
          <a:stretch>
            <a:fillRect/>
          </a:stretch>
        </p:blipFill>
        <p:spPr>
          <a:xfrm>
            <a:off x="6534327" y="32955"/>
            <a:ext cx="976889" cy="659134"/>
          </a:xfrm>
          <a:prstGeom prst="rect">
            <a:avLst/>
          </a:prstGeom>
        </p:spPr>
      </p:pic>
    </p:spTree>
    <p:extLst>
      <p:ext uri="{BB962C8B-B14F-4D97-AF65-F5344CB8AC3E}">
        <p14:creationId xmlns:p14="http://schemas.microsoft.com/office/powerpoint/2010/main" val="90934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0000" b="-10000"/>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629840" y="994718"/>
            <a:ext cx="7941403" cy="3745062"/>
          </a:xfrm>
        </p:spPr>
        <p:txBody>
          <a:bodyPr anchor="ctr">
            <a:normAutofit/>
          </a:bodyPr>
          <a:lstStyle/>
          <a:p>
            <a:endParaRPr lang="en-GB" dirty="0">
              <a:solidFill>
                <a:schemeClr val="tx1"/>
              </a:solidFill>
            </a:endParaRPr>
          </a:p>
          <a:p>
            <a:pPr algn="ctr">
              <a:lnSpc>
                <a:spcPct val="100000"/>
              </a:lnSpc>
            </a:pPr>
            <a:r>
              <a:rPr lang="en-GB" b="0" dirty="0">
                <a:solidFill>
                  <a:schemeClr val="tx1"/>
                </a:solidFill>
              </a:rPr>
              <a:t>To explore the interplay between social support and alcohol consumption at different stages of the life course</a:t>
            </a:r>
          </a:p>
          <a:p>
            <a:pPr algn="ctr"/>
            <a:endParaRPr lang="en-GB" dirty="0">
              <a:solidFill>
                <a:schemeClr val="tx1"/>
              </a:solidFill>
            </a:endParaRPr>
          </a:p>
        </p:txBody>
      </p:sp>
      <p:sp>
        <p:nvSpPr>
          <p:cNvPr id="10" name="Text Placeholder 9"/>
          <p:cNvSpPr>
            <a:spLocks noGrp="1"/>
          </p:cNvSpPr>
          <p:nvPr>
            <p:ph type="body" sz="quarter" idx="12"/>
          </p:nvPr>
        </p:nvSpPr>
        <p:spPr/>
        <p:txBody>
          <a:bodyPr/>
          <a:lstStyle/>
          <a:p>
            <a:pPr lvl="0"/>
            <a:r>
              <a:rPr lang="en-GB" sz="3200" dirty="0">
                <a:solidFill>
                  <a:prstClr val="white"/>
                </a:solidFill>
              </a:rPr>
              <a:t>Aim</a:t>
            </a:r>
          </a:p>
          <a:p>
            <a:endParaRPr lang="en-GB" dirty="0"/>
          </a:p>
        </p:txBody>
      </p:sp>
      <p:pic>
        <p:nvPicPr>
          <p:cNvPr id="4" name="Picture 3">
            <a:extLst>
              <a:ext uri="{FF2B5EF4-FFF2-40B4-BE49-F238E27FC236}">
                <a16:creationId xmlns:a16="http://schemas.microsoft.com/office/drawing/2014/main" id="{C85C88A0-CB72-A4CE-D7D0-1E11BB413C75}"/>
              </a:ext>
            </a:extLst>
          </p:cNvPr>
          <p:cNvPicPr>
            <a:picLocks noChangeAspect="1"/>
          </p:cNvPicPr>
          <p:nvPr/>
        </p:nvPicPr>
        <p:blipFill>
          <a:blip r:embed="rId3"/>
          <a:stretch>
            <a:fillRect/>
          </a:stretch>
        </p:blipFill>
        <p:spPr>
          <a:xfrm>
            <a:off x="6483927" y="32955"/>
            <a:ext cx="976889" cy="659134"/>
          </a:xfrm>
          <a:prstGeom prst="rect">
            <a:avLst/>
          </a:prstGeom>
        </p:spPr>
      </p:pic>
    </p:spTree>
    <p:extLst>
      <p:ext uri="{BB962C8B-B14F-4D97-AF65-F5344CB8AC3E}">
        <p14:creationId xmlns:p14="http://schemas.microsoft.com/office/powerpoint/2010/main" val="161819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16000" y="133004"/>
            <a:ext cx="6269860" cy="376040"/>
          </a:xfrm>
        </p:spPr>
        <p:txBody>
          <a:bodyPr/>
          <a:lstStyle/>
          <a:p>
            <a:pPr lvl="0"/>
            <a:r>
              <a:rPr lang="en-GB" sz="3200" dirty="0">
                <a:solidFill>
                  <a:prstClr val="white"/>
                </a:solidFill>
              </a:rPr>
              <a:t>Methodology: Mixed methods</a:t>
            </a:r>
            <a:endParaRPr lang="en-GB" dirty="0"/>
          </a:p>
        </p:txBody>
      </p:sp>
      <p:sp>
        <p:nvSpPr>
          <p:cNvPr id="5" name="Oval 4">
            <a:extLst>
              <a:ext uri="{FF2B5EF4-FFF2-40B4-BE49-F238E27FC236}">
                <a16:creationId xmlns:a16="http://schemas.microsoft.com/office/drawing/2014/main" id="{E364227D-3929-034C-0A3D-B3D257B5DC32}"/>
              </a:ext>
            </a:extLst>
          </p:cNvPr>
          <p:cNvSpPr/>
          <p:nvPr/>
        </p:nvSpPr>
        <p:spPr>
          <a:xfrm>
            <a:off x="3784222" y="955964"/>
            <a:ext cx="1843493" cy="18729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Quantitative study 1</a:t>
            </a:r>
            <a:endParaRPr lang="en-GB" sz="1500" dirty="0">
              <a:solidFill>
                <a:schemeClr val="tx1"/>
              </a:solidFill>
            </a:endParaRPr>
          </a:p>
        </p:txBody>
      </p:sp>
      <p:sp>
        <p:nvSpPr>
          <p:cNvPr id="6" name="Oval 5">
            <a:extLst>
              <a:ext uri="{FF2B5EF4-FFF2-40B4-BE49-F238E27FC236}">
                <a16:creationId xmlns:a16="http://schemas.microsoft.com/office/drawing/2014/main" id="{A43D4FEC-A665-E854-EEE5-261B2B8690BB}"/>
              </a:ext>
            </a:extLst>
          </p:cNvPr>
          <p:cNvSpPr/>
          <p:nvPr/>
        </p:nvSpPr>
        <p:spPr>
          <a:xfrm>
            <a:off x="2759825" y="2283286"/>
            <a:ext cx="1922487" cy="1872954"/>
          </a:xfrm>
          <a:prstGeom prst="ellipse">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2">
                    <a:lumMod val="50000"/>
                  </a:schemeClr>
                </a:solidFill>
              </a:rPr>
              <a:t>Quantitative study 2</a:t>
            </a:r>
            <a:endParaRPr lang="en-GB" sz="1500" dirty="0">
              <a:solidFill>
                <a:schemeClr val="bg2">
                  <a:lumMod val="50000"/>
                </a:schemeClr>
              </a:solidFill>
            </a:endParaRPr>
          </a:p>
        </p:txBody>
      </p:sp>
      <p:sp>
        <p:nvSpPr>
          <p:cNvPr id="8" name="Oval 7">
            <a:extLst>
              <a:ext uri="{FF2B5EF4-FFF2-40B4-BE49-F238E27FC236}">
                <a16:creationId xmlns:a16="http://schemas.microsoft.com/office/drawing/2014/main" id="{8A84C0C0-FF1B-ECCC-E597-03D1008F312A}"/>
              </a:ext>
            </a:extLst>
          </p:cNvPr>
          <p:cNvSpPr/>
          <p:nvPr/>
        </p:nvSpPr>
        <p:spPr>
          <a:xfrm>
            <a:off x="4586122" y="2283286"/>
            <a:ext cx="1922487" cy="1872954"/>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lumMod val="65000"/>
                  </a:schemeClr>
                </a:solidFill>
              </a:rPr>
              <a:t>Qualitative study</a:t>
            </a:r>
            <a:endParaRPr lang="en-GB" sz="1500" dirty="0">
              <a:solidFill>
                <a:schemeClr val="bg1">
                  <a:lumMod val="65000"/>
                </a:schemeClr>
              </a:solidFill>
            </a:endParaRPr>
          </a:p>
        </p:txBody>
      </p:sp>
      <p:pic>
        <p:nvPicPr>
          <p:cNvPr id="9" name="Graphic 8" descr="Bar chart with solid fill">
            <a:extLst>
              <a:ext uri="{FF2B5EF4-FFF2-40B4-BE49-F238E27FC236}">
                <a16:creationId xmlns:a16="http://schemas.microsoft.com/office/drawing/2014/main" id="{D7EDDDE2-C284-A74A-609F-04D80F31D1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53712" y="1146473"/>
            <a:ext cx="457200" cy="457200"/>
          </a:xfrm>
          <a:prstGeom prst="rect">
            <a:avLst/>
          </a:prstGeom>
        </p:spPr>
      </p:pic>
      <p:pic>
        <p:nvPicPr>
          <p:cNvPr id="11" name="Graphic 10" descr="Hockey Stick Curve Graph outline">
            <a:extLst>
              <a:ext uri="{FF2B5EF4-FFF2-40B4-BE49-F238E27FC236}">
                <a16:creationId xmlns:a16="http://schemas.microsoft.com/office/drawing/2014/main" id="{1B2CC6B3-C6C8-899B-7611-5DD06376E5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45138" y="2446533"/>
            <a:ext cx="457200" cy="457200"/>
          </a:xfrm>
          <a:prstGeom prst="rect">
            <a:avLst/>
          </a:prstGeom>
        </p:spPr>
      </p:pic>
      <p:pic>
        <p:nvPicPr>
          <p:cNvPr id="12" name="Graphic 11" descr="Chat outline">
            <a:extLst>
              <a:ext uri="{FF2B5EF4-FFF2-40B4-BE49-F238E27FC236}">
                <a16:creationId xmlns:a16="http://schemas.microsoft.com/office/drawing/2014/main" id="{E5D8ED77-06AC-A43E-B863-543A3F726B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39929" y="2446533"/>
            <a:ext cx="457200" cy="457200"/>
          </a:xfrm>
          <a:prstGeom prst="rect">
            <a:avLst/>
          </a:prstGeom>
        </p:spPr>
      </p:pic>
      <p:pic>
        <p:nvPicPr>
          <p:cNvPr id="15" name="Picture 14">
            <a:extLst>
              <a:ext uri="{FF2B5EF4-FFF2-40B4-BE49-F238E27FC236}">
                <a16:creationId xmlns:a16="http://schemas.microsoft.com/office/drawing/2014/main" id="{4266656C-F245-06B1-C0A4-A9B9DB8AF31E}"/>
              </a:ext>
            </a:extLst>
          </p:cNvPr>
          <p:cNvPicPr>
            <a:picLocks noChangeAspect="1"/>
          </p:cNvPicPr>
          <p:nvPr/>
        </p:nvPicPr>
        <p:blipFill>
          <a:blip r:embed="rId9"/>
          <a:stretch>
            <a:fillRect/>
          </a:stretch>
        </p:blipFill>
        <p:spPr>
          <a:xfrm>
            <a:off x="6483927" y="32955"/>
            <a:ext cx="976889" cy="659134"/>
          </a:xfrm>
          <a:prstGeom prst="rect">
            <a:avLst/>
          </a:prstGeom>
        </p:spPr>
      </p:pic>
    </p:spTree>
    <p:extLst>
      <p:ext uri="{BB962C8B-B14F-4D97-AF65-F5344CB8AC3E}">
        <p14:creationId xmlns:p14="http://schemas.microsoft.com/office/powerpoint/2010/main" val="1940811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39ECA0B-347A-8B2F-8A2C-51DB6165AC11}"/>
              </a:ext>
            </a:extLst>
          </p:cNvPr>
          <p:cNvPicPr>
            <a:picLocks noChangeAspect="1"/>
          </p:cNvPicPr>
          <p:nvPr/>
        </p:nvPicPr>
        <p:blipFill>
          <a:blip r:embed="rId3"/>
          <a:stretch>
            <a:fillRect/>
          </a:stretch>
        </p:blipFill>
        <p:spPr>
          <a:xfrm>
            <a:off x="7597443" y="1960510"/>
            <a:ext cx="1478044" cy="1478044"/>
          </a:xfrm>
          <a:prstGeom prst="rect">
            <a:avLst/>
          </a:prstGeom>
        </p:spPr>
      </p:pic>
      <p:sp>
        <p:nvSpPr>
          <p:cNvPr id="7" name="Text Placeholder 6"/>
          <p:cNvSpPr>
            <a:spLocks noGrp="1"/>
          </p:cNvSpPr>
          <p:nvPr>
            <p:ph type="body" sz="half" idx="2"/>
          </p:nvPr>
        </p:nvSpPr>
        <p:spPr>
          <a:xfrm>
            <a:off x="1770610" y="1067879"/>
            <a:ext cx="7075847" cy="866022"/>
          </a:xfrm>
        </p:spPr>
        <p:txBody>
          <a:bodyPr>
            <a:normAutofit/>
          </a:body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lang="en-GB" sz="1800" b="0" dirty="0">
                <a:solidFill>
                  <a:schemeClr val="tx1"/>
                </a:solidFill>
              </a:rPr>
              <a:t>Mid-adults: 	N=6,028-7,840</a:t>
            </a:r>
          </a:p>
          <a:p>
            <a:pPr>
              <a:lnSpc>
                <a:spcPct val="100000"/>
              </a:lnSpc>
              <a:defRPr/>
            </a:pPr>
            <a:r>
              <a:rPr kumimoji="0" lang="en-GB" sz="1800" b="0" i="0" u="none" strike="noStrike" kern="1200" cap="none" spc="0" normalizeH="0" baseline="0" noProof="0" dirty="0">
                <a:ln>
                  <a:noFill/>
                </a:ln>
                <a:solidFill>
                  <a:schemeClr val="tx1"/>
                </a:solidFill>
                <a:effectLst/>
                <a:uLnTx/>
                <a:uFillTx/>
                <a:latin typeface="Arial" charset="0"/>
                <a:cs typeface="Arial" charset="0"/>
              </a:rPr>
              <a:t>Logistic regression analyses</a:t>
            </a: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chemeClr val="tx1"/>
              </a:solidFill>
              <a:effectLst/>
              <a:uLnTx/>
              <a:uFillTx/>
              <a:latin typeface="Arial" charset="0"/>
              <a:cs typeface="Arial" charset="0"/>
            </a:endParaRPr>
          </a:p>
        </p:txBody>
      </p:sp>
      <p:sp>
        <p:nvSpPr>
          <p:cNvPr id="10" name="Text Placeholder 9"/>
          <p:cNvSpPr>
            <a:spLocks noGrp="1"/>
          </p:cNvSpPr>
          <p:nvPr>
            <p:ph type="body" sz="quarter" idx="12"/>
          </p:nvPr>
        </p:nvSpPr>
        <p:spPr>
          <a:xfrm>
            <a:off x="216000" y="133004"/>
            <a:ext cx="6269860" cy="376040"/>
          </a:xfrm>
        </p:spPr>
        <p:txBody>
          <a:bodyPr/>
          <a:lstStyle/>
          <a:p>
            <a:pPr lvl="0"/>
            <a:r>
              <a:rPr lang="en-GB" sz="3200" dirty="0">
                <a:solidFill>
                  <a:prstClr val="white"/>
                </a:solidFill>
              </a:rPr>
              <a:t>Methods</a:t>
            </a:r>
            <a:endParaRPr lang="en-GB" dirty="0"/>
          </a:p>
        </p:txBody>
      </p:sp>
      <p:sp>
        <p:nvSpPr>
          <p:cNvPr id="5" name="Oval 4">
            <a:extLst>
              <a:ext uri="{FF2B5EF4-FFF2-40B4-BE49-F238E27FC236}">
                <a16:creationId xmlns:a16="http://schemas.microsoft.com/office/drawing/2014/main" id="{E364227D-3929-034C-0A3D-B3D257B5DC32}"/>
              </a:ext>
            </a:extLst>
          </p:cNvPr>
          <p:cNvSpPr/>
          <p:nvPr/>
        </p:nvSpPr>
        <p:spPr>
          <a:xfrm>
            <a:off x="297542" y="820558"/>
            <a:ext cx="1373316" cy="13139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Quantitative study 1</a:t>
            </a:r>
            <a:endParaRPr lang="en-GB" sz="1200" dirty="0">
              <a:solidFill>
                <a:schemeClr val="tx1"/>
              </a:solidFill>
            </a:endParaRPr>
          </a:p>
        </p:txBody>
      </p:sp>
      <p:sp>
        <p:nvSpPr>
          <p:cNvPr id="6" name="Oval 5">
            <a:extLst>
              <a:ext uri="{FF2B5EF4-FFF2-40B4-BE49-F238E27FC236}">
                <a16:creationId xmlns:a16="http://schemas.microsoft.com/office/drawing/2014/main" id="{A43D4FEC-A665-E854-EEE5-261B2B8690BB}"/>
              </a:ext>
            </a:extLst>
          </p:cNvPr>
          <p:cNvSpPr/>
          <p:nvPr/>
        </p:nvSpPr>
        <p:spPr>
          <a:xfrm>
            <a:off x="297542" y="2235156"/>
            <a:ext cx="1373316" cy="1313984"/>
          </a:xfrm>
          <a:prstGeom prst="ellipse">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2">
                    <a:lumMod val="50000"/>
                  </a:schemeClr>
                </a:solidFill>
              </a:rPr>
              <a:t>Quantitative study 2</a:t>
            </a:r>
            <a:endParaRPr lang="en-GB" sz="1200" dirty="0">
              <a:solidFill>
                <a:schemeClr val="bg2">
                  <a:lumMod val="50000"/>
                </a:schemeClr>
              </a:solidFill>
            </a:endParaRPr>
          </a:p>
        </p:txBody>
      </p:sp>
      <p:sp>
        <p:nvSpPr>
          <p:cNvPr id="8" name="Oval 7">
            <a:extLst>
              <a:ext uri="{FF2B5EF4-FFF2-40B4-BE49-F238E27FC236}">
                <a16:creationId xmlns:a16="http://schemas.microsoft.com/office/drawing/2014/main" id="{8A84C0C0-FF1B-ECCC-E597-03D1008F312A}"/>
              </a:ext>
            </a:extLst>
          </p:cNvPr>
          <p:cNvSpPr/>
          <p:nvPr/>
        </p:nvSpPr>
        <p:spPr>
          <a:xfrm>
            <a:off x="297542" y="3649754"/>
            <a:ext cx="1373316" cy="1313984"/>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lumMod val="65000"/>
                  </a:schemeClr>
                </a:solidFill>
              </a:rPr>
              <a:t>Qualitative study</a:t>
            </a:r>
            <a:endParaRPr lang="en-GB" sz="1200" dirty="0">
              <a:solidFill>
                <a:schemeClr val="bg1">
                  <a:lumMod val="65000"/>
                </a:schemeClr>
              </a:solidFill>
            </a:endParaRPr>
          </a:p>
        </p:txBody>
      </p:sp>
      <p:pic>
        <p:nvPicPr>
          <p:cNvPr id="9" name="Graphic 8" descr="Bar chart with solid fill">
            <a:extLst>
              <a:ext uri="{FF2B5EF4-FFF2-40B4-BE49-F238E27FC236}">
                <a16:creationId xmlns:a16="http://schemas.microsoft.com/office/drawing/2014/main" id="{D7EDDDE2-C284-A74A-609F-04D80F31D1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5600" y="809435"/>
            <a:ext cx="457200" cy="457200"/>
          </a:xfrm>
          <a:prstGeom prst="rect">
            <a:avLst/>
          </a:prstGeom>
        </p:spPr>
      </p:pic>
      <p:pic>
        <p:nvPicPr>
          <p:cNvPr id="11" name="Graphic 10" descr="Hockey Stick Curve Graph outline">
            <a:extLst>
              <a:ext uri="{FF2B5EF4-FFF2-40B4-BE49-F238E27FC236}">
                <a16:creationId xmlns:a16="http://schemas.microsoft.com/office/drawing/2014/main" id="{1B2CC6B3-C6C8-899B-7611-5DD06376E5F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5600" y="2242332"/>
            <a:ext cx="457200" cy="457200"/>
          </a:xfrm>
          <a:prstGeom prst="rect">
            <a:avLst/>
          </a:prstGeom>
        </p:spPr>
      </p:pic>
      <p:pic>
        <p:nvPicPr>
          <p:cNvPr id="12" name="Graphic 11" descr="Chat outline">
            <a:extLst>
              <a:ext uri="{FF2B5EF4-FFF2-40B4-BE49-F238E27FC236}">
                <a16:creationId xmlns:a16="http://schemas.microsoft.com/office/drawing/2014/main" id="{E5D8ED77-06AC-A43E-B863-543A3F726B7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55600" y="3659999"/>
            <a:ext cx="457200" cy="457200"/>
          </a:xfrm>
          <a:prstGeom prst="rect">
            <a:avLst/>
          </a:prstGeom>
        </p:spPr>
      </p:pic>
      <p:pic>
        <p:nvPicPr>
          <p:cNvPr id="3" name="Picture 2">
            <a:extLst>
              <a:ext uri="{FF2B5EF4-FFF2-40B4-BE49-F238E27FC236}">
                <a16:creationId xmlns:a16="http://schemas.microsoft.com/office/drawing/2014/main" id="{70EE1D09-EF46-D2BF-1811-0779524228DC}"/>
              </a:ext>
            </a:extLst>
          </p:cNvPr>
          <p:cNvPicPr>
            <a:picLocks noChangeAspect="1"/>
          </p:cNvPicPr>
          <p:nvPr/>
        </p:nvPicPr>
        <p:blipFill>
          <a:blip r:embed="rId10"/>
          <a:stretch>
            <a:fillRect/>
          </a:stretch>
        </p:blipFill>
        <p:spPr>
          <a:xfrm>
            <a:off x="6551070" y="936914"/>
            <a:ext cx="1176630" cy="1176630"/>
          </a:xfrm>
          <a:prstGeom prst="rect">
            <a:avLst/>
          </a:prstGeom>
        </p:spPr>
      </p:pic>
      <p:pic>
        <p:nvPicPr>
          <p:cNvPr id="4" name="Picture 3">
            <a:extLst>
              <a:ext uri="{FF2B5EF4-FFF2-40B4-BE49-F238E27FC236}">
                <a16:creationId xmlns:a16="http://schemas.microsoft.com/office/drawing/2014/main" id="{F10F5C5F-230C-8BEA-2DB6-C14FFE84FD65}"/>
              </a:ext>
            </a:extLst>
          </p:cNvPr>
          <p:cNvPicPr>
            <a:picLocks noChangeAspect="1"/>
          </p:cNvPicPr>
          <p:nvPr/>
        </p:nvPicPr>
        <p:blipFill>
          <a:blip r:embed="rId3"/>
          <a:stretch>
            <a:fillRect/>
          </a:stretch>
        </p:blipFill>
        <p:spPr>
          <a:xfrm>
            <a:off x="7597443" y="757112"/>
            <a:ext cx="1478044" cy="1478044"/>
          </a:xfrm>
          <a:prstGeom prst="rect">
            <a:avLst/>
          </a:prstGeom>
        </p:spPr>
      </p:pic>
      <p:pic>
        <p:nvPicPr>
          <p:cNvPr id="14" name="Picture 13">
            <a:extLst>
              <a:ext uri="{FF2B5EF4-FFF2-40B4-BE49-F238E27FC236}">
                <a16:creationId xmlns:a16="http://schemas.microsoft.com/office/drawing/2014/main" id="{22BF1BCB-DF9B-A898-513F-0D36E1C2E11F}"/>
              </a:ext>
            </a:extLst>
          </p:cNvPr>
          <p:cNvPicPr>
            <a:picLocks noChangeAspect="1"/>
          </p:cNvPicPr>
          <p:nvPr/>
        </p:nvPicPr>
        <p:blipFill>
          <a:blip r:embed="rId11"/>
          <a:stretch>
            <a:fillRect/>
          </a:stretch>
        </p:blipFill>
        <p:spPr>
          <a:xfrm>
            <a:off x="6483927" y="32955"/>
            <a:ext cx="976889" cy="659134"/>
          </a:xfrm>
          <a:prstGeom prst="rect">
            <a:avLst/>
          </a:prstGeom>
        </p:spPr>
      </p:pic>
      <p:sp>
        <p:nvSpPr>
          <p:cNvPr id="24" name="Text Placeholder 6">
            <a:extLst>
              <a:ext uri="{FF2B5EF4-FFF2-40B4-BE49-F238E27FC236}">
                <a16:creationId xmlns:a16="http://schemas.microsoft.com/office/drawing/2014/main" id="{1E332E69-0AB0-B081-6D3B-E533F408A296}"/>
              </a:ext>
            </a:extLst>
          </p:cNvPr>
          <p:cNvSpPr txBox="1">
            <a:spLocks/>
          </p:cNvSpPr>
          <p:nvPr/>
        </p:nvSpPr>
        <p:spPr>
          <a:xfrm>
            <a:off x="1770609" y="2273192"/>
            <a:ext cx="7075847" cy="1248938"/>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3200" b="1" kern="1200">
                <a:solidFill>
                  <a:schemeClr val="tx1">
                    <a:lumMod val="50000"/>
                    <a:lumOff val="50000"/>
                  </a:schemeClr>
                </a:solidFill>
                <a:latin typeface="Arial" charset="0"/>
                <a:ea typeface="Arial" charset="0"/>
                <a:cs typeface="Arial"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Arial" charset="0"/>
                <a:ea typeface="Arial" charset="0"/>
                <a:cs typeface="Arial" charset="0"/>
              </a:defRPr>
            </a:lvl2pPr>
            <a:lvl3pPr marL="685800" indent="0" algn="l" defTabSz="685800" rtl="0" eaLnBrk="1" latinLnBrk="0" hangingPunct="1">
              <a:lnSpc>
                <a:spcPct val="90000"/>
              </a:lnSpc>
              <a:spcBef>
                <a:spcPts val="375"/>
              </a:spcBef>
              <a:buFont typeface="Arial" panose="020B0604020202020204" pitchFamily="34" charset="0"/>
              <a:buNone/>
              <a:defRPr sz="900" b="1" kern="1200">
                <a:solidFill>
                  <a:schemeClr val="tx1"/>
                </a:solidFill>
                <a:latin typeface="Arial" charset="0"/>
                <a:ea typeface="Arial" charset="0"/>
                <a:cs typeface="Arial" charset="0"/>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Arial" charset="0"/>
                <a:ea typeface="Arial" charset="0"/>
                <a:cs typeface="Arial" charset="0"/>
              </a:defRPr>
            </a:lvl4pPr>
            <a:lvl5pPr marL="1371600" indent="0" algn="l" defTabSz="685800" rtl="0" eaLnBrk="1" latinLnBrk="0" hangingPunct="1">
              <a:lnSpc>
                <a:spcPct val="90000"/>
              </a:lnSpc>
              <a:spcBef>
                <a:spcPts val="375"/>
              </a:spcBef>
              <a:buFont typeface="Arial" panose="020B0604020202020204" pitchFamily="34" charset="0"/>
              <a:buNone/>
              <a:defRPr sz="750" b="1" kern="1200">
                <a:solidFill>
                  <a:schemeClr val="tx1"/>
                </a:solidFill>
                <a:latin typeface="Arial" charset="0"/>
                <a:ea typeface="Arial" charset="0"/>
                <a:cs typeface="Arial" charset="0"/>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a:lnSpc>
                <a:spcPct val="100000"/>
              </a:lnSpc>
              <a:defRPr/>
            </a:pPr>
            <a:r>
              <a:rPr lang="en-GB" sz="1800" b="0" dirty="0">
                <a:solidFill>
                  <a:schemeClr val="tx1"/>
                </a:solidFill>
              </a:rPr>
              <a:t>Mid-adults: 	N=9,037-11,603</a:t>
            </a:r>
          </a:p>
          <a:p>
            <a:pPr>
              <a:lnSpc>
                <a:spcPct val="100000"/>
              </a:lnSpc>
              <a:defRPr/>
            </a:pPr>
            <a:r>
              <a:rPr lang="en-GB" sz="1800" b="0" dirty="0">
                <a:solidFill>
                  <a:schemeClr val="tx1"/>
                </a:solidFill>
              </a:rPr>
              <a:t>Confirmatory factor analysis</a:t>
            </a:r>
          </a:p>
          <a:p>
            <a:pPr>
              <a:lnSpc>
                <a:spcPct val="100000"/>
              </a:lnSpc>
              <a:defRPr/>
            </a:pPr>
            <a:r>
              <a:rPr lang="en-GB" sz="1800" b="0" dirty="0">
                <a:solidFill>
                  <a:schemeClr val="tx1"/>
                </a:solidFill>
              </a:rPr>
              <a:t>Mediation analysis using structural equation modelling </a:t>
            </a:r>
          </a:p>
          <a:p>
            <a:pPr>
              <a:lnSpc>
                <a:spcPct val="100000"/>
              </a:lnSpc>
              <a:defRPr/>
            </a:pPr>
            <a:endParaRPr lang="en-GB" sz="1800" b="0" dirty="0">
              <a:solidFill>
                <a:schemeClr val="tx1"/>
              </a:solidFill>
            </a:endParaRPr>
          </a:p>
        </p:txBody>
      </p:sp>
      <p:sp>
        <p:nvSpPr>
          <p:cNvPr id="25" name="Text Placeholder 6">
            <a:extLst>
              <a:ext uri="{FF2B5EF4-FFF2-40B4-BE49-F238E27FC236}">
                <a16:creationId xmlns:a16="http://schemas.microsoft.com/office/drawing/2014/main" id="{5700C3D7-CB62-E6EC-FCA5-2B0E271B6BAC}"/>
              </a:ext>
            </a:extLst>
          </p:cNvPr>
          <p:cNvSpPr txBox="1">
            <a:spLocks/>
          </p:cNvSpPr>
          <p:nvPr/>
        </p:nvSpPr>
        <p:spPr>
          <a:xfrm>
            <a:off x="1770610" y="3915441"/>
            <a:ext cx="7075847" cy="837248"/>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3200" b="1" kern="1200">
                <a:solidFill>
                  <a:schemeClr val="tx1">
                    <a:lumMod val="50000"/>
                    <a:lumOff val="50000"/>
                  </a:schemeClr>
                </a:solidFill>
                <a:latin typeface="Arial" charset="0"/>
                <a:ea typeface="Arial" charset="0"/>
                <a:cs typeface="Arial"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Arial" charset="0"/>
                <a:ea typeface="Arial" charset="0"/>
                <a:cs typeface="Arial" charset="0"/>
              </a:defRPr>
            </a:lvl2pPr>
            <a:lvl3pPr marL="685800" indent="0" algn="l" defTabSz="685800" rtl="0" eaLnBrk="1" latinLnBrk="0" hangingPunct="1">
              <a:lnSpc>
                <a:spcPct val="90000"/>
              </a:lnSpc>
              <a:spcBef>
                <a:spcPts val="375"/>
              </a:spcBef>
              <a:buFont typeface="Arial" panose="020B0604020202020204" pitchFamily="34" charset="0"/>
              <a:buNone/>
              <a:defRPr sz="900" b="1" kern="1200">
                <a:solidFill>
                  <a:schemeClr val="tx1"/>
                </a:solidFill>
                <a:latin typeface="Arial" charset="0"/>
                <a:ea typeface="Arial" charset="0"/>
                <a:cs typeface="Arial" charset="0"/>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Arial" charset="0"/>
                <a:ea typeface="Arial" charset="0"/>
                <a:cs typeface="Arial" charset="0"/>
              </a:defRPr>
            </a:lvl4pPr>
            <a:lvl5pPr marL="1371600" indent="0" algn="l" defTabSz="685800" rtl="0" eaLnBrk="1" latinLnBrk="0" hangingPunct="1">
              <a:lnSpc>
                <a:spcPct val="90000"/>
              </a:lnSpc>
              <a:spcBef>
                <a:spcPts val="375"/>
              </a:spcBef>
              <a:buFont typeface="Arial" panose="020B0604020202020204" pitchFamily="34" charset="0"/>
              <a:buNone/>
              <a:defRPr sz="750" b="1" kern="1200">
                <a:solidFill>
                  <a:schemeClr val="tx1"/>
                </a:solidFill>
                <a:latin typeface="Arial" charset="0"/>
                <a:ea typeface="Arial" charset="0"/>
                <a:cs typeface="Arial" charset="0"/>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a:lnSpc>
                <a:spcPct val="100000"/>
              </a:lnSpc>
              <a:defRPr/>
            </a:pPr>
            <a:r>
              <a:rPr lang="en-GB" sz="1800" b="0" dirty="0">
                <a:solidFill>
                  <a:schemeClr val="tx1"/>
                </a:solidFill>
              </a:rPr>
              <a:t>12 adults accessing alcohol treatment services (age 32-56)</a:t>
            </a:r>
          </a:p>
          <a:p>
            <a:pPr>
              <a:lnSpc>
                <a:spcPct val="100000"/>
              </a:lnSpc>
              <a:defRPr/>
            </a:pPr>
            <a:r>
              <a:rPr lang="en-GB" sz="1800" b="0" dirty="0">
                <a:solidFill>
                  <a:schemeClr val="tx1"/>
                </a:solidFill>
              </a:rPr>
              <a:t>Thematic analysis</a:t>
            </a:r>
          </a:p>
          <a:p>
            <a:pPr>
              <a:lnSpc>
                <a:spcPct val="100000"/>
              </a:lnSpc>
              <a:defRPr/>
            </a:pPr>
            <a:endParaRPr lang="en-GB" sz="1800" b="0" dirty="0">
              <a:solidFill>
                <a:schemeClr val="tx1"/>
              </a:solidFill>
            </a:endParaRPr>
          </a:p>
        </p:txBody>
      </p:sp>
    </p:spTree>
    <p:extLst>
      <p:ext uri="{BB962C8B-B14F-4D97-AF65-F5344CB8AC3E}">
        <p14:creationId xmlns:p14="http://schemas.microsoft.com/office/powerpoint/2010/main" val="385287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5" grpId="0" animBg="1"/>
      <p:bldP spid="6" grpId="0" animBg="1"/>
      <p:bldP spid="8" grpId="0" animBg="1"/>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874FF5A-2496-417A-A494-4D2F6E081975}"/>
              </a:ext>
            </a:extLst>
          </p:cNvPr>
          <p:cNvSpPr>
            <a:spLocks noGrp="1"/>
          </p:cNvSpPr>
          <p:nvPr>
            <p:ph type="body" sz="quarter" idx="12"/>
          </p:nvPr>
        </p:nvSpPr>
        <p:spPr>
          <a:xfrm>
            <a:off x="215900" y="215900"/>
            <a:ext cx="6822209" cy="293688"/>
          </a:xfrm>
        </p:spPr>
        <p:txBody>
          <a:bodyPr/>
          <a:lstStyle/>
          <a:p>
            <a:pPr lvl="0"/>
            <a:r>
              <a:rPr lang="en-GB" sz="3200" dirty="0">
                <a:solidFill>
                  <a:prstClr val="white"/>
                </a:solidFill>
              </a:rPr>
              <a:t>Results: Study 1</a:t>
            </a:r>
            <a:endParaRPr lang="en-GB" dirty="0"/>
          </a:p>
        </p:txBody>
      </p:sp>
      <p:sp>
        <p:nvSpPr>
          <p:cNvPr id="10" name="TextBox 9">
            <a:extLst>
              <a:ext uri="{FF2B5EF4-FFF2-40B4-BE49-F238E27FC236}">
                <a16:creationId xmlns:a16="http://schemas.microsoft.com/office/drawing/2014/main" id="{4F515056-02A7-4D62-907D-F8F670884C75}"/>
              </a:ext>
            </a:extLst>
          </p:cNvPr>
          <p:cNvSpPr txBox="1"/>
          <p:nvPr/>
        </p:nvSpPr>
        <p:spPr>
          <a:xfrm>
            <a:off x="215999" y="793019"/>
            <a:ext cx="8636688" cy="461665"/>
          </a:xfrm>
          <a:prstGeom prst="rect">
            <a:avLst/>
          </a:prstGeom>
          <a:noFill/>
        </p:spPr>
        <p:txBody>
          <a:bodyPr wrap="square" rtlCol="0">
            <a:spAutoFit/>
          </a:bodyPr>
          <a:lstStyle/>
          <a:p>
            <a:pPr algn="ctr"/>
            <a:r>
              <a:rPr lang="en-US" sz="2400" dirty="0">
                <a:solidFill>
                  <a:schemeClr val="accent3">
                    <a:lumMod val="75000"/>
                  </a:schemeClr>
                </a:solidFill>
                <a:latin typeface="Arial" panose="020B0604020202020204" pitchFamily="34" charset="0"/>
                <a:cs typeface="Arial" panose="020B0604020202020204" pitchFamily="34" charset="0"/>
              </a:rPr>
              <a:t>Closest person</a:t>
            </a:r>
            <a:endParaRPr lang="en-GB" sz="2400" dirty="0">
              <a:solidFill>
                <a:schemeClr val="accent3">
                  <a:lumMod val="75000"/>
                </a:schemeClr>
              </a:solidFill>
              <a:latin typeface="Arial" panose="020B0604020202020204" pitchFamily="34" charset="0"/>
              <a:cs typeface="Arial" panose="020B0604020202020204" pitchFamily="34" charset="0"/>
            </a:endParaRPr>
          </a:p>
        </p:txBody>
      </p:sp>
      <p:graphicFrame>
        <p:nvGraphicFramePr>
          <p:cNvPr id="6" name="Chart 5">
            <a:extLst>
              <a:ext uri="{FF2B5EF4-FFF2-40B4-BE49-F238E27FC236}">
                <a16:creationId xmlns:a16="http://schemas.microsoft.com/office/drawing/2014/main" id="{23382A7B-13D3-F5CF-44F0-AFDB44497DC9}"/>
              </a:ext>
            </a:extLst>
          </p:cNvPr>
          <p:cNvGraphicFramePr/>
          <p:nvPr>
            <p:extLst>
              <p:ext uri="{D42A27DB-BD31-4B8C-83A1-F6EECF244321}">
                <p14:modId xmlns:p14="http://schemas.microsoft.com/office/powerpoint/2010/main" val="3233171355"/>
              </p:ext>
            </p:extLst>
          </p:nvPr>
        </p:nvGraphicFramePr>
        <p:xfrm>
          <a:off x="531263" y="1779908"/>
          <a:ext cx="3916680" cy="279209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45C9B5AD-D76C-2D65-CDB7-786767B113B3}"/>
              </a:ext>
            </a:extLst>
          </p:cNvPr>
          <p:cNvGraphicFramePr/>
          <p:nvPr>
            <p:extLst>
              <p:ext uri="{D42A27DB-BD31-4B8C-83A1-F6EECF244321}">
                <p14:modId xmlns:p14="http://schemas.microsoft.com/office/powerpoint/2010/main" val="3020662123"/>
              </p:ext>
            </p:extLst>
          </p:nvPr>
        </p:nvGraphicFramePr>
        <p:xfrm>
          <a:off x="4534343" y="1779909"/>
          <a:ext cx="3916680" cy="2792089"/>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Connector 2">
            <a:extLst>
              <a:ext uri="{FF2B5EF4-FFF2-40B4-BE49-F238E27FC236}">
                <a16:creationId xmlns:a16="http://schemas.microsoft.com/office/drawing/2014/main" id="{02E2F7F7-FAA8-6486-4AAD-A7D67578141A}"/>
              </a:ext>
            </a:extLst>
          </p:cNvPr>
          <p:cNvCxnSpPr/>
          <p:nvPr/>
        </p:nvCxnSpPr>
        <p:spPr>
          <a:xfrm>
            <a:off x="1088843" y="3381725"/>
            <a:ext cx="3211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8E27A3-769D-F11B-577F-291CDA487B9C}"/>
              </a:ext>
            </a:extLst>
          </p:cNvPr>
          <p:cNvCxnSpPr/>
          <p:nvPr/>
        </p:nvCxnSpPr>
        <p:spPr>
          <a:xfrm>
            <a:off x="5077200" y="3381725"/>
            <a:ext cx="3211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A95995D2-75D2-548C-04F7-F7AFFFC8583C}"/>
              </a:ext>
            </a:extLst>
          </p:cNvPr>
          <p:cNvPicPr>
            <a:picLocks noChangeAspect="1"/>
          </p:cNvPicPr>
          <p:nvPr/>
        </p:nvPicPr>
        <p:blipFill>
          <a:blip r:embed="rId4"/>
          <a:stretch>
            <a:fillRect/>
          </a:stretch>
        </p:blipFill>
        <p:spPr>
          <a:xfrm>
            <a:off x="6483927" y="32955"/>
            <a:ext cx="976889" cy="659134"/>
          </a:xfrm>
          <a:prstGeom prst="rect">
            <a:avLst/>
          </a:prstGeom>
        </p:spPr>
      </p:pic>
      <p:pic>
        <p:nvPicPr>
          <p:cNvPr id="12" name="Graphic 11" descr="Bar chart with solid fill">
            <a:extLst>
              <a:ext uri="{FF2B5EF4-FFF2-40B4-BE49-F238E27FC236}">
                <a16:creationId xmlns:a16="http://schemas.microsoft.com/office/drawing/2014/main" id="{E220D38B-E7FC-CD83-FF1E-CCCD2006E1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8222" y="133922"/>
            <a:ext cx="457200" cy="457200"/>
          </a:xfrm>
          <a:prstGeom prst="rect">
            <a:avLst/>
          </a:prstGeom>
        </p:spPr>
      </p:pic>
      <p:sp>
        <p:nvSpPr>
          <p:cNvPr id="2" name="TextBox 1">
            <a:extLst>
              <a:ext uri="{FF2B5EF4-FFF2-40B4-BE49-F238E27FC236}">
                <a16:creationId xmlns:a16="http://schemas.microsoft.com/office/drawing/2014/main" id="{D3F5B126-BB66-56FA-0803-E9CD0900CF07}"/>
              </a:ext>
            </a:extLst>
          </p:cNvPr>
          <p:cNvSpPr txBox="1"/>
          <p:nvPr/>
        </p:nvSpPr>
        <p:spPr>
          <a:xfrm>
            <a:off x="1088843" y="4571998"/>
            <a:ext cx="3211200" cy="246221"/>
          </a:xfrm>
          <a:prstGeom prst="rect">
            <a:avLst/>
          </a:prstGeom>
          <a:noFill/>
        </p:spPr>
        <p:txBody>
          <a:bodyPr wrap="square" rtlCol="0">
            <a:spAutoFit/>
          </a:bodyPr>
          <a:lstStyle/>
          <a:p>
            <a:r>
              <a:rPr lang="en-US" sz="1000" dirty="0"/>
              <a:t>         Partner                 Parent/sibling                    Friend</a:t>
            </a:r>
            <a:endParaRPr lang="en-GB" sz="1000" dirty="0"/>
          </a:p>
        </p:txBody>
      </p:sp>
      <p:sp>
        <p:nvSpPr>
          <p:cNvPr id="11" name="TextBox 10">
            <a:extLst>
              <a:ext uri="{FF2B5EF4-FFF2-40B4-BE49-F238E27FC236}">
                <a16:creationId xmlns:a16="http://schemas.microsoft.com/office/drawing/2014/main" id="{01329206-3098-F6B9-8249-B3CEF123BEE8}"/>
              </a:ext>
            </a:extLst>
          </p:cNvPr>
          <p:cNvSpPr txBox="1"/>
          <p:nvPr/>
        </p:nvSpPr>
        <p:spPr>
          <a:xfrm>
            <a:off x="5077200" y="4552009"/>
            <a:ext cx="3211200" cy="246221"/>
          </a:xfrm>
          <a:prstGeom prst="rect">
            <a:avLst/>
          </a:prstGeom>
          <a:noFill/>
        </p:spPr>
        <p:txBody>
          <a:bodyPr wrap="square" rtlCol="0">
            <a:spAutoFit/>
          </a:bodyPr>
          <a:lstStyle/>
          <a:p>
            <a:r>
              <a:rPr lang="en-US" sz="1000" dirty="0"/>
              <a:t>         Partner                 Parent/sibling                    Friend</a:t>
            </a:r>
            <a:endParaRPr lang="en-GB" sz="1000" dirty="0"/>
          </a:p>
        </p:txBody>
      </p:sp>
    </p:spTree>
    <p:extLst>
      <p:ext uri="{BB962C8B-B14F-4D97-AF65-F5344CB8AC3E}">
        <p14:creationId xmlns:p14="http://schemas.microsoft.com/office/powerpoint/2010/main" val="185564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874FF5A-2496-417A-A494-4D2F6E081975}"/>
              </a:ext>
            </a:extLst>
          </p:cNvPr>
          <p:cNvSpPr>
            <a:spLocks noGrp="1"/>
          </p:cNvSpPr>
          <p:nvPr>
            <p:ph type="body" sz="quarter" idx="12"/>
          </p:nvPr>
        </p:nvSpPr>
        <p:spPr>
          <a:xfrm>
            <a:off x="215900" y="215900"/>
            <a:ext cx="6822209" cy="293688"/>
          </a:xfrm>
        </p:spPr>
        <p:txBody>
          <a:bodyPr/>
          <a:lstStyle/>
          <a:p>
            <a:pPr lvl="0"/>
            <a:r>
              <a:rPr lang="en-GB" sz="3200" dirty="0">
                <a:solidFill>
                  <a:prstClr val="white"/>
                </a:solidFill>
              </a:rPr>
              <a:t>Results: Study 1</a:t>
            </a:r>
            <a:endParaRPr lang="en-GB" dirty="0"/>
          </a:p>
        </p:txBody>
      </p:sp>
      <p:sp>
        <p:nvSpPr>
          <p:cNvPr id="9" name="Text Placeholder 12">
            <a:extLst>
              <a:ext uri="{FF2B5EF4-FFF2-40B4-BE49-F238E27FC236}">
                <a16:creationId xmlns:a16="http://schemas.microsoft.com/office/drawing/2014/main" id="{ABA5FD79-2CE3-421B-9CD2-7C556275B1B8}"/>
              </a:ext>
            </a:extLst>
          </p:cNvPr>
          <p:cNvSpPr txBox="1">
            <a:spLocks/>
          </p:cNvSpPr>
          <p:nvPr/>
        </p:nvSpPr>
        <p:spPr>
          <a:xfrm>
            <a:off x="1169498" y="972158"/>
            <a:ext cx="6805003" cy="293044"/>
          </a:xfrm>
          <a:prstGeom prst="rect">
            <a:avLst/>
          </a:prstGeom>
        </p:spPr>
        <p:txBody>
          <a:bodyPr vert="horz" lIns="0" tIns="0" rIns="0" bIns="0" rtlCol="0">
            <a:noAutofit/>
          </a:bodyPr>
          <a:lstStyle>
            <a:lvl1pPr marL="0" indent="0" algn="l" defTabSz="685800" rtl="0" eaLnBrk="1" latinLnBrk="0" hangingPunct="1">
              <a:lnSpc>
                <a:spcPct val="80000"/>
              </a:lnSpc>
              <a:spcBef>
                <a:spcPts val="750"/>
              </a:spcBef>
              <a:buFont typeface="Arial" panose="020B0604020202020204" pitchFamily="34" charset="0"/>
              <a:buNone/>
              <a:defRPr sz="1100" b="1" kern="1200" baseline="0">
                <a:solidFill>
                  <a:schemeClr val="tx1"/>
                </a:solidFill>
                <a:latin typeface="Arial" charset="0"/>
                <a:ea typeface="Arial" charset="0"/>
                <a:cs typeface="Arial" charset="0"/>
              </a:defRPr>
            </a:lvl1pPr>
            <a:lvl2pPr marL="0" indent="0" algn="l" defTabSz="685800" rtl="0" eaLnBrk="1" latinLnBrk="0" hangingPunct="1">
              <a:lnSpc>
                <a:spcPct val="8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2pPr>
            <a:lvl3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3pPr>
            <a:lvl4pPr marL="0" indent="0" algn="l" defTabSz="685800" rtl="0" eaLnBrk="1" latinLnBrk="0" hangingPunct="1">
              <a:lnSpc>
                <a:spcPct val="9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4pPr>
            <a:lvl5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0" dirty="0">
                <a:solidFill>
                  <a:schemeClr val="accent3">
                    <a:lumMod val="75000"/>
                  </a:schemeClr>
                </a:solidFill>
              </a:rPr>
              <a:t>Emotional/confiding support</a:t>
            </a:r>
          </a:p>
        </p:txBody>
      </p:sp>
      <p:graphicFrame>
        <p:nvGraphicFramePr>
          <p:cNvPr id="6" name="Chart 5">
            <a:extLst>
              <a:ext uri="{FF2B5EF4-FFF2-40B4-BE49-F238E27FC236}">
                <a16:creationId xmlns:a16="http://schemas.microsoft.com/office/drawing/2014/main" id="{8A787BB2-A3B0-DD21-EEF4-13FE2FB41EA1}"/>
              </a:ext>
            </a:extLst>
          </p:cNvPr>
          <p:cNvGraphicFramePr/>
          <p:nvPr>
            <p:extLst>
              <p:ext uri="{D42A27DB-BD31-4B8C-83A1-F6EECF244321}">
                <p14:modId xmlns:p14="http://schemas.microsoft.com/office/powerpoint/2010/main" val="305446019"/>
              </p:ext>
            </p:extLst>
          </p:nvPr>
        </p:nvGraphicFramePr>
        <p:xfrm>
          <a:off x="320994" y="1435769"/>
          <a:ext cx="3865880" cy="3221894"/>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E03AED5B-B961-1EA7-91CD-02DF4D8890A0}"/>
              </a:ext>
            </a:extLst>
          </p:cNvPr>
          <p:cNvCxnSpPr/>
          <p:nvPr/>
        </p:nvCxnSpPr>
        <p:spPr>
          <a:xfrm>
            <a:off x="838772" y="2653625"/>
            <a:ext cx="32655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8" name="Chart 7">
            <a:extLst>
              <a:ext uri="{FF2B5EF4-FFF2-40B4-BE49-F238E27FC236}">
                <a16:creationId xmlns:a16="http://schemas.microsoft.com/office/drawing/2014/main" id="{00000000-0008-0000-0000-000007000000}"/>
              </a:ext>
            </a:extLst>
          </p:cNvPr>
          <p:cNvGraphicFramePr>
            <a:graphicFrameLocks/>
          </p:cNvGraphicFramePr>
          <p:nvPr>
            <p:custDataLst>
              <p:tags r:id="rId1"/>
            </p:custDataLst>
            <p:extLst>
              <p:ext uri="{D42A27DB-BD31-4B8C-83A1-F6EECF244321}">
                <p14:modId xmlns:p14="http://schemas.microsoft.com/office/powerpoint/2010/main" val="2747217357"/>
              </p:ext>
            </p:extLst>
          </p:nvPr>
        </p:nvGraphicFramePr>
        <p:xfrm>
          <a:off x="4572000" y="1435769"/>
          <a:ext cx="4086373" cy="3221894"/>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Straight Connector 3">
            <a:extLst>
              <a:ext uri="{FF2B5EF4-FFF2-40B4-BE49-F238E27FC236}">
                <a16:creationId xmlns:a16="http://schemas.microsoft.com/office/drawing/2014/main" id="{0A0968E9-E575-42B3-734D-92D9A1B1752C}"/>
              </a:ext>
            </a:extLst>
          </p:cNvPr>
          <p:cNvCxnSpPr/>
          <p:nvPr/>
        </p:nvCxnSpPr>
        <p:spPr>
          <a:xfrm>
            <a:off x="5101390" y="2653625"/>
            <a:ext cx="35084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5FB1C7E-48DC-1711-9C4C-F6968626BFA8}"/>
              </a:ext>
            </a:extLst>
          </p:cNvPr>
          <p:cNvPicPr>
            <a:picLocks noChangeAspect="1"/>
          </p:cNvPicPr>
          <p:nvPr/>
        </p:nvPicPr>
        <p:blipFill>
          <a:blip r:embed="rId5"/>
          <a:stretch>
            <a:fillRect/>
          </a:stretch>
        </p:blipFill>
        <p:spPr>
          <a:xfrm>
            <a:off x="6483927" y="32955"/>
            <a:ext cx="976889" cy="659134"/>
          </a:xfrm>
          <a:prstGeom prst="rect">
            <a:avLst/>
          </a:prstGeom>
        </p:spPr>
      </p:pic>
      <p:pic>
        <p:nvPicPr>
          <p:cNvPr id="12" name="Graphic 11" descr="Bar chart with solid fill">
            <a:extLst>
              <a:ext uri="{FF2B5EF4-FFF2-40B4-BE49-F238E27FC236}">
                <a16:creationId xmlns:a16="http://schemas.microsoft.com/office/drawing/2014/main" id="{7D7F8DF4-431D-7458-8D56-CF8B7F07C0F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78222" y="133922"/>
            <a:ext cx="457200" cy="457200"/>
          </a:xfrm>
          <a:prstGeom prst="rect">
            <a:avLst/>
          </a:prstGeom>
        </p:spPr>
      </p:pic>
      <p:sp>
        <p:nvSpPr>
          <p:cNvPr id="2" name="TextBox 1">
            <a:extLst>
              <a:ext uri="{FF2B5EF4-FFF2-40B4-BE49-F238E27FC236}">
                <a16:creationId xmlns:a16="http://schemas.microsoft.com/office/drawing/2014/main" id="{09DB689D-231E-CD82-F32B-72D7E532AB22}"/>
              </a:ext>
            </a:extLst>
          </p:cNvPr>
          <p:cNvSpPr txBox="1"/>
          <p:nvPr/>
        </p:nvSpPr>
        <p:spPr>
          <a:xfrm>
            <a:off x="838772" y="4657663"/>
            <a:ext cx="3196650" cy="246221"/>
          </a:xfrm>
          <a:prstGeom prst="rect">
            <a:avLst/>
          </a:prstGeom>
          <a:noFill/>
        </p:spPr>
        <p:txBody>
          <a:bodyPr wrap="square" rtlCol="0">
            <a:spAutoFit/>
          </a:bodyPr>
          <a:lstStyle/>
          <a:p>
            <a:r>
              <a:rPr lang="en-US" sz="1000" dirty="0"/>
              <a:t>              Middle tertile	    Highest tertile</a:t>
            </a:r>
            <a:endParaRPr lang="en-GB" sz="1000" dirty="0"/>
          </a:p>
        </p:txBody>
      </p:sp>
      <p:sp>
        <p:nvSpPr>
          <p:cNvPr id="13" name="TextBox 12">
            <a:extLst>
              <a:ext uri="{FF2B5EF4-FFF2-40B4-BE49-F238E27FC236}">
                <a16:creationId xmlns:a16="http://schemas.microsoft.com/office/drawing/2014/main" id="{FC61A212-F43D-F54E-6934-F833946EF506}"/>
              </a:ext>
            </a:extLst>
          </p:cNvPr>
          <p:cNvSpPr txBox="1"/>
          <p:nvPr/>
        </p:nvSpPr>
        <p:spPr>
          <a:xfrm>
            <a:off x="5108580" y="4657663"/>
            <a:ext cx="3196650" cy="246221"/>
          </a:xfrm>
          <a:prstGeom prst="rect">
            <a:avLst/>
          </a:prstGeom>
          <a:noFill/>
        </p:spPr>
        <p:txBody>
          <a:bodyPr wrap="square" rtlCol="0">
            <a:spAutoFit/>
          </a:bodyPr>
          <a:lstStyle/>
          <a:p>
            <a:r>
              <a:rPr lang="en-US" sz="1000" dirty="0"/>
              <a:t>              Middle tertile	         Highest tertile</a:t>
            </a:r>
            <a:endParaRPr lang="en-GB" sz="1000" dirty="0"/>
          </a:p>
        </p:txBody>
      </p:sp>
    </p:spTree>
    <p:extLst>
      <p:ext uri="{BB962C8B-B14F-4D97-AF65-F5344CB8AC3E}">
        <p14:creationId xmlns:p14="http://schemas.microsoft.com/office/powerpoint/2010/main" val="389347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874FF5A-2496-417A-A494-4D2F6E081975}"/>
              </a:ext>
            </a:extLst>
          </p:cNvPr>
          <p:cNvSpPr>
            <a:spLocks noGrp="1"/>
          </p:cNvSpPr>
          <p:nvPr>
            <p:ph type="body" sz="quarter" idx="12"/>
          </p:nvPr>
        </p:nvSpPr>
        <p:spPr>
          <a:xfrm>
            <a:off x="215900" y="215900"/>
            <a:ext cx="6822209" cy="293688"/>
          </a:xfrm>
        </p:spPr>
        <p:txBody>
          <a:bodyPr/>
          <a:lstStyle/>
          <a:p>
            <a:pPr lvl="0"/>
            <a:r>
              <a:rPr lang="en-GB" sz="3200" dirty="0">
                <a:solidFill>
                  <a:prstClr val="white"/>
                </a:solidFill>
              </a:rPr>
              <a:t>Results: Study 1</a:t>
            </a:r>
            <a:endParaRPr lang="en-GB" dirty="0"/>
          </a:p>
        </p:txBody>
      </p:sp>
      <p:sp>
        <p:nvSpPr>
          <p:cNvPr id="9" name="Text Placeholder 12">
            <a:extLst>
              <a:ext uri="{FF2B5EF4-FFF2-40B4-BE49-F238E27FC236}">
                <a16:creationId xmlns:a16="http://schemas.microsoft.com/office/drawing/2014/main" id="{ABA5FD79-2CE3-421B-9CD2-7C556275B1B8}"/>
              </a:ext>
            </a:extLst>
          </p:cNvPr>
          <p:cNvSpPr txBox="1">
            <a:spLocks/>
          </p:cNvSpPr>
          <p:nvPr/>
        </p:nvSpPr>
        <p:spPr>
          <a:xfrm>
            <a:off x="1169498" y="972158"/>
            <a:ext cx="6805003" cy="293044"/>
          </a:xfrm>
          <a:prstGeom prst="rect">
            <a:avLst/>
          </a:prstGeom>
        </p:spPr>
        <p:txBody>
          <a:bodyPr vert="horz" lIns="0" tIns="0" rIns="0" bIns="0" rtlCol="0">
            <a:noAutofit/>
          </a:bodyPr>
          <a:lstStyle>
            <a:lvl1pPr marL="0" indent="0" algn="l" defTabSz="685800" rtl="0" eaLnBrk="1" latinLnBrk="0" hangingPunct="1">
              <a:lnSpc>
                <a:spcPct val="80000"/>
              </a:lnSpc>
              <a:spcBef>
                <a:spcPts val="750"/>
              </a:spcBef>
              <a:buFont typeface="Arial" panose="020B0604020202020204" pitchFamily="34" charset="0"/>
              <a:buNone/>
              <a:defRPr sz="1100" b="1" kern="1200" baseline="0">
                <a:solidFill>
                  <a:schemeClr val="tx1"/>
                </a:solidFill>
                <a:latin typeface="Arial" charset="0"/>
                <a:ea typeface="Arial" charset="0"/>
                <a:cs typeface="Arial" charset="0"/>
              </a:defRPr>
            </a:lvl1pPr>
            <a:lvl2pPr marL="0" indent="0" algn="l" defTabSz="685800" rtl="0" eaLnBrk="1" latinLnBrk="0" hangingPunct="1">
              <a:lnSpc>
                <a:spcPct val="8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2pPr>
            <a:lvl3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3pPr>
            <a:lvl4pPr marL="0" indent="0" algn="l" defTabSz="685800" rtl="0" eaLnBrk="1" latinLnBrk="0" hangingPunct="1">
              <a:lnSpc>
                <a:spcPct val="9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4pPr>
            <a:lvl5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0" dirty="0">
                <a:solidFill>
                  <a:schemeClr val="accent3">
                    <a:lumMod val="75000"/>
                  </a:schemeClr>
                </a:solidFill>
              </a:rPr>
              <a:t>Negative support</a:t>
            </a:r>
          </a:p>
        </p:txBody>
      </p:sp>
      <p:graphicFrame>
        <p:nvGraphicFramePr>
          <p:cNvPr id="10" name="Chart 9">
            <a:extLst>
              <a:ext uri="{FF2B5EF4-FFF2-40B4-BE49-F238E27FC236}">
                <a16:creationId xmlns:a16="http://schemas.microsoft.com/office/drawing/2014/main" id="{965FEF85-16D0-2FDD-C433-7CB1EA66C4BE}"/>
              </a:ext>
            </a:extLst>
          </p:cNvPr>
          <p:cNvGraphicFramePr/>
          <p:nvPr>
            <p:extLst>
              <p:ext uri="{D42A27DB-BD31-4B8C-83A1-F6EECF244321}">
                <p14:modId xmlns:p14="http://schemas.microsoft.com/office/powerpoint/2010/main" val="3000885562"/>
              </p:ext>
            </p:extLst>
          </p:nvPr>
        </p:nvGraphicFramePr>
        <p:xfrm>
          <a:off x="306871" y="1435768"/>
          <a:ext cx="4086373" cy="30881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B20671B9-41A2-E26D-351F-8A5F69A4179B}"/>
              </a:ext>
            </a:extLst>
          </p:cNvPr>
          <p:cNvGraphicFramePr/>
          <p:nvPr>
            <p:extLst>
              <p:ext uri="{D42A27DB-BD31-4B8C-83A1-F6EECF244321}">
                <p14:modId xmlns:p14="http://schemas.microsoft.com/office/powerpoint/2010/main" val="2059101647"/>
              </p:ext>
            </p:extLst>
          </p:nvPr>
        </p:nvGraphicFramePr>
        <p:xfrm>
          <a:off x="4571998" y="1435767"/>
          <a:ext cx="4086373" cy="3088103"/>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Straight Connector 3">
            <a:extLst>
              <a:ext uri="{FF2B5EF4-FFF2-40B4-BE49-F238E27FC236}">
                <a16:creationId xmlns:a16="http://schemas.microsoft.com/office/drawing/2014/main" id="{0A0968E9-E575-42B3-734D-92D9A1B1752C}"/>
              </a:ext>
            </a:extLst>
          </p:cNvPr>
          <p:cNvCxnSpPr/>
          <p:nvPr/>
        </p:nvCxnSpPr>
        <p:spPr>
          <a:xfrm>
            <a:off x="5025761" y="3413191"/>
            <a:ext cx="35084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3AED5B-B961-1EA7-91CD-02DF4D8890A0}"/>
              </a:ext>
            </a:extLst>
          </p:cNvPr>
          <p:cNvCxnSpPr>
            <a:cxnSpLocks/>
          </p:cNvCxnSpPr>
          <p:nvPr/>
        </p:nvCxnSpPr>
        <p:spPr>
          <a:xfrm>
            <a:off x="783770" y="3407979"/>
            <a:ext cx="34444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553810E9-DED7-AFD8-03CF-6C6AA74AFBD7}"/>
              </a:ext>
            </a:extLst>
          </p:cNvPr>
          <p:cNvPicPr>
            <a:picLocks noChangeAspect="1"/>
          </p:cNvPicPr>
          <p:nvPr/>
        </p:nvPicPr>
        <p:blipFill>
          <a:blip r:embed="rId5"/>
          <a:stretch>
            <a:fillRect/>
          </a:stretch>
        </p:blipFill>
        <p:spPr>
          <a:xfrm>
            <a:off x="6483927" y="32955"/>
            <a:ext cx="976889" cy="659134"/>
          </a:xfrm>
          <a:prstGeom prst="rect">
            <a:avLst/>
          </a:prstGeom>
        </p:spPr>
      </p:pic>
      <p:pic>
        <p:nvPicPr>
          <p:cNvPr id="14" name="Graphic 13" descr="Bar chart with solid fill">
            <a:extLst>
              <a:ext uri="{FF2B5EF4-FFF2-40B4-BE49-F238E27FC236}">
                <a16:creationId xmlns:a16="http://schemas.microsoft.com/office/drawing/2014/main" id="{0049DBD7-6208-227D-76E9-7FF8D5A64A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78222" y="133922"/>
            <a:ext cx="457200" cy="457200"/>
          </a:xfrm>
          <a:prstGeom prst="rect">
            <a:avLst/>
          </a:prstGeom>
        </p:spPr>
      </p:pic>
      <p:sp>
        <p:nvSpPr>
          <p:cNvPr id="15" name="TextBox 14">
            <a:extLst>
              <a:ext uri="{FF2B5EF4-FFF2-40B4-BE49-F238E27FC236}">
                <a16:creationId xmlns:a16="http://schemas.microsoft.com/office/drawing/2014/main" id="{6352F552-3E75-FDAE-3B04-4CE5A4CA2EA7}"/>
              </a:ext>
            </a:extLst>
          </p:cNvPr>
          <p:cNvSpPr txBox="1"/>
          <p:nvPr/>
        </p:nvSpPr>
        <p:spPr>
          <a:xfrm>
            <a:off x="783770" y="4534552"/>
            <a:ext cx="3474630" cy="246221"/>
          </a:xfrm>
          <a:prstGeom prst="rect">
            <a:avLst/>
          </a:prstGeom>
          <a:noFill/>
        </p:spPr>
        <p:txBody>
          <a:bodyPr wrap="square" rtlCol="0">
            <a:spAutoFit/>
          </a:bodyPr>
          <a:lstStyle/>
          <a:p>
            <a:r>
              <a:rPr lang="en-US" sz="1000" dirty="0"/>
              <a:t>              Middle tertile	          Highest tertile</a:t>
            </a:r>
            <a:endParaRPr lang="en-GB" sz="1000" dirty="0"/>
          </a:p>
        </p:txBody>
      </p:sp>
      <p:sp>
        <p:nvSpPr>
          <p:cNvPr id="16" name="TextBox 15">
            <a:extLst>
              <a:ext uri="{FF2B5EF4-FFF2-40B4-BE49-F238E27FC236}">
                <a16:creationId xmlns:a16="http://schemas.microsoft.com/office/drawing/2014/main" id="{FF12A343-DCDC-685B-7A19-85E7548A2BB0}"/>
              </a:ext>
            </a:extLst>
          </p:cNvPr>
          <p:cNvSpPr txBox="1"/>
          <p:nvPr/>
        </p:nvSpPr>
        <p:spPr>
          <a:xfrm>
            <a:off x="4885601" y="4534585"/>
            <a:ext cx="3648601" cy="246221"/>
          </a:xfrm>
          <a:prstGeom prst="rect">
            <a:avLst/>
          </a:prstGeom>
          <a:noFill/>
        </p:spPr>
        <p:txBody>
          <a:bodyPr wrap="square" rtlCol="0">
            <a:spAutoFit/>
          </a:bodyPr>
          <a:lstStyle/>
          <a:p>
            <a:r>
              <a:rPr lang="en-US" sz="1000" dirty="0"/>
              <a:t>              Middle tertile	           Highest tertile</a:t>
            </a:r>
            <a:endParaRPr lang="en-GB" sz="1000" dirty="0"/>
          </a:p>
        </p:txBody>
      </p:sp>
    </p:spTree>
    <p:extLst>
      <p:ext uri="{BB962C8B-B14F-4D97-AF65-F5344CB8AC3E}">
        <p14:creationId xmlns:p14="http://schemas.microsoft.com/office/powerpoint/2010/main" val="283236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874FF5A-2496-417A-A494-4D2F6E081975}"/>
              </a:ext>
            </a:extLst>
          </p:cNvPr>
          <p:cNvSpPr>
            <a:spLocks noGrp="1"/>
          </p:cNvSpPr>
          <p:nvPr>
            <p:ph type="body" sz="quarter" idx="12"/>
          </p:nvPr>
        </p:nvSpPr>
        <p:spPr>
          <a:xfrm>
            <a:off x="215900" y="215900"/>
            <a:ext cx="6822209" cy="293688"/>
          </a:xfrm>
        </p:spPr>
        <p:txBody>
          <a:bodyPr/>
          <a:lstStyle/>
          <a:p>
            <a:pPr lvl="0"/>
            <a:r>
              <a:rPr lang="en-GB" sz="3200" dirty="0">
                <a:solidFill>
                  <a:prstClr val="white"/>
                </a:solidFill>
              </a:rPr>
              <a:t>Results: Study 2</a:t>
            </a:r>
            <a:endParaRPr lang="en-GB" dirty="0"/>
          </a:p>
        </p:txBody>
      </p:sp>
      <p:sp>
        <p:nvSpPr>
          <p:cNvPr id="9" name="Text Placeholder 12">
            <a:extLst>
              <a:ext uri="{FF2B5EF4-FFF2-40B4-BE49-F238E27FC236}">
                <a16:creationId xmlns:a16="http://schemas.microsoft.com/office/drawing/2014/main" id="{ABA5FD79-2CE3-421B-9CD2-7C556275B1B8}"/>
              </a:ext>
            </a:extLst>
          </p:cNvPr>
          <p:cNvSpPr txBox="1">
            <a:spLocks/>
          </p:cNvSpPr>
          <p:nvPr/>
        </p:nvSpPr>
        <p:spPr>
          <a:xfrm>
            <a:off x="4717437" y="913024"/>
            <a:ext cx="3849389" cy="293044"/>
          </a:xfrm>
          <a:prstGeom prst="rect">
            <a:avLst/>
          </a:prstGeom>
        </p:spPr>
        <p:txBody>
          <a:bodyPr vert="horz" lIns="0" tIns="0" rIns="0" bIns="0" rtlCol="0">
            <a:noAutofit/>
          </a:bodyPr>
          <a:lstStyle>
            <a:lvl1pPr marL="0" indent="0" algn="l" defTabSz="685800" rtl="0" eaLnBrk="1" latinLnBrk="0" hangingPunct="1">
              <a:lnSpc>
                <a:spcPct val="80000"/>
              </a:lnSpc>
              <a:spcBef>
                <a:spcPts val="750"/>
              </a:spcBef>
              <a:buFont typeface="Arial" panose="020B0604020202020204" pitchFamily="34" charset="0"/>
              <a:buNone/>
              <a:defRPr sz="1100" b="1" kern="1200" baseline="0">
                <a:solidFill>
                  <a:schemeClr val="tx1"/>
                </a:solidFill>
                <a:latin typeface="Arial" charset="0"/>
                <a:ea typeface="Arial" charset="0"/>
                <a:cs typeface="Arial" charset="0"/>
              </a:defRPr>
            </a:lvl1pPr>
            <a:lvl2pPr marL="0" indent="0" algn="l" defTabSz="685800" rtl="0" eaLnBrk="1" latinLnBrk="0" hangingPunct="1">
              <a:lnSpc>
                <a:spcPct val="8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2pPr>
            <a:lvl3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3pPr>
            <a:lvl4pPr marL="0" indent="0" algn="l" defTabSz="685800" rtl="0" eaLnBrk="1" latinLnBrk="0" hangingPunct="1">
              <a:lnSpc>
                <a:spcPct val="9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4pPr>
            <a:lvl5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800" b="0" dirty="0">
                <a:solidFill>
                  <a:schemeClr val="accent2"/>
                </a:solidFill>
              </a:rPr>
              <a:t>Support from friends</a:t>
            </a:r>
          </a:p>
        </p:txBody>
      </p:sp>
      <p:pic>
        <p:nvPicPr>
          <p:cNvPr id="8" name="Picture 7">
            <a:extLst>
              <a:ext uri="{FF2B5EF4-FFF2-40B4-BE49-F238E27FC236}">
                <a16:creationId xmlns:a16="http://schemas.microsoft.com/office/drawing/2014/main" id="{2F6F923B-D938-3C50-F94E-B7D9E0EAEB41}"/>
              </a:ext>
            </a:extLst>
          </p:cNvPr>
          <p:cNvPicPr>
            <a:picLocks noChangeAspect="1"/>
          </p:cNvPicPr>
          <p:nvPr/>
        </p:nvPicPr>
        <p:blipFill rotWithShape="1">
          <a:blip r:embed="rId2"/>
          <a:srcRect l="3195" t="12847" r="14682" b="42570"/>
          <a:stretch/>
        </p:blipFill>
        <p:spPr>
          <a:xfrm>
            <a:off x="4786008" y="1113022"/>
            <a:ext cx="3800087" cy="1160429"/>
          </a:xfrm>
          <a:prstGeom prst="rect">
            <a:avLst/>
          </a:prstGeom>
        </p:spPr>
      </p:pic>
      <p:pic>
        <p:nvPicPr>
          <p:cNvPr id="13" name="Picture 12">
            <a:extLst>
              <a:ext uri="{FF2B5EF4-FFF2-40B4-BE49-F238E27FC236}">
                <a16:creationId xmlns:a16="http://schemas.microsoft.com/office/drawing/2014/main" id="{442CCD45-E89C-E757-34FE-3DA6C7C07DD6}"/>
              </a:ext>
            </a:extLst>
          </p:cNvPr>
          <p:cNvPicPr>
            <a:picLocks noChangeAspect="1"/>
          </p:cNvPicPr>
          <p:nvPr/>
        </p:nvPicPr>
        <p:blipFill rotWithShape="1">
          <a:blip r:embed="rId3"/>
          <a:srcRect l="2214" t="12848" r="14412" b="43572"/>
          <a:stretch/>
        </p:blipFill>
        <p:spPr>
          <a:xfrm>
            <a:off x="4792065" y="2501532"/>
            <a:ext cx="3942945" cy="1159315"/>
          </a:xfrm>
          <a:prstGeom prst="rect">
            <a:avLst/>
          </a:prstGeom>
        </p:spPr>
      </p:pic>
      <p:sp>
        <p:nvSpPr>
          <p:cNvPr id="14" name="Text Placeholder 12">
            <a:extLst>
              <a:ext uri="{FF2B5EF4-FFF2-40B4-BE49-F238E27FC236}">
                <a16:creationId xmlns:a16="http://schemas.microsoft.com/office/drawing/2014/main" id="{C58F5450-37B6-713B-7566-A4097CEBC6BA}"/>
              </a:ext>
            </a:extLst>
          </p:cNvPr>
          <p:cNvSpPr txBox="1">
            <a:spLocks/>
          </p:cNvSpPr>
          <p:nvPr/>
        </p:nvSpPr>
        <p:spPr>
          <a:xfrm>
            <a:off x="4761356" y="2355010"/>
            <a:ext cx="3849389" cy="293044"/>
          </a:xfrm>
          <a:prstGeom prst="rect">
            <a:avLst/>
          </a:prstGeom>
        </p:spPr>
        <p:txBody>
          <a:bodyPr vert="horz" lIns="0" tIns="0" rIns="0" bIns="0" rtlCol="0">
            <a:noAutofit/>
          </a:bodyPr>
          <a:lstStyle>
            <a:lvl1pPr marL="0" indent="0" algn="l" defTabSz="685800" rtl="0" eaLnBrk="1" latinLnBrk="0" hangingPunct="1">
              <a:lnSpc>
                <a:spcPct val="80000"/>
              </a:lnSpc>
              <a:spcBef>
                <a:spcPts val="750"/>
              </a:spcBef>
              <a:buFont typeface="Arial" panose="020B0604020202020204" pitchFamily="34" charset="0"/>
              <a:buNone/>
              <a:defRPr sz="1100" b="1" kern="1200" baseline="0">
                <a:solidFill>
                  <a:schemeClr val="tx1"/>
                </a:solidFill>
                <a:latin typeface="Arial" charset="0"/>
                <a:ea typeface="Arial" charset="0"/>
                <a:cs typeface="Arial" charset="0"/>
              </a:defRPr>
            </a:lvl1pPr>
            <a:lvl2pPr marL="0" indent="0" algn="l" defTabSz="685800" rtl="0" eaLnBrk="1" latinLnBrk="0" hangingPunct="1">
              <a:lnSpc>
                <a:spcPct val="8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2pPr>
            <a:lvl3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3pPr>
            <a:lvl4pPr marL="0" indent="0" algn="l" defTabSz="685800" rtl="0" eaLnBrk="1" latinLnBrk="0" hangingPunct="1">
              <a:lnSpc>
                <a:spcPct val="9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4pPr>
            <a:lvl5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800" b="0" dirty="0">
                <a:solidFill>
                  <a:srgbClr val="7030A0"/>
                </a:solidFill>
              </a:rPr>
              <a:t>Support from partner</a:t>
            </a:r>
          </a:p>
        </p:txBody>
      </p:sp>
      <p:sp>
        <p:nvSpPr>
          <p:cNvPr id="23" name="Text Placeholder 12">
            <a:extLst>
              <a:ext uri="{FF2B5EF4-FFF2-40B4-BE49-F238E27FC236}">
                <a16:creationId xmlns:a16="http://schemas.microsoft.com/office/drawing/2014/main" id="{3CCA8CEB-19D4-C5E0-3064-6973C41D8ABA}"/>
              </a:ext>
            </a:extLst>
          </p:cNvPr>
          <p:cNvSpPr txBox="1">
            <a:spLocks/>
          </p:cNvSpPr>
          <p:nvPr/>
        </p:nvSpPr>
        <p:spPr>
          <a:xfrm>
            <a:off x="4838842" y="3735440"/>
            <a:ext cx="3849389" cy="293044"/>
          </a:xfrm>
          <a:prstGeom prst="rect">
            <a:avLst/>
          </a:prstGeom>
        </p:spPr>
        <p:txBody>
          <a:bodyPr vert="horz" lIns="0" tIns="0" rIns="0" bIns="0" rtlCol="0">
            <a:noAutofit/>
          </a:bodyPr>
          <a:lstStyle>
            <a:lvl1pPr marL="0" indent="0" algn="l" defTabSz="685800" rtl="0" eaLnBrk="1" latinLnBrk="0" hangingPunct="1">
              <a:lnSpc>
                <a:spcPct val="80000"/>
              </a:lnSpc>
              <a:spcBef>
                <a:spcPts val="750"/>
              </a:spcBef>
              <a:buFont typeface="Arial" panose="020B0604020202020204" pitchFamily="34" charset="0"/>
              <a:buNone/>
              <a:defRPr sz="1100" b="1" kern="1200" baseline="0">
                <a:solidFill>
                  <a:schemeClr val="tx1"/>
                </a:solidFill>
                <a:latin typeface="Arial" charset="0"/>
                <a:ea typeface="Arial" charset="0"/>
                <a:cs typeface="Arial" charset="0"/>
              </a:defRPr>
            </a:lvl1pPr>
            <a:lvl2pPr marL="0" indent="0" algn="l" defTabSz="685800" rtl="0" eaLnBrk="1" latinLnBrk="0" hangingPunct="1">
              <a:lnSpc>
                <a:spcPct val="8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2pPr>
            <a:lvl3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3pPr>
            <a:lvl4pPr marL="0" indent="0" algn="l" defTabSz="685800" rtl="0" eaLnBrk="1" latinLnBrk="0" hangingPunct="1">
              <a:lnSpc>
                <a:spcPct val="9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4pPr>
            <a:lvl5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800" b="0" dirty="0">
                <a:solidFill>
                  <a:schemeClr val="bg1">
                    <a:lumMod val="50000"/>
                  </a:schemeClr>
                </a:solidFill>
              </a:rPr>
              <a:t>Support from relatives</a:t>
            </a:r>
          </a:p>
        </p:txBody>
      </p:sp>
      <p:sp>
        <p:nvSpPr>
          <p:cNvPr id="24" name="Text Placeholder 2">
            <a:extLst>
              <a:ext uri="{FF2B5EF4-FFF2-40B4-BE49-F238E27FC236}">
                <a16:creationId xmlns:a16="http://schemas.microsoft.com/office/drawing/2014/main" id="{60344B62-0E09-BC9F-5A63-22596E8DEFB9}"/>
              </a:ext>
            </a:extLst>
          </p:cNvPr>
          <p:cNvSpPr txBox="1">
            <a:spLocks/>
          </p:cNvSpPr>
          <p:nvPr/>
        </p:nvSpPr>
        <p:spPr>
          <a:xfrm>
            <a:off x="103696" y="797818"/>
            <a:ext cx="4468304" cy="425408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3200" b="1" kern="1200">
                <a:solidFill>
                  <a:schemeClr val="tx1">
                    <a:lumMod val="50000"/>
                    <a:lumOff val="50000"/>
                  </a:schemeClr>
                </a:solidFill>
                <a:latin typeface="Arial" charset="0"/>
                <a:ea typeface="Arial" charset="0"/>
                <a:cs typeface="Arial"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Arial" charset="0"/>
                <a:ea typeface="Arial" charset="0"/>
                <a:cs typeface="Arial" charset="0"/>
              </a:defRPr>
            </a:lvl2pPr>
            <a:lvl3pPr marL="685800" indent="0" algn="l" defTabSz="685800" rtl="0" eaLnBrk="1" latinLnBrk="0" hangingPunct="1">
              <a:lnSpc>
                <a:spcPct val="90000"/>
              </a:lnSpc>
              <a:spcBef>
                <a:spcPts val="375"/>
              </a:spcBef>
              <a:buFont typeface="Arial" panose="020B0604020202020204" pitchFamily="34" charset="0"/>
              <a:buNone/>
              <a:defRPr sz="900" b="1" kern="1200">
                <a:solidFill>
                  <a:schemeClr val="tx1"/>
                </a:solidFill>
                <a:latin typeface="Arial" charset="0"/>
                <a:ea typeface="Arial" charset="0"/>
                <a:cs typeface="Arial" charset="0"/>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Arial" charset="0"/>
                <a:ea typeface="Arial" charset="0"/>
                <a:cs typeface="Arial" charset="0"/>
              </a:defRPr>
            </a:lvl4pPr>
            <a:lvl5pPr marL="1371600" indent="0" algn="l" defTabSz="685800" rtl="0" eaLnBrk="1" latinLnBrk="0" hangingPunct="1">
              <a:lnSpc>
                <a:spcPct val="90000"/>
              </a:lnSpc>
              <a:spcBef>
                <a:spcPts val="375"/>
              </a:spcBef>
              <a:buFont typeface="Arial" panose="020B0604020202020204" pitchFamily="34" charset="0"/>
              <a:buNone/>
              <a:defRPr sz="750" b="1" kern="1200">
                <a:solidFill>
                  <a:schemeClr val="tx1"/>
                </a:solidFill>
                <a:latin typeface="Arial" charset="0"/>
                <a:ea typeface="Arial" charset="0"/>
                <a:cs typeface="Arial" charset="0"/>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algn="ctr">
              <a:lnSpc>
                <a:spcPct val="150000"/>
              </a:lnSpc>
            </a:pPr>
            <a:r>
              <a:rPr lang="en-US" sz="2200" dirty="0">
                <a:solidFill>
                  <a:schemeClr val="tx1"/>
                </a:solidFill>
              </a:rPr>
              <a:t>Positive support</a:t>
            </a:r>
          </a:p>
          <a:p>
            <a:pPr marL="0" marR="0" lvl="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Arial" charset="0"/>
                <a:cs typeface="Arial" charset="0"/>
              </a:rPr>
              <a:t>Positive support from </a:t>
            </a:r>
            <a:r>
              <a:rPr kumimoji="0" lang="en-US" sz="1600" b="0" i="0" u="none" strike="noStrike" kern="1200" cap="none" spc="0" normalizeH="0" baseline="0" noProof="0" dirty="0">
                <a:ln>
                  <a:noFill/>
                </a:ln>
                <a:solidFill>
                  <a:srgbClr val="ED7D31"/>
                </a:solidFill>
                <a:effectLst/>
                <a:uLnTx/>
                <a:uFillTx/>
                <a:latin typeface="Arial" charset="0"/>
                <a:cs typeface="Arial" charset="0"/>
              </a:rPr>
              <a:t>friends</a:t>
            </a:r>
            <a:r>
              <a:rPr kumimoji="0" lang="en-US" sz="1600" b="0" i="0" u="none" strike="noStrike" kern="1200" cap="none" spc="0" normalizeH="0" baseline="0" noProof="0" dirty="0">
                <a:ln>
                  <a:noFill/>
                </a:ln>
                <a:solidFill>
                  <a:prstClr val="black"/>
                </a:solidFill>
                <a:effectLst/>
                <a:uLnTx/>
                <a:uFillTx/>
                <a:latin typeface="Arial" charset="0"/>
                <a:cs typeface="Arial" charset="0"/>
              </a:rPr>
              <a:t> and </a:t>
            </a:r>
            <a:r>
              <a:rPr kumimoji="0" lang="en-US" sz="1600" b="0" i="0" u="none" strike="noStrike" kern="1200" cap="none" spc="0" normalizeH="0" baseline="0" noProof="0" dirty="0">
                <a:ln>
                  <a:noFill/>
                </a:ln>
                <a:solidFill>
                  <a:schemeClr val="bg1">
                    <a:lumMod val="50000"/>
                  </a:schemeClr>
                </a:solidFill>
                <a:effectLst/>
                <a:uLnTx/>
                <a:uFillTx/>
                <a:latin typeface="Arial" charset="0"/>
                <a:cs typeface="Arial" charset="0"/>
              </a:rPr>
              <a:t>relatives </a:t>
            </a:r>
            <a:r>
              <a:rPr kumimoji="0" lang="en-US" sz="1600" b="0" i="0" u="none" strike="noStrike" kern="1200" cap="none" spc="0" normalizeH="0" baseline="0" noProof="0" dirty="0">
                <a:ln>
                  <a:noFill/>
                </a:ln>
                <a:solidFill>
                  <a:prstClr val="black"/>
                </a:solidFill>
                <a:effectLst/>
                <a:uLnTx/>
                <a:uFillTx/>
                <a:latin typeface="Arial" charset="0"/>
                <a:cs typeface="Arial" charset="0"/>
              </a:rPr>
              <a:t>was directly linked to </a:t>
            </a:r>
            <a:r>
              <a:rPr kumimoji="0" lang="en-US" sz="1600" b="0" i="0" u="none" strike="noStrike" kern="1200" cap="none" spc="0" normalizeH="0" baseline="0" noProof="0" dirty="0">
                <a:ln>
                  <a:noFill/>
                </a:ln>
                <a:solidFill>
                  <a:srgbClr val="FF0000"/>
                </a:solidFill>
                <a:effectLst/>
                <a:uLnTx/>
                <a:uFillTx/>
                <a:latin typeface="Arial" charset="0"/>
                <a:cs typeface="Arial" charset="0"/>
              </a:rPr>
              <a:t>higher units </a:t>
            </a:r>
            <a:r>
              <a:rPr kumimoji="0" lang="en-US" sz="1600" b="0" i="0" u="none" strike="noStrike" kern="1200" cap="none" spc="0" normalizeH="0" baseline="0" noProof="0" dirty="0">
                <a:ln>
                  <a:noFill/>
                </a:ln>
                <a:solidFill>
                  <a:prstClr val="black"/>
                </a:solidFill>
                <a:effectLst/>
                <a:uLnTx/>
                <a:uFillTx/>
                <a:latin typeface="Arial" charset="0"/>
                <a:cs typeface="Arial" charset="0"/>
              </a:rPr>
              <a:t>consumed. </a:t>
            </a:r>
          </a:p>
          <a:p>
            <a:pPr marL="0" marR="0" lvl="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a:pPr>
            <a:endParaRPr lang="en-US" sz="1600" b="0" dirty="0">
              <a:solidFill>
                <a:prstClr val="black"/>
              </a:solidFill>
            </a:endParaRPr>
          </a:p>
          <a:p>
            <a:pPr marL="0" marR="0" lvl="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Arial" charset="0"/>
                <a:cs typeface="Arial" charset="0"/>
              </a:rPr>
              <a:t>However, positive support from </a:t>
            </a:r>
            <a:r>
              <a:rPr kumimoji="0" lang="en-US" sz="1600" b="0" i="0" u="none" strike="noStrike" kern="1200" cap="none" spc="0" normalizeH="0" baseline="0" noProof="0" dirty="0">
                <a:ln>
                  <a:noFill/>
                </a:ln>
                <a:solidFill>
                  <a:srgbClr val="7030A0"/>
                </a:solidFill>
                <a:effectLst/>
                <a:uLnTx/>
                <a:uFillTx/>
                <a:latin typeface="Arial" charset="0"/>
                <a:cs typeface="Arial" charset="0"/>
              </a:rPr>
              <a:t>partner</a:t>
            </a:r>
            <a:r>
              <a:rPr kumimoji="0" lang="en-US" sz="1600" b="0" i="0" u="none" strike="noStrike" kern="1200" cap="none" spc="0" normalizeH="0" baseline="0" noProof="0" dirty="0">
                <a:ln>
                  <a:noFill/>
                </a:ln>
                <a:solidFill>
                  <a:prstClr val="black"/>
                </a:solidFill>
                <a:effectLst/>
                <a:uLnTx/>
                <a:uFillTx/>
                <a:latin typeface="Arial" charset="0"/>
                <a:cs typeface="Arial" charset="0"/>
              </a:rPr>
              <a:t> was </a:t>
            </a:r>
            <a:r>
              <a:rPr kumimoji="0" lang="en-US" sz="1600" b="0" i="0" u="none" strike="noStrike" kern="1200" cap="none" spc="0" normalizeH="0" baseline="0" noProof="0" dirty="0">
                <a:ln>
                  <a:noFill/>
                </a:ln>
                <a:solidFill>
                  <a:schemeClr val="accent1"/>
                </a:solidFill>
                <a:effectLst/>
                <a:uLnTx/>
                <a:uFillTx/>
                <a:latin typeface="Arial" charset="0"/>
                <a:cs typeface="Arial" charset="0"/>
              </a:rPr>
              <a:t>not directly linked</a:t>
            </a:r>
            <a:r>
              <a:rPr kumimoji="0" lang="en-US" sz="1600" b="0" i="0" u="none" strike="noStrike" kern="1200" cap="none" spc="0" normalizeH="0" baseline="0" noProof="0" dirty="0">
                <a:ln>
                  <a:noFill/>
                </a:ln>
                <a:solidFill>
                  <a:prstClr val="black"/>
                </a:solidFill>
                <a:effectLst/>
                <a:uLnTx/>
                <a:uFillTx/>
                <a:latin typeface="Arial" charset="0"/>
                <a:cs typeface="Arial" charset="0"/>
              </a:rPr>
              <a:t> to units consumed.</a:t>
            </a:r>
          </a:p>
          <a:p>
            <a:pPr marL="0" marR="0" lvl="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charset="0"/>
              <a:cs typeface="Arial" charset="0"/>
            </a:endParaRPr>
          </a:p>
          <a:p>
            <a:pPr marL="0" marR="0" lvl="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Arial" charset="0"/>
                <a:cs typeface="Arial" charset="0"/>
              </a:rPr>
              <a:t>Positive support from </a:t>
            </a:r>
            <a:r>
              <a:rPr kumimoji="0" lang="en-US" sz="1600" b="0" i="0" u="none" strike="noStrike" kern="1200" cap="none" spc="0" normalizeH="0" baseline="0" noProof="0" dirty="0">
                <a:ln>
                  <a:noFill/>
                </a:ln>
                <a:solidFill>
                  <a:srgbClr val="ED7D31"/>
                </a:solidFill>
                <a:effectLst/>
                <a:uLnTx/>
                <a:uFillTx/>
                <a:latin typeface="Arial" charset="0"/>
                <a:cs typeface="Arial" charset="0"/>
              </a:rPr>
              <a:t>friends,</a:t>
            </a:r>
            <a:r>
              <a:rPr kumimoji="0" lang="en-US" sz="1600" b="0" i="0" u="none" strike="noStrike" kern="1200" cap="none" spc="0" normalizeH="0" baseline="0" noProof="0" dirty="0">
                <a:ln>
                  <a:noFill/>
                </a:ln>
                <a:solidFill>
                  <a:prstClr val="black"/>
                </a:solidFill>
                <a:effectLst/>
                <a:uLnTx/>
                <a:uFillTx/>
                <a:latin typeface="Arial" charset="0"/>
                <a:cs typeface="Arial" charset="0"/>
              </a:rPr>
              <a:t> </a:t>
            </a:r>
            <a:r>
              <a:rPr kumimoji="0" lang="en-US" sz="1600" b="0" i="0" u="none" strike="noStrike" kern="1200" cap="none" spc="0" normalizeH="0" baseline="0" noProof="0" dirty="0">
                <a:ln>
                  <a:noFill/>
                </a:ln>
                <a:solidFill>
                  <a:srgbClr val="7030A0"/>
                </a:solidFill>
                <a:effectLst/>
                <a:uLnTx/>
                <a:uFillTx/>
                <a:latin typeface="Arial" charset="0"/>
                <a:cs typeface="Arial" charset="0"/>
              </a:rPr>
              <a:t>partner</a:t>
            </a:r>
            <a:r>
              <a:rPr kumimoji="0" lang="en-US" sz="1600" b="0" i="0" u="none" strike="noStrike" kern="1200" cap="none" spc="0" normalizeH="0" baseline="0" noProof="0" dirty="0">
                <a:ln>
                  <a:noFill/>
                </a:ln>
                <a:solidFill>
                  <a:prstClr val="black"/>
                </a:solidFill>
                <a:effectLst/>
                <a:uLnTx/>
                <a:uFillTx/>
                <a:latin typeface="Arial" charset="0"/>
                <a:cs typeface="Arial" charset="0"/>
              </a:rPr>
              <a:t> and </a:t>
            </a:r>
            <a:r>
              <a:rPr kumimoji="0" lang="en-US" sz="1600" b="0" i="0" u="none" strike="noStrike" kern="1200" cap="none" spc="0" normalizeH="0" baseline="0" noProof="0" dirty="0">
                <a:ln>
                  <a:noFill/>
                </a:ln>
                <a:solidFill>
                  <a:schemeClr val="bg1">
                    <a:lumMod val="50000"/>
                  </a:schemeClr>
                </a:solidFill>
                <a:effectLst/>
                <a:uLnTx/>
                <a:uFillTx/>
                <a:latin typeface="Arial" charset="0"/>
                <a:cs typeface="Arial" charset="0"/>
              </a:rPr>
              <a:t>relatives </a:t>
            </a:r>
            <a:r>
              <a:rPr kumimoji="0" lang="en-US" sz="1600" b="0" i="0" u="none" strike="noStrike" kern="1200" cap="none" spc="0" normalizeH="0" baseline="0" noProof="0" dirty="0">
                <a:ln>
                  <a:noFill/>
                </a:ln>
                <a:solidFill>
                  <a:prstClr val="black"/>
                </a:solidFill>
                <a:effectLst/>
                <a:uLnTx/>
                <a:uFillTx/>
                <a:latin typeface="Arial" charset="0"/>
                <a:cs typeface="Arial" charset="0"/>
              </a:rPr>
              <a:t>was linked to </a:t>
            </a:r>
            <a:r>
              <a:rPr kumimoji="0" lang="en-US" sz="1600" b="0" i="0" u="none" strike="noStrike" kern="1200" cap="none" spc="0" normalizeH="0" baseline="0" noProof="0" dirty="0">
                <a:ln>
                  <a:noFill/>
                </a:ln>
                <a:solidFill>
                  <a:srgbClr val="00B050"/>
                </a:solidFill>
                <a:effectLst/>
                <a:uLnTx/>
                <a:uFillTx/>
                <a:latin typeface="Arial" charset="0"/>
                <a:cs typeface="Arial" charset="0"/>
              </a:rPr>
              <a:t>lower psychological distress</a:t>
            </a:r>
            <a:r>
              <a:rPr kumimoji="0" lang="en-US" sz="1600" b="0" i="0" u="none" strike="noStrike" kern="1200" cap="none" spc="0" normalizeH="0" baseline="0" noProof="0" dirty="0">
                <a:ln>
                  <a:noFill/>
                </a:ln>
                <a:solidFill>
                  <a:prstClr val="black"/>
                </a:solidFill>
                <a:effectLst/>
                <a:uLnTx/>
                <a:uFillTx/>
                <a:latin typeface="Arial" charset="0"/>
                <a:cs typeface="Arial" charset="0"/>
              </a:rPr>
              <a:t>, and greater psychological distress was linked to </a:t>
            </a:r>
            <a:r>
              <a:rPr kumimoji="0" lang="en-US" sz="1600" b="0" i="0" u="none" strike="noStrike" kern="1200" cap="none" spc="0" normalizeH="0" baseline="0" noProof="0" dirty="0">
                <a:ln>
                  <a:noFill/>
                </a:ln>
                <a:solidFill>
                  <a:srgbClr val="FF0000"/>
                </a:solidFill>
                <a:effectLst/>
                <a:uLnTx/>
                <a:uFillTx/>
                <a:latin typeface="Arial" charset="0"/>
                <a:cs typeface="Arial" charset="0"/>
              </a:rPr>
              <a:t>higher units </a:t>
            </a:r>
            <a:r>
              <a:rPr kumimoji="0" lang="en-US" sz="1600" b="0" i="0" u="none" strike="noStrike" kern="1200" cap="none" spc="0" normalizeH="0" baseline="0" noProof="0" dirty="0">
                <a:ln>
                  <a:noFill/>
                </a:ln>
                <a:solidFill>
                  <a:prstClr val="black"/>
                </a:solidFill>
                <a:effectLst/>
                <a:uLnTx/>
                <a:uFillTx/>
                <a:latin typeface="Arial" charset="0"/>
                <a:cs typeface="Arial" charset="0"/>
              </a:rPr>
              <a:t>consumed. These indirect effects were statistically significant </a:t>
            </a:r>
            <a:r>
              <a:rPr kumimoji="0" lang="it-IT" sz="1600" b="0" i="0" u="none" strike="noStrike" kern="1200" cap="none" spc="0" normalizeH="0" baseline="0" noProof="0" dirty="0">
                <a:ln>
                  <a:noFill/>
                </a:ln>
                <a:solidFill>
                  <a:prstClr val="black"/>
                </a:solidFill>
                <a:effectLst/>
                <a:uLnTx/>
                <a:uFillTx/>
                <a:latin typeface="Arial" charset="0"/>
                <a:cs typeface="Arial" charset="0"/>
              </a:rPr>
              <a:t>(</a:t>
            </a:r>
            <a:r>
              <a:rPr kumimoji="0" lang="en-US" sz="1600" b="0" i="0" u="none" strike="noStrike" kern="1200" cap="none" spc="0" normalizeH="0" baseline="0" noProof="0" dirty="0">
                <a:ln>
                  <a:noFill/>
                </a:ln>
                <a:solidFill>
                  <a:srgbClr val="ED7D31"/>
                </a:solidFill>
                <a:effectLst/>
                <a:uLnTx/>
                <a:uFillTx/>
                <a:latin typeface="Arial" charset="0"/>
                <a:cs typeface="Arial" charset="0"/>
              </a:rPr>
              <a:t>friends: </a:t>
            </a:r>
            <a:r>
              <a:rPr kumimoji="0" lang="it-IT" sz="1600" b="0" i="0" u="none" strike="noStrike" kern="1200" cap="none" spc="0" normalizeH="0" baseline="0" noProof="0" dirty="0">
                <a:ln>
                  <a:noFill/>
                </a:ln>
                <a:solidFill>
                  <a:srgbClr val="ED7D31"/>
                </a:solidFill>
                <a:effectLst/>
                <a:uLnTx/>
                <a:uFillTx/>
                <a:latin typeface="Arial" charset="0"/>
                <a:cs typeface="Arial" charset="0"/>
              </a:rPr>
              <a:t>IND=-.005, p&lt;.001, </a:t>
            </a:r>
            <a:r>
              <a:rPr kumimoji="0" lang="it-IT" sz="1600" b="0" i="0" u="none" strike="noStrike" kern="1200" cap="none" spc="0" normalizeH="0" baseline="0" noProof="0" dirty="0">
                <a:ln>
                  <a:noFill/>
                </a:ln>
                <a:solidFill>
                  <a:srgbClr val="7030A0"/>
                </a:solidFill>
                <a:effectLst/>
                <a:uLnTx/>
                <a:uFillTx/>
                <a:latin typeface="Arial" charset="0"/>
                <a:cs typeface="Arial" charset="0"/>
              </a:rPr>
              <a:t>partner: </a:t>
            </a:r>
            <a:r>
              <a:rPr kumimoji="0" lang="en-US" sz="1600" b="0" i="0" u="none" strike="noStrike" kern="1200" cap="none" spc="0" normalizeH="0" baseline="0" noProof="0" dirty="0">
                <a:ln>
                  <a:noFill/>
                </a:ln>
                <a:solidFill>
                  <a:srgbClr val="7030A0"/>
                </a:solidFill>
                <a:effectLst/>
                <a:uLnTx/>
                <a:uFillTx/>
                <a:latin typeface="Arial" charset="0"/>
                <a:cs typeface="Arial" charset="0"/>
              </a:rPr>
              <a:t>IND</a:t>
            </a:r>
            <a:r>
              <a:rPr kumimoji="0" lang="el-GR" sz="1600" b="0" i="0" u="none" strike="noStrike" kern="1200" cap="none" spc="0" normalizeH="0" baseline="0" noProof="0" dirty="0">
                <a:ln>
                  <a:noFill/>
                </a:ln>
                <a:solidFill>
                  <a:srgbClr val="7030A0"/>
                </a:solidFill>
                <a:effectLst/>
                <a:uLnTx/>
                <a:uFillTx/>
                <a:latin typeface="Arial" charset="0"/>
                <a:cs typeface="Arial" charset="0"/>
              </a:rPr>
              <a:t>=</a:t>
            </a:r>
            <a:r>
              <a:rPr kumimoji="0" lang="en-US" sz="1600" b="0" i="0" u="none" strike="noStrike" kern="1200" cap="none" spc="0" normalizeH="0" baseline="0" noProof="0" dirty="0">
                <a:ln>
                  <a:noFill/>
                </a:ln>
                <a:solidFill>
                  <a:srgbClr val="7030A0"/>
                </a:solidFill>
                <a:effectLst/>
                <a:uLnTx/>
                <a:uFillTx/>
                <a:latin typeface="Arial" charset="0"/>
                <a:cs typeface="Arial" charset="0"/>
              </a:rPr>
              <a:t>-</a:t>
            </a:r>
            <a:r>
              <a:rPr kumimoji="0" lang="el-GR" sz="1600" b="0" i="0" u="none" strike="noStrike" kern="1200" cap="none" spc="0" normalizeH="0" baseline="0" noProof="0" dirty="0">
                <a:ln>
                  <a:noFill/>
                </a:ln>
                <a:solidFill>
                  <a:srgbClr val="7030A0"/>
                </a:solidFill>
                <a:effectLst/>
                <a:uLnTx/>
                <a:uFillTx/>
                <a:latin typeface="Arial" charset="0"/>
                <a:cs typeface="Arial" charset="0"/>
              </a:rPr>
              <a:t>.00</a:t>
            </a:r>
            <a:r>
              <a:rPr kumimoji="0" lang="en-US" sz="1600" b="0" i="0" u="none" strike="noStrike" kern="1200" cap="none" spc="0" normalizeH="0" baseline="0" noProof="0" dirty="0">
                <a:ln>
                  <a:noFill/>
                </a:ln>
                <a:solidFill>
                  <a:srgbClr val="7030A0"/>
                </a:solidFill>
                <a:effectLst/>
                <a:uLnTx/>
                <a:uFillTx/>
                <a:latin typeface="Arial" charset="0"/>
                <a:cs typeface="Arial" charset="0"/>
              </a:rPr>
              <a:t>6</a:t>
            </a:r>
            <a:r>
              <a:rPr kumimoji="0" lang="el-GR" sz="1600" b="0" i="0" u="none" strike="noStrike" kern="1200" cap="none" spc="0" normalizeH="0" baseline="0" noProof="0" dirty="0">
                <a:ln>
                  <a:noFill/>
                </a:ln>
                <a:solidFill>
                  <a:srgbClr val="7030A0"/>
                </a:solidFill>
                <a:effectLst/>
                <a:uLnTx/>
                <a:uFillTx/>
                <a:latin typeface="Arial" charset="0"/>
                <a:cs typeface="Arial" charset="0"/>
              </a:rPr>
              <a:t>, </a:t>
            </a:r>
            <a:r>
              <a:rPr kumimoji="0" lang="it-IT" sz="1600" b="0" i="0" u="none" strike="noStrike" kern="1200" cap="none" spc="0" normalizeH="0" baseline="0" noProof="0" dirty="0">
                <a:ln>
                  <a:noFill/>
                </a:ln>
                <a:solidFill>
                  <a:srgbClr val="7030A0"/>
                </a:solidFill>
                <a:effectLst/>
                <a:uLnTx/>
                <a:uFillTx/>
                <a:latin typeface="Arial" charset="0"/>
                <a:cs typeface="Arial" charset="0"/>
              </a:rPr>
              <a:t>p=.01, </a:t>
            </a:r>
            <a:r>
              <a:rPr kumimoji="0" lang="it-IT" sz="1600" b="0" i="0" u="none" strike="noStrike" kern="1200" cap="none" spc="0" normalizeH="0" baseline="0" noProof="0" dirty="0">
                <a:ln>
                  <a:noFill/>
                </a:ln>
                <a:solidFill>
                  <a:schemeClr val="bg1">
                    <a:lumMod val="50000"/>
                  </a:schemeClr>
                </a:solidFill>
                <a:effectLst/>
                <a:uLnTx/>
                <a:uFillTx/>
                <a:latin typeface="Arial" charset="0"/>
                <a:cs typeface="Arial" charset="0"/>
              </a:rPr>
              <a:t>relatives: </a:t>
            </a:r>
            <a:r>
              <a:rPr kumimoji="0" lang="pl-PL" sz="1600" b="0" i="0" u="none" strike="noStrike" kern="1200" cap="none" spc="0" normalizeH="0" baseline="0" noProof="0" dirty="0">
                <a:ln>
                  <a:noFill/>
                </a:ln>
                <a:solidFill>
                  <a:schemeClr val="bg1">
                    <a:lumMod val="50000"/>
                  </a:schemeClr>
                </a:solidFill>
                <a:effectLst/>
                <a:uLnTx/>
                <a:uFillTx/>
                <a:latin typeface="Arial" charset="0"/>
                <a:cs typeface="Arial" charset="0"/>
              </a:rPr>
              <a:t>IND=-0.0</a:t>
            </a:r>
            <a:r>
              <a:rPr kumimoji="0" lang="en-US" sz="1600" b="0" i="0" u="none" strike="noStrike" kern="1200" cap="none" spc="0" normalizeH="0" baseline="0" noProof="0" dirty="0">
                <a:ln>
                  <a:noFill/>
                </a:ln>
                <a:solidFill>
                  <a:schemeClr val="bg1">
                    <a:lumMod val="50000"/>
                  </a:schemeClr>
                </a:solidFill>
                <a:effectLst/>
                <a:uLnTx/>
                <a:uFillTx/>
                <a:latin typeface="Arial" charset="0"/>
                <a:cs typeface="Arial" charset="0"/>
              </a:rPr>
              <a:t>1</a:t>
            </a:r>
            <a:r>
              <a:rPr kumimoji="0" lang="pl-PL" sz="1600" b="0" i="0" u="none" strike="noStrike" kern="1200" cap="none" spc="0" normalizeH="0" baseline="0" noProof="0" dirty="0">
                <a:ln>
                  <a:noFill/>
                </a:ln>
                <a:solidFill>
                  <a:schemeClr val="bg1">
                    <a:lumMod val="50000"/>
                  </a:schemeClr>
                </a:solidFill>
                <a:effectLst/>
                <a:uLnTx/>
                <a:uFillTx/>
                <a:latin typeface="Arial" charset="0"/>
                <a:cs typeface="Arial" charset="0"/>
              </a:rPr>
              <a:t>, </a:t>
            </a:r>
            <a:r>
              <a:rPr kumimoji="0" lang="en-US" sz="1600" b="0" i="0" u="none" strike="noStrike" kern="1200" cap="none" spc="0" normalizeH="0" baseline="0" noProof="0" dirty="0">
                <a:ln>
                  <a:noFill/>
                </a:ln>
                <a:solidFill>
                  <a:schemeClr val="bg1">
                    <a:lumMod val="50000"/>
                  </a:schemeClr>
                </a:solidFill>
                <a:effectLst/>
                <a:uLnTx/>
                <a:uFillTx/>
                <a:latin typeface="Arial" charset="0"/>
                <a:cs typeface="Arial" charset="0"/>
              </a:rPr>
              <a:t>p&lt;.001</a:t>
            </a:r>
            <a:r>
              <a:rPr kumimoji="0" lang="it-IT" sz="1600" b="0" i="0" u="none" strike="noStrike" kern="1200" cap="none" spc="0" normalizeH="0" baseline="0" noProof="0" dirty="0">
                <a:ln>
                  <a:noFill/>
                </a:ln>
                <a:solidFill>
                  <a:prstClr val="black"/>
                </a:solidFill>
                <a:effectLst/>
                <a:uLnTx/>
                <a:uFillTx/>
                <a:latin typeface="Arial" charset="0"/>
                <a:cs typeface="Arial" charset="0"/>
              </a:rPr>
              <a:t>). </a:t>
            </a:r>
            <a:endParaRPr kumimoji="0" lang="en-US" sz="1600" b="0" i="0" u="none" strike="noStrike" kern="1200" cap="none" spc="0" normalizeH="0" baseline="0" noProof="0" dirty="0">
              <a:ln>
                <a:noFill/>
              </a:ln>
              <a:solidFill>
                <a:prstClr val="black"/>
              </a:solidFill>
              <a:effectLst/>
              <a:uLnTx/>
              <a:uFillTx/>
              <a:latin typeface="Arial" charset="0"/>
              <a:cs typeface="Arial" charset="0"/>
            </a:endParaRPr>
          </a:p>
          <a:p>
            <a:pPr>
              <a:lnSpc>
                <a:spcPct val="150000"/>
              </a:lnSpc>
            </a:pPr>
            <a:endParaRPr lang="en-US" sz="1800" dirty="0">
              <a:solidFill>
                <a:schemeClr val="tx1"/>
              </a:solidFill>
            </a:endParaRPr>
          </a:p>
        </p:txBody>
      </p:sp>
      <p:pic>
        <p:nvPicPr>
          <p:cNvPr id="25" name="Picture 24">
            <a:extLst>
              <a:ext uri="{FF2B5EF4-FFF2-40B4-BE49-F238E27FC236}">
                <a16:creationId xmlns:a16="http://schemas.microsoft.com/office/drawing/2014/main" id="{174DF077-86F1-41E0-21E5-657069F3D2BA}"/>
              </a:ext>
            </a:extLst>
          </p:cNvPr>
          <p:cNvPicPr>
            <a:picLocks noChangeAspect="1"/>
          </p:cNvPicPr>
          <p:nvPr/>
        </p:nvPicPr>
        <p:blipFill>
          <a:blip r:embed="rId4"/>
          <a:stretch>
            <a:fillRect/>
          </a:stretch>
        </p:blipFill>
        <p:spPr>
          <a:xfrm>
            <a:off x="6483927" y="32955"/>
            <a:ext cx="976889" cy="659134"/>
          </a:xfrm>
          <a:prstGeom prst="rect">
            <a:avLst/>
          </a:prstGeom>
        </p:spPr>
      </p:pic>
      <p:pic>
        <p:nvPicPr>
          <p:cNvPr id="26" name="Graphic 25" descr="Hockey Stick Curve Graph outline">
            <a:extLst>
              <a:ext uri="{FF2B5EF4-FFF2-40B4-BE49-F238E27FC236}">
                <a16:creationId xmlns:a16="http://schemas.microsoft.com/office/drawing/2014/main" id="{278DBB7B-2BD5-2040-D45B-66F2CEA7532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27004" y="133922"/>
            <a:ext cx="457200" cy="457200"/>
          </a:xfrm>
          <a:prstGeom prst="rect">
            <a:avLst/>
          </a:prstGeom>
        </p:spPr>
      </p:pic>
      <p:pic>
        <p:nvPicPr>
          <p:cNvPr id="3" name="Picture 2" descr="Graphical user interface, diagram&#10;&#10;Description automatically generated">
            <a:extLst>
              <a:ext uri="{FF2B5EF4-FFF2-40B4-BE49-F238E27FC236}">
                <a16:creationId xmlns:a16="http://schemas.microsoft.com/office/drawing/2014/main" id="{CAD4C4D1-467F-9D36-1A17-86C2E32C1286}"/>
              </a:ext>
            </a:extLst>
          </p:cNvPr>
          <p:cNvPicPr>
            <a:picLocks noChangeAspect="1"/>
          </p:cNvPicPr>
          <p:nvPr/>
        </p:nvPicPr>
        <p:blipFill>
          <a:blip r:embed="rId7"/>
          <a:stretch>
            <a:fillRect/>
          </a:stretch>
        </p:blipFill>
        <p:spPr>
          <a:xfrm>
            <a:off x="4875987" y="3937432"/>
            <a:ext cx="3918054" cy="1223645"/>
          </a:xfrm>
          <a:prstGeom prst="rect">
            <a:avLst/>
          </a:prstGeom>
        </p:spPr>
      </p:pic>
    </p:spTree>
    <p:extLst>
      <p:ext uri="{BB962C8B-B14F-4D97-AF65-F5344CB8AC3E}">
        <p14:creationId xmlns:p14="http://schemas.microsoft.com/office/powerpoint/2010/main" val="269790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874FF5A-2496-417A-A494-4D2F6E081975}"/>
              </a:ext>
            </a:extLst>
          </p:cNvPr>
          <p:cNvSpPr>
            <a:spLocks noGrp="1"/>
          </p:cNvSpPr>
          <p:nvPr>
            <p:ph type="body" sz="quarter" idx="12"/>
          </p:nvPr>
        </p:nvSpPr>
        <p:spPr>
          <a:xfrm>
            <a:off x="215900" y="215900"/>
            <a:ext cx="6822209" cy="293688"/>
          </a:xfrm>
        </p:spPr>
        <p:txBody>
          <a:bodyPr/>
          <a:lstStyle/>
          <a:p>
            <a:pPr lvl="0"/>
            <a:r>
              <a:rPr lang="en-GB" sz="3200" dirty="0">
                <a:solidFill>
                  <a:prstClr val="white"/>
                </a:solidFill>
              </a:rPr>
              <a:t>Results: Study 2</a:t>
            </a:r>
            <a:endParaRPr lang="en-GB" dirty="0"/>
          </a:p>
        </p:txBody>
      </p:sp>
      <p:sp>
        <p:nvSpPr>
          <p:cNvPr id="9" name="Text Placeholder 12">
            <a:extLst>
              <a:ext uri="{FF2B5EF4-FFF2-40B4-BE49-F238E27FC236}">
                <a16:creationId xmlns:a16="http://schemas.microsoft.com/office/drawing/2014/main" id="{ABA5FD79-2CE3-421B-9CD2-7C556275B1B8}"/>
              </a:ext>
            </a:extLst>
          </p:cNvPr>
          <p:cNvSpPr txBox="1">
            <a:spLocks/>
          </p:cNvSpPr>
          <p:nvPr/>
        </p:nvSpPr>
        <p:spPr>
          <a:xfrm>
            <a:off x="4717437" y="913024"/>
            <a:ext cx="3849389" cy="293044"/>
          </a:xfrm>
          <a:prstGeom prst="rect">
            <a:avLst/>
          </a:prstGeom>
        </p:spPr>
        <p:txBody>
          <a:bodyPr vert="horz" lIns="0" tIns="0" rIns="0" bIns="0" rtlCol="0">
            <a:noAutofit/>
          </a:bodyPr>
          <a:lstStyle>
            <a:lvl1pPr marL="0" indent="0" algn="l" defTabSz="685800" rtl="0" eaLnBrk="1" latinLnBrk="0" hangingPunct="1">
              <a:lnSpc>
                <a:spcPct val="80000"/>
              </a:lnSpc>
              <a:spcBef>
                <a:spcPts val="750"/>
              </a:spcBef>
              <a:buFont typeface="Arial" panose="020B0604020202020204" pitchFamily="34" charset="0"/>
              <a:buNone/>
              <a:defRPr sz="1100" b="1" kern="1200" baseline="0">
                <a:solidFill>
                  <a:schemeClr val="tx1"/>
                </a:solidFill>
                <a:latin typeface="Arial" charset="0"/>
                <a:ea typeface="Arial" charset="0"/>
                <a:cs typeface="Arial" charset="0"/>
              </a:defRPr>
            </a:lvl1pPr>
            <a:lvl2pPr marL="0" indent="0" algn="l" defTabSz="685800" rtl="0" eaLnBrk="1" latinLnBrk="0" hangingPunct="1">
              <a:lnSpc>
                <a:spcPct val="8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2pPr>
            <a:lvl3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3pPr>
            <a:lvl4pPr marL="0" indent="0" algn="l" defTabSz="685800" rtl="0" eaLnBrk="1" latinLnBrk="0" hangingPunct="1">
              <a:lnSpc>
                <a:spcPct val="9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4pPr>
            <a:lvl5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800" b="0" dirty="0">
                <a:solidFill>
                  <a:schemeClr val="accent2"/>
                </a:solidFill>
              </a:rPr>
              <a:t>Support from friends</a:t>
            </a:r>
          </a:p>
        </p:txBody>
      </p:sp>
      <p:pic>
        <p:nvPicPr>
          <p:cNvPr id="8" name="Picture 7">
            <a:extLst>
              <a:ext uri="{FF2B5EF4-FFF2-40B4-BE49-F238E27FC236}">
                <a16:creationId xmlns:a16="http://schemas.microsoft.com/office/drawing/2014/main" id="{2F6F923B-D938-3C50-F94E-B7D9E0EAEB41}"/>
              </a:ext>
            </a:extLst>
          </p:cNvPr>
          <p:cNvPicPr>
            <a:picLocks noChangeAspect="1"/>
          </p:cNvPicPr>
          <p:nvPr/>
        </p:nvPicPr>
        <p:blipFill rotWithShape="1">
          <a:blip r:embed="rId2"/>
          <a:srcRect l="3195" t="12847" r="14682" b="42570"/>
          <a:stretch/>
        </p:blipFill>
        <p:spPr>
          <a:xfrm>
            <a:off x="4786008" y="1113022"/>
            <a:ext cx="3800087" cy="1160429"/>
          </a:xfrm>
          <a:prstGeom prst="rect">
            <a:avLst/>
          </a:prstGeom>
        </p:spPr>
      </p:pic>
      <p:pic>
        <p:nvPicPr>
          <p:cNvPr id="13" name="Picture 12">
            <a:extLst>
              <a:ext uri="{FF2B5EF4-FFF2-40B4-BE49-F238E27FC236}">
                <a16:creationId xmlns:a16="http://schemas.microsoft.com/office/drawing/2014/main" id="{442CCD45-E89C-E757-34FE-3DA6C7C07DD6}"/>
              </a:ext>
            </a:extLst>
          </p:cNvPr>
          <p:cNvPicPr>
            <a:picLocks noChangeAspect="1"/>
          </p:cNvPicPr>
          <p:nvPr/>
        </p:nvPicPr>
        <p:blipFill rotWithShape="1">
          <a:blip r:embed="rId3"/>
          <a:srcRect l="2214" t="12848" r="14412" b="43572"/>
          <a:stretch/>
        </p:blipFill>
        <p:spPr>
          <a:xfrm>
            <a:off x="4786008" y="2531455"/>
            <a:ext cx="3942945" cy="1159315"/>
          </a:xfrm>
          <a:prstGeom prst="rect">
            <a:avLst/>
          </a:prstGeom>
        </p:spPr>
      </p:pic>
      <p:sp>
        <p:nvSpPr>
          <p:cNvPr id="14" name="Text Placeholder 12">
            <a:extLst>
              <a:ext uri="{FF2B5EF4-FFF2-40B4-BE49-F238E27FC236}">
                <a16:creationId xmlns:a16="http://schemas.microsoft.com/office/drawing/2014/main" id="{C58F5450-37B6-713B-7566-A4097CEBC6BA}"/>
              </a:ext>
            </a:extLst>
          </p:cNvPr>
          <p:cNvSpPr txBox="1">
            <a:spLocks/>
          </p:cNvSpPr>
          <p:nvPr/>
        </p:nvSpPr>
        <p:spPr>
          <a:xfrm>
            <a:off x="4761356" y="2326927"/>
            <a:ext cx="3849389" cy="293044"/>
          </a:xfrm>
          <a:prstGeom prst="rect">
            <a:avLst/>
          </a:prstGeom>
        </p:spPr>
        <p:txBody>
          <a:bodyPr vert="horz" lIns="0" tIns="0" rIns="0" bIns="0" rtlCol="0">
            <a:noAutofit/>
          </a:bodyPr>
          <a:lstStyle>
            <a:lvl1pPr marL="0" indent="0" algn="l" defTabSz="685800" rtl="0" eaLnBrk="1" latinLnBrk="0" hangingPunct="1">
              <a:lnSpc>
                <a:spcPct val="80000"/>
              </a:lnSpc>
              <a:spcBef>
                <a:spcPts val="750"/>
              </a:spcBef>
              <a:buFont typeface="Arial" panose="020B0604020202020204" pitchFamily="34" charset="0"/>
              <a:buNone/>
              <a:defRPr sz="1100" b="1" kern="1200" baseline="0">
                <a:solidFill>
                  <a:schemeClr val="tx1"/>
                </a:solidFill>
                <a:latin typeface="Arial" charset="0"/>
                <a:ea typeface="Arial" charset="0"/>
                <a:cs typeface="Arial" charset="0"/>
              </a:defRPr>
            </a:lvl1pPr>
            <a:lvl2pPr marL="0" indent="0" algn="l" defTabSz="685800" rtl="0" eaLnBrk="1" latinLnBrk="0" hangingPunct="1">
              <a:lnSpc>
                <a:spcPct val="8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2pPr>
            <a:lvl3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3pPr>
            <a:lvl4pPr marL="0" indent="0" algn="l" defTabSz="685800" rtl="0" eaLnBrk="1" latinLnBrk="0" hangingPunct="1">
              <a:lnSpc>
                <a:spcPct val="9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4pPr>
            <a:lvl5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800" b="0" dirty="0">
                <a:solidFill>
                  <a:srgbClr val="7030A0"/>
                </a:solidFill>
              </a:rPr>
              <a:t>Support from partner</a:t>
            </a:r>
          </a:p>
        </p:txBody>
      </p:sp>
      <p:sp>
        <p:nvSpPr>
          <p:cNvPr id="23" name="Text Placeholder 12">
            <a:extLst>
              <a:ext uri="{FF2B5EF4-FFF2-40B4-BE49-F238E27FC236}">
                <a16:creationId xmlns:a16="http://schemas.microsoft.com/office/drawing/2014/main" id="{3CCA8CEB-19D4-C5E0-3064-6973C41D8ABA}"/>
              </a:ext>
            </a:extLst>
          </p:cNvPr>
          <p:cNvSpPr txBox="1">
            <a:spLocks/>
          </p:cNvSpPr>
          <p:nvPr/>
        </p:nvSpPr>
        <p:spPr>
          <a:xfrm>
            <a:off x="4838844" y="3690770"/>
            <a:ext cx="3849389" cy="293044"/>
          </a:xfrm>
          <a:prstGeom prst="rect">
            <a:avLst/>
          </a:prstGeom>
        </p:spPr>
        <p:txBody>
          <a:bodyPr vert="horz" lIns="0" tIns="0" rIns="0" bIns="0" rtlCol="0">
            <a:noAutofit/>
          </a:bodyPr>
          <a:lstStyle>
            <a:lvl1pPr marL="0" indent="0" algn="l" defTabSz="685800" rtl="0" eaLnBrk="1" latinLnBrk="0" hangingPunct="1">
              <a:lnSpc>
                <a:spcPct val="80000"/>
              </a:lnSpc>
              <a:spcBef>
                <a:spcPts val="750"/>
              </a:spcBef>
              <a:buFont typeface="Arial" panose="020B0604020202020204" pitchFamily="34" charset="0"/>
              <a:buNone/>
              <a:defRPr sz="1100" b="1" kern="1200" baseline="0">
                <a:solidFill>
                  <a:schemeClr val="tx1"/>
                </a:solidFill>
                <a:latin typeface="Arial" charset="0"/>
                <a:ea typeface="Arial" charset="0"/>
                <a:cs typeface="Arial" charset="0"/>
              </a:defRPr>
            </a:lvl1pPr>
            <a:lvl2pPr marL="0" indent="0" algn="l" defTabSz="685800" rtl="0" eaLnBrk="1" latinLnBrk="0" hangingPunct="1">
              <a:lnSpc>
                <a:spcPct val="8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2pPr>
            <a:lvl3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3pPr>
            <a:lvl4pPr marL="0" indent="0" algn="l" defTabSz="685800" rtl="0" eaLnBrk="1" latinLnBrk="0" hangingPunct="1">
              <a:lnSpc>
                <a:spcPct val="90000"/>
              </a:lnSpc>
              <a:spcBef>
                <a:spcPts val="375"/>
              </a:spcBef>
              <a:buFont typeface="Arial" panose="020B0604020202020204" pitchFamily="34" charset="0"/>
              <a:buNone/>
              <a:defRPr sz="1100" kern="1200">
                <a:solidFill>
                  <a:schemeClr val="tx1"/>
                </a:solidFill>
                <a:latin typeface="Arial" charset="0"/>
                <a:ea typeface="Arial" charset="0"/>
                <a:cs typeface="Arial" charset="0"/>
              </a:defRPr>
            </a:lvl4pPr>
            <a:lvl5pPr marL="0" indent="0" algn="l" defTabSz="685800" rtl="0" eaLnBrk="1" latinLnBrk="0" hangingPunct="1">
              <a:lnSpc>
                <a:spcPct val="90000"/>
              </a:lnSpc>
              <a:spcBef>
                <a:spcPts val="375"/>
              </a:spcBef>
              <a:buFont typeface="Arial" panose="020B0604020202020204" pitchFamily="34" charset="0"/>
              <a:buNone/>
              <a:defRPr sz="1100" b="1"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800" b="0" dirty="0">
                <a:solidFill>
                  <a:schemeClr val="bg1">
                    <a:lumMod val="50000"/>
                  </a:schemeClr>
                </a:solidFill>
              </a:rPr>
              <a:t>Support from relatives</a:t>
            </a:r>
          </a:p>
        </p:txBody>
      </p:sp>
      <p:sp>
        <p:nvSpPr>
          <p:cNvPr id="10" name="Text Placeholder 2">
            <a:extLst>
              <a:ext uri="{FF2B5EF4-FFF2-40B4-BE49-F238E27FC236}">
                <a16:creationId xmlns:a16="http://schemas.microsoft.com/office/drawing/2014/main" id="{746B9802-7421-8194-6752-F5262ED81CBB}"/>
              </a:ext>
            </a:extLst>
          </p:cNvPr>
          <p:cNvSpPr>
            <a:spLocks noGrp="1"/>
          </p:cNvSpPr>
          <p:nvPr>
            <p:ph type="body" sz="half" idx="2"/>
          </p:nvPr>
        </p:nvSpPr>
        <p:spPr>
          <a:xfrm>
            <a:off x="216000" y="804152"/>
            <a:ext cx="4468304" cy="4176409"/>
          </a:xfrm>
        </p:spPr>
        <p:txBody>
          <a:bodyPr>
            <a:normAutofit/>
          </a:bodyPr>
          <a:lstStyle/>
          <a:p>
            <a:pPr algn="ctr">
              <a:lnSpc>
                <a:spcPct val="150000"/>
              </a:lnSpc>
            </a:pPr>
            <a:r>
              <a:rPr lang="en-US" sz="2200" dirty="0">
                <a:solidFill>
                  <a:schemeClr val="tx1"/>
                </a:solidFill>
              </a:rPr>
              <a:t>Negative support</a:t>
            </a:r>
          </a:p>
          <a:p>
            <a:pPr>
              <a:lnSpc>
                <a:spcPct val="100000"/>
              </a:lnSpc>
              <a:spcBef>
                <a:spcPts val="0"/>
              </a:spcBef>
            </a:pPr>
            <a:r>
              <a:rPr lang="en-US" sz="1600" b="0" dirty="0">
                <a:solidFill>
                  <a:schemeClr val="tx1"/>
                </a:solidFill>
              </a:rPr>
              <a:t>Negative support from both </a:t>
            </a:r>
            <a:r>
              <a:rPr lang="en-US" sz="1600" b="0" dirty="0">
                <a:solidFill>
                  <a:schemeClr val="accent2"/>
                </a:solidFill>
              </a:rPr>
              <a:t>friends</a:t>
            </a:r>
            <a:r>
              <a:rPr lang="en-US" sz="1600" b="0" dirty="0">
                <a:solidFill>
                  <a:schemeClr val="tx1"/>
                </a:solidFill>
              </a:rPr>
              <a:t> and </a:t>
            </a:r>
            <a:r>
              <a:rPr lang="en-US" sz="1600" b="0" dirty="0">
                <a:solidFill>
                  <a:srgbClr val="7030A0"/>
                </a:solidFill>
              </a:rPr>
              <a:t>partner</a:t>
            </a:r>
            <a:r>
              <a:rPr lang="en-US" sz="1600" b="0" dirty="0">
                <a:solidFill>
                  <a:schemeClr val="tx1"/>
                </a:solidFill>
              </a:rPr>
              <a:t> was directly linked to </a:t>
            </a:r>
            <a:r>
              <a:rPr lang="en-US" sz="1600" b="0" dirty="0">
                <a:solidFill>
                  <a:srgbClr val="FF0000"/>
                </a:solidFill>
              </a:rPr>
              <a:t>higher units </a:t>
            </a:r>
            <a:r>
              <a:rPr lang="en-US" sz="1600" b="0" dirty="0">
                <a:solidFill>
                  <a:schemeClr val="tx1"/>
                </a:solidFill>
              </a:rPr>
              <a:t>consumed on heaviest drinking day in previous week.</a:t>
            </a:r>
          </a:p>
          <a:p>
            <a:pPr>
              <a:lnSpc>
                <a:spcPct val="100000"/>
              </a:lnSpc>
              <a:spcBef>
                <a:spcPts val="0"/>
              </a:spcBef>
            </a:pPr>
            <a:endParaRPr lang="en-US" sz="1600" b="0" dirty="0">
              <a:solidFill>
                <a:schemeClr val="tx1"/>
              </a:solidFill>
            </a:endParaRPr>
          </a:p>
          <a:p>
            <a:pPr>
              <a:lnSpc>
                <a:spcPct val="100000"/>
              </a:lnSpc>
              <a:spcBef>
                <a:spcPts val="0"/>
              </a:spcBef>
            </a:pPr>
            <a:r>
              <a:rPr kumimoji="0" lang="en-US" sz="1600" b="0" i="0" u="none" strike="noStrike" kern="1200" cap="none" spc="0" normalizeH="0" baseline="0" noProof="0" dirty="0">
                <a:ln>
                  <a:noFill/>
                </a:ln>
                <a:solidFill>
                  <a:prstClr val="black"/>
                </a:solidFill>
                <a:effectLst/>
                <a:uLnTx/>
                <a:uFillTx/>
                <a:latin typeface="Arial" charset="0"/>
                <a:cs typeface="Arial" charset="0"/>
              </a:rPr>
              <a:t>However, negative support from </a:t>
            </a:r>
            <a:r>
              <a:rPr kumimoji="0" lang="en-US" sz="1600" b="0" i="0" u="none" strike="noStrike" kern="1200" cap="none" spc="0" normalizeH="0" baseline="0" noProof="0" dirty="0">
                <a:ln>
                  <a:noFill/>
                </a:ln>
                <a:solidFill>
                  <a:schemeClr val="bg1">
                    <a:lumMod val="50000"/>
                  </a:schemeClr>
                </a:solidFill>
                <a:effectLst/>
                <a:uLnTx/>
                <a:uFillTx/>
                <a:latin typeface="Arial" charset="0"/>
                <a:cs typeface="Arial" charset="0"/>
              </a:rPr>
              <a:t>relatives </a:t>
            </a:r>
            <a:r>
              <a:rPr kumimoji="0" lang="en-US" sz="1600" b="0" i="0" u="none" strike="noStrike" kern="1200" cap="none" spc="0" normalizeH="0" baseline="0" noProof="0" dirty="0">
                <a:ln>
                  <a:noFill/>
                </a:ln>
                <a:solidFill>
                  <a:prstClr val="black"/>
                </a:solidFill>
                <a:effectLst/>
                <a:uLnTx/>
                <a:uFillTx/>
                <a:latin typeface="Arial" charset="0"/>
                <a:cs typeface="Arial" charset="0"/>
              </a:rPr>
              <a:t>was </a:t>
            </a:r>
            <a:r>
              <a:rPr kumimoji="0" lang="en-US" sz="1600" b="0" i="0" u="none" strike="noStrike" kern="1200" cap="none" spc="0" normalizeH="0" baseline="0" noProof="0" dirty="0">
                <a:ln>
                  <a:noFill/>
                </a:ln>
                <a:solidFill>
                  <a:schemeClr val="accent1"/>
                </a:solidFill>
                <a:effectLst/>
                <a:uLnTx/>
                <a:uFillTx/>
                <a:latin typeface="Arial" charset="0"/>
                <a:cs typeface="Arial" charset="0"/>
              </a:rPr>
              <a:t>not directly linked</a:t>
            </a:r>
            <a:r>
              <a:rPr kumimoji="0" lang="en-US" sz="1600" b="0" i="0" u="none" strike="noStrike" kern="1200" cap="none" spc="0" normalizeH="0" baseline="0" noProof="0" dirty="0">
                <a:ln>
                  <a:noFill/>
                </a:ln>
                <a:solidFill>
                  <a:prstClr val="black"/>
                </a:solidFill>
                <a:effectLst/>
                <a:uLnTx/>
                <a:uFillTx/>
                <a:latin typeface="Arial" charset="0"/>
                <a:cs typeface="Arial" charset="0"/>
              </a:rPr>
              <a:t> to units consumed.</a:t>
            </a:r>
          </a:p>
          <a:p>
            <a:pPr>
              <a:lnSpc>
                <a:spcPct val="100000"/>
              </a:lnSpc>
              <a:spcBef>
                <a:spcPts val="0"/>
              </a:spcBef>
            </a:pPr>
            <a:endParaRPr lang="en-US" sz="1600" b="0" dirty="0">
              <a:solidFill>
                <a:schemeClr val="tx1"/>
              </a:solidFill>
            </a:endParaRPr>
          </a:p>
          <a:p>
            <a:pPr>
              <a:lnSpc>
                <a:spcPct val="100000"/>
              </a:lnSpc>
              <a:spcBef>
                <a:spcPts val="0"/>
              </a:spcBef>
            </a:pPr>
            <a:r>
              <a:rPr lang="en-US" sz="1600" b="0" dirty="0">
                <a:solidFill>
                  <a:schemeClr val="tx1"/>
                </a:solidFill>
              </a:rPr>
              <a:t>Negative support from </a:t>
            </a:r>
            <a:r>
              <a:rPr lang="en-US" sz="1600" b="0" dirty="0">
                <a:solidFill>
                  <a:schemeClr val="accent2"/>
                </a:solidFill>
              </a:rPr>
              <a:t>friends,</a:t>
            </a:r>
            <a:r>
              <a:rPr lang="en-US" sz="1600" b="0" dirty="0">
                <a:solidFill>
                  <a:schemeClr val="tx1"/>
                </a:solidFill>
              </a:rPr>
              <a:t> </a:t>
            </a:r>
            <a:r>
              <a:rPr lang="en-US" sz="1600" b="0" dirty="0">
                <a:solidFill>
                  <a:srgbClr val="7030A0"/>
                </a:solidFill>
              </a:rPr>
              <a:t>partner</a:t>
            </a:r>
            <a:r>
              <a:rPr lang="en-US" sz="1600" b="0" dirty="0">
                <a:solidFill>
                  <a:schemeClr val="tx1"/>
                </a:solidFill>
              </a:rPr>
              <a:t> and </a:t>
            </a:r>
            <a:r>
              <a:rPr kumimoji="0" lang="en-US" sz="1600" b="0" i="0" u="none" strike="noStrike" kern="1200" cap="none" spc="0" normalizeH="0" baseline="0" noProof="0" dirty="0">
                <a:ln>
                  <a:noFill/>
                </a:ln>
                <a:solidFill>
                  <a:schemeClr val="bg1">
                    <a:lumMod val="50000"/>
                  </a:schemeClr>
                </a:solidFill>
                <a:effectLst/>
                <a:uLnTx/>
                <a:uFillTx/>
                <a:latin typeface="Arial" charset="0"/>
                <a:cs typeface="Arial" charset="0"/>
              </a:rPr>
              <a:t>relatives </a:t>
            </a:r>
            <a:r>
              <a:rPr lang="en-US" sz="1600" b="0" dirty="0">
                <a:solidFill>
                  <a:schemeClr val="tx1"/>
                </a:solidFill>
              </a:rPr>
              <a:t>was linked to </a:t>
            </a:r>
            <a:r>
              <a:rPr lang="en-US" sz="1600" b="0" dirty="0">
                <a:solidFill>
                  <a:srgbClr val="FF0000"/>
                </a:solidFill>
              </a:rPr>
              <a:t>greater psychological distress</a:t>
            </a:r>
            <a:r>
              <a:rPr lang="en-US" sz="1600" b="0" dirty="0">
                <a:solidFill>
                  <a:schemeClr val="tx1"/>
                </a:solidFill>
              </a:rPr>
              <a:t>, which was linked to </a:t>
            </a:r>
            <a:r>
              <a:rPr lang="en-US" sz="1600" b="0" dirty="0">
                <a:solidFill>
                  <a:srgbClr val="FF0000"/>
                </a:solidFill>
              </a:rPr>
              <a:t>higher units </a:t>
            </a:r>
            <a:r>
              <a:rPr lang="en-US" sz="1600" b="0" dirty="0">
                <a:solidFill>
                  <a:schemeClr val="tx1"/>
                </a:solidFill>
              </a:rPr>
              <a:t>consumed and these indirect effects were statistically significant </a:t>
            </a:r>
            <a:r>
              <a:rPr lang="it-IT" sz="1600" b="0" dirty="0">
                <a:solidFill>
                  <a:schemeClr val="tx1"/>
                </a:solidFill>
              </a:rPr>
              <a:t>(</a:t>
            </a:r>
            <a:r>
              <a:rPr lang="en-US" sz="1600" b="0" dirty="0">
                <a:solidFill>
                  <a:schemeClr val="accent2"/>
                </a:solidFill>
              </a:rPr>
              <a:t>friends: </a:t>
            </a:r>
            <a:r>
              <a:rPr lang="it-IT" sz="1600" b="0" dirty="0">
                <a:solidFill>
                  <a:schemeClr val="accent2"/>
                </a:solidFill>
              </a:rPr>
              <a:t>IND=.006, p&lt;.001, </a:t>
            </a:r>
            <a:r>
              <a:rPr lang="it-IT" sz="1600" b="0" dirty="0">
                <a:solidFill>
                  <a:srgbClr val="7030A0"/>
                </a:solidFill>
              </a:rPr>
              <a:t>partner</a:t>
            </a:r>
            <a:r>
              <a:rPr lang="en-US" sz="1600" b="0" dirty="0">
                <a:solidFill>
                  <a:srgbClr val="7030A0"/>
                </a:solidFill>
              </a:rPr>
              <a:t>: IND</a:t>
            </a:r>
            <a:r>
              <a:rPr lang="el-GR" sz="1600" b="0" dirty="0">
                <a:solidFill>
                  <a:srgbClr val="7030A0"/>
                </a:solidFill>
              </a:rPr>
              <a:t>=.003, </a:t>
            </a:r>
            <a:r>
              <a:rPr lang="it-IT" sz="1600" b="0" dirty="0">
                <a:solidFill>
                  <a:srgbClr val="7030A0"/>
                </a:solidFill>
              </a:rPr>
              <a:t>p=.02, </a:t>
            </a:r>
            <a:r>
              <a:rPr kumimoji="0" lang="pl-PL" sz="1600" b="0" i="0" u="none" strike="noStrike" kern="1200" cap="none" spc="0" normalizeH="0" baseline="0" noProof="0" dirty="0">
                <a:ln>
                  <a:noFill/>
                </a:ln>
                <a:solidFill>
                  <a:schemeClr val="bg1">
                    <a:lumMod val="50000"/>
                  </a:schemeClr>
                </a:solidFill>
                <a:effectLst/>
                <a:uLnTx/>
                <a:uFillTx/>
                <a:latin typeface="Arial" charset="0"/>
                <a:cs typeface="Arial" charset="0"/>
              </a:rPr>
              <a:t>IND=0.0</a:t>
            </a:r>
            <a:r>
              <a:rPr kumimoji="0" lang="en-US" sz="1600" b="0" i="0" u="none" strike="noStrike" kern="1200" cap="none" spc="0" normalizeH="0" baseline="0" noProof="0" dirty="0">
                <a:ln>
                  <a:noFill/>
                </a:ln>
                <a:solidFill>
                  <a:schemeClr val="bg1">
                    <a:lumMod val="50000"/>
                  </a:schemeClr>
                </a:solidFill>
                <a:effectLst/>
                <a:uLnTx/>
                <a:uFillTx/>
                <a:latin typeface="Arial" charset="0"/>
                <a:cs typeface="Arial" charset="0"/>
              </a:rPr>
              <a:t>1</a:t>
            </a:r>
            <a:r>
              <a:rPr kumimoji="0" lang="pl-PL" sz="1600" b="0" i="0" u="none" strike="noStrike" kern="1200" cap="none" spc="0" normalizeH="0" baseline="0" noProof="0" dirty="0">
                <a:ln>
                  <a:noFill/>
                </a:ln>
                <a:solidFill>
                  <a:schemeClr val="bg1">
                    <a:lumMod val="50000"/>
                  </a:schemeClr>
                </a:solidFill>
                <a:effectLst/>
                <a:uLnTx/>
                <a:uFillTx/>
                <a:latin typeface="Arial" charset="0"/>
                <a:cs typeface="Arial" charset="0"/>
              </a:rPr>
              <a:t>, </a:t>
            </a:r>
            <a:r>
              <a:rPr kumimoji="0" lang="en-US" sz="1600" b="0" i="0" u="none" strike="noStrike" kern="1200" cap="none" spc="0" normalizeH="0" baseline="0" noProof="0" dirty="0">
                <a:ln>
                  <a:noFill/>
                </a:ln>
                <a:solidFill>
                  <a:schemeClr val="bg1">
                    <a:lumMod val="50000"/>
                  </a:schemeClr>
                </a:solidFill>
                <a:effectLst/>
                <a:uLnTx/>
                <a:uFillTx/>
                <a:latin typeface="Arial" charset="0"/>
                <a:cs typeface="Arial" charset="0"/>
              </a:rPr>
              <a:t>p&lt;.001</a:t>
            </a:r>
            <a:r>
              <a:rPr lang="it-IT" sz="1600" b="0" dirty="0">
                <a:solidFill>
                  <a:schemeClr val="tx1"/>
                </a:solidFill>
              </a:rPr>
              <a:t>). </a:t>
            </a:r>
            <a:endParaRPr lang="en-US" sz="1600" b="0" dirty="0">
              <a:solidFill>
                <a:schemeClr val="tx1"/>
              </a:solidFill>
            </a:endParaRPr>
          </a:p>
          <a:p>
            <a:pPr>
              <a:lnSpc>
                <a:spcPct val="100000"/>
              </a:lnSpc>
            </a:pPr>
            <a:endParaRPr lang="en-US" sz="1600" dirty="0">
              <a:solidFill>
                <a:schemeClr val="tx1"/>
              </a:solidFill>
            </a:endParaRPr>
          </a:p>
        </p:txBody>
      </p:sp>
      <p:pic>
        <p:nvPicPr>
          <p:cNvPr id="11" name="Picture 10">
            <a:extLst>
              <a:ext uri="{FF2B5EF4-FFF2-40B4-BE49-F238E27FC236}">
                <a16:creationId xmlns:a16="http://schemas.microsoft.com/office/drawing/2014/main" id="{0074C0AE-39B8-B31A-C402-C0C0A3364BE4}"/>
              </a:ext>
            </a:extLst>
          </p:cNvPr>
          <p:cNvPicPr>
            <a:picLocks noChangeAspect="1"/>
          </p:cNvPicPr>
          <p:nvPr/>
        </p:nvPicPr>
        <p:blipFill>
          <a:blip r:embed="rId4"/>
          <a:stretch>
            <a:fillRect/>
          </a:stretch>
        </p:blipFill>
        <p:spPr>
          <a:xfrm>
            <a:off x="6483927" y="32955"/>
            <a:ext cx="976889" cy="659134"/>
          </a:xfrm>
          <a:prstGeom prst="rect">
            <a:avLst/>
          </a:prstGeom>
        </p:spPr>
      </p:pic>
      <p:pic>
        <p:nvPicPr>
          <p:cNvPr id="12" name="Graphic 11" descr="Hockey Stick Curve Graph outline">
            <a:extLst>
              <a:ext uri="{FF2B5EF4-FFF2-40B4-BE49-F238E27FC236}">
                <a16:creationId xmlns:a16="http://schemas.microsoft.com/office/drawing/2014/main" id="{195B7A00-84D7-D2CA-9351-16C211C893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27004" y="133922"/>
            <a:ext cx="457200" cy="457200"/>
          </a:xfrm>
          <a:prstGeom prst="rect">
            <a:avLst/>
          </a:prstGeom>
        </p:spPr>
      </p:pic>
      <p:pic>
        <p:nvPicPr>
          <p:cNvPr id="15" name="Picture 14" descr="Graphical user interface, diagram&#10;&#10;Description automatically generated">
            <a:extLst>
              <a:ext uri="{FF2B5EF4-FFF2-40B4-BE49-F238E27FC236}">
                <a16:creationId xmlns:a16="http://schemas.microsoft.com/office/drawing/2014/main" id="{A284D580-760C-22C8-1606-46BDBBFF259E}"/>
              </a:ext>
            </a:extLst>
          </p:cNvPr>
          <p:cNvPicPr>
            <a:picLocks noChangeAspect="1"/>
          </p:cNvPicPr>
          <p:nvPr/>
        </p:nvPicPr>
        <p:blipFill>
          <a:blip r:embed="rId7"/>
          <a:stretch>
            <a:fillRect/>
          </a:stretch>
        </p:blipFill>
        <p:spPr>
          <a:xfrm>
            <a:off x="4875987" y="3921541"/>
            <a:ext cx="3918054" cy="1223645"/>
          </a:xfrm>
          <a:prstGeom prst="rect">
            <a:avLst/>
          </a:prstGeom>
        </p:spPr>
      </p:pic>
    </p:spTree>
    <p:extLst>
      <p:ext uri="{BB962C8B-B14F-4D97-AF65-F5344CB8AC3E}">
        <p14:creationId xmlns:p14="http://schemas.microsoft.com/office/powerpoint/2010/main" val="322222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874FF5A-2496-417A-A494-4D2F6E081975}"/>
              </a:ext>
            </a:extLst>
          </p:cNvPr>
          <p:cNvSpPr>
            <a:spLocks noGrp="1"/>
          </p:cNvSpPr>
          <p:nvPr>
            <p:ph type="body" sz="quarter" idx="12"/>
          </p:nvPr>
        </p:nvSpPr>
        <p:spPr>
          <a:xfrm>
            <a:off x="215900" y="215900"/>
            <a:ext cx="6822209" cy="293688"/>
          </a:xfrm>
        </p:spPr>
        <p:txBody>
          <a:bodyPr/>
          <a:lstStyle/>
          <a:p>
            <a:pPr lvl="0"/>
            <a:r>
              <a:rPr lang="en-GB" sz="3200" dirty="0">
                <a:solidFill>
                  <a:prstClr val="white"/>
                </a:solidFill>
              </a:rPr>
              <a:t>Results: Study 3</a:t>
            </a:r>
            <a:endParaRPr lang="en-GB" dirty="0"/>
          </a:p>
        </p:txBody>
      </p:sp>
      <p:sp>
        <p:nvSpPr>
          <p:cNvPr id="2" name="Rectangle: Rounded Corners 1">
            <a:extLst>
              <a:ext uri="{FF2B5EF4-FFF2-40B4-BE49-F238E27FC236}">
                <a16:creationId xmlns:a16="http://schemas.microsoft.com/office/drawing/2014/main" id="{2D3585E6-6CA7-84C4-4BB9-E3D17B938404}"/>
              </a:ext>
            </a:extLst>
          </p:cNvPr>
          <p:cNvSpPr/>
          <p:nvPr/>
        </p:nvSpPr>
        <p:spPr>
          <a:xfrm>
            <a:off x="3122578" y="862519"/>
            <a:ext cx="3031788" cy="1083013"/>
          </a:xfrm>
          <a:prstGeom prst="round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Reasons for drinking</a:t>
            </a:r>
            <a:endParaRPr lang="en-GB" sz="3000" dirty="0"/>
          </a:p>
        </p:txBody>
      </p:sp>
      <p:sp>
        <p:nvSpPr>
          <p:cNvPr id="12" name="Oval 11">
            <a:extLst>
              <a:ext uri="{FF2B5EF4-FFF2-40B4-BE49-F238E27FC236}">
                <a16:creationId xmlns:a16="http://schemas.microsoft.com/office/drawing/2014/main" id="{ABC2FDC0-C833-3E7F-07B5-571F703C5610}"/>
              </a:ext>
            </a:extLst>
          </p:cNvPr>
          <p:cNvSpPr/>
          <p:nvPr/>
        </p:nvSpPr>
        <p:spPr>
          <a:xfrm>
            <a:off x="184616" y="3072795"/>
            <a:ext cx="1728281" cy="1776310"/>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Drinking to manage negative emotions</a:t>
            </a:r>
            <a:endParaRPr lang="en-GB" sz="1500" b="1" dirty="0">
              <a:solidFill>
                <a:schemeClr val="tx1"/>
              </a:solidFill>
            </a:endParaRPr>
          </a:p>
        </p:txBody>
      </p:sp>
      <p:cxnSp>
        <p:nvCxnSpPr>
          <p:cNvPr id="6" name="Straight Connector 5">
            <a:extLst>
              <a:ext uri="{FF2B5EF4-FFF2-40B4-BE49-F238E27FC236}">
                <a16:creationId xmlns:a16="http://schemas.microsoft.com/office/drawing/2014/main" id="{8C4AA72E-67B0-C2F7-BC1B-6BBA3A4189A8}"/>
              </a:ext>
            </a:extLst>
          </p:cNvPr>
          <p:cNvCxnSpPr>
            <a:stCxn id="2" idx="1"/>
            <a:endCxn id="12" idx="0"/>
          </p:cNvCxnSpPr>
          <p:nvPr/>
        </p:nvCxnSpPr>
        <p:spPr>
          <a:xfrm flipH="1">
            <a:off x="1048757" y="1404026"/>
            <a:ext cx="2073821" cy="1668769"/>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1D74E27-FBB4-FD81-8C66-45F954D4B102}"/>
              </a:ext>
            </a:extLst>
          </p:cNvPr>
          <p:cNvCxnSpPr>
            <a:cxnSpLocks/>
            <a:stCxn id="2" idx="2"/>
            <a:endCxn id="13" idx="0"/>
          </p:cNvCxnSpPr>
          <p:nvPr/>
        </p:nvCxnSpPr>
        <p:spPr>
          <a:xfrm>
            <a:off x="4638472" y="1945532"/>
            <a:ext cx="980011" cy="1127263"/>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E6EAB5D0-C058-988B-8BCC-C4BE489C721F}"/>
              </a:ext>
            </a:extLst>
          </p:cNvPr>
          <p:cNvPicPr>
            <a:picLocks noChangeAspect="1"/>
          </p:cNvPicPr>
          <p:nvPr/>
        </p:nvPicPr>
        <p:blipFill>
          <a:blip r:embed="rId2"/>
          <a:stretch>
            <a:fillRect/>
          </a:stretch>
        </p:blipFill>
        <p:spPr>
          <a:xfrm>
            <a:off x="6483927" y="32955"/>
            <a:ext cx="976889" cy="659134"/>
          </a:xfrm>
          <a:prstGeom prst="rect">
            <a:avLst/>
          </a:prstGeom>
        </p:spPr>
      </p:pic>
      <p:pic>
        <p:nvPicPr>
          <p:cNvPr id="25" name="Graphic 24" descr="Chat outline">
            <a:extLst>
              <a:ext uri="{FF2B5EF4-FFF2-40B4-BE49-F238E27FC236}">
                <a16:creationId xmlns:a16="http://schemas.microsoft.com/office/drawing/2014/main" id="{01F8ED7E-5F97-4602-20A9-4951E10CAA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27004" y="133922"/>
            <a:ext cx="457200" cy="457200"/>
          </a:xfrm>
          <a:prstGeom prst="rect">
            <a:avLst/>
          </a:prstGeom>
        </p:spPr>
      </p:pic>
      <p:sp>
        <p:nvSpPr>
          <p:cNvPr id="13" name="Oval 12">
            <a:extLst>
              <a:ext uri="{FF2B5EF4-FFF2-40B4-BE49-F238E27FC236}">
                <a16:creationId xmlns:a16="http://schemas.microsoft.com/office/drawing/2014/main" id="{4612057F-5FAC-2FE1-574D-97CD82CE6113}"/>
              </a:ext>
            </a:extLst>
          </p:cNvPr>
          <p:cNvSpPr/>
          <p:nvPr/>
        </p:nvSpPr>
        <p:spPr>
          <a:xfrm>
            <a:off x="4754342" y="3072795"/>
            <a:ext cx="1728281" cy="1776310"/>
          </a:xfrm>
          <a:prstGeom prst="ellipse">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Drinking as a consequence of social conflict</a:t>
            </a:r>
            <a:endParaRPr lang="en-GB" sz="1500" b="1" dirty="0">
              <a:solidFill>
                <a:schemeClr val="tx1"/>
              </a:solidFill>
            </a:endParaRPr>
          </a:p>
        </p:txBody>
      </p:sp>
      <p:sp>
        <p:nvSpPr>
          <p:cNvPr id="4" name="Speech Bubble: Oval 3">
            <a:extLst>
              <a:ext uri="{FF2B5EF4-FFF2-40B4-BE49-F238E27FC236}">
                <a16:creationId xmlns:a16="http://schemas.microsoft.com/office/drawing/2014/main" id="{AB333D1E-17BE-B152-26A1-D49A3C428590}"/>
              </a:ext>
            </a:extLst>
          </p:cNvPr>
          <p:cNvSpPr/>
          <p:nvPr/>
        </p:nvSpPr>
        <p:spPr>
          <a:xfrm>
            <a:off x="1816380" y="2070705"/>
            <a:ext cx="2822092" cy="1883962"/>
          </a:xfrm>
          <a:prstGeom prst="wedgeEllipseCallou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 was drinking just to numb it, just to numb shit.  Cos I didn’t want to think about it anymore.  (Participant F, female)</a:t>
            </a:r>
            <a:endParaRPr lang="en-GB" sz="1400" dirty="0">
              <a:solidFill>
                <a:schemeClr val="tx1"/>
              </a:solidFill>
            </a:endParaRPr>
          </a:p>
        </p:txBody>
      </p:sp>
      <p:sp>
        <p:nvSpPr>
          <p:cNvPr id="21" name="Speech Bubble: Oval 20">
            <a:extLst>
              <a:ext uri="{FF2B5EF4-FFF2-40B4-BE49-F238E27FC236}">
                <a16:creationId xmlns:a16="http://schemas.microsoft.com/office/drawing/2014/main" id="{A39976AD-F02A-FE3C-0417-9604FDE1F33B}"/>
              </a:ext>
            </a:extLst>
          </p:cNvPr>
          <p:cNvSpPr/>
          <p:nvPr/>
        </p:nvSpPr>
        <p:spPr>
          <a:xfrm>
            <a:off x="6270236" y="2070705"/>
            <a:ext cx="2822092" cy="1883962"/>
          </a:xfrm>
          <a:prstGeom prst="wedgeEllipseCallout">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I drink more when I get angry.  Like, if I start rowing with my son or my partner, the first thing I think is “I need a drink, I need a drink”.  (Participant E, female)</a:t>
            </a:r>
            <a:endParaRPr lang="en-GB" sz="1400" dirty="0">
              <a:solidFill>
                <a:schemeClr val="tx1"/>
              </a:solidFill>
            </a:endParaRPr>
          </a:p>
        </p:txBody>
      </p:sp>
    </p:spTree>
    <p:extLst>
      <p:ext uri="{BB962C8B-B14F-4D97-AF65-F5344CB8AC3E}">
        <p14:creationId xmlns:p14="http://schemas.microsoft.com/office/powerpoint/2010/main" val="79987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4"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874FF5A-2496-417A-A494-4D2F6E081975}"/>
              </a:ext>
            </a:extLst>
          </p:cNvPr>
          <p:cNvSpPr>
            <a:spLocks noGrp="1"/>
          </p:cNvSpPr>
          <p:nvPr>
            <p:ph type="body" sz="quarter" idx="12"/>
          </p:nvPr>
        </p:nvSpPr>
        <p:spPr>
          <a:xfrm>
            <a:off x="215900" y="215900"/>
            <a:ext cx="6822209" cy="293688"/>
          </a:xfrm>
        </p:spPr>
        <p:txBody>
          <a:bodyPr/>
          <a:lstStyle/>
          <a:p>
            <a:pPr lvl="0"/>
            <a:r>
              <a:rPr lang="en-GB" sz="3200" dirty="0">
                <a:solidFill>
                  <a:prstClr val="white"/>
                </a:solidFill>
              </a:rPr>
              <a:t>Results: Study 3</a:t>
            </a:r>
            <a:endParaRPr lang="en-GB" dirty="0"/>
          </a:p>
        </p:txBody>
      </p:sp>
      <p:sp>
        <p:nvSpPr>
          <p:cNvPr id="2" name="Rectangle: Rounded Corners 1">
            <a:extLst>
              <a:ext uri="{FF2B5EF4-FFF2-40B4-BE49-F238E27FC236}">
                <a16:creationId xmlns:a16="http://schemas.microsoft.com/office/drawing/2014/main" id="{2D3585E6-6CA7-84C4-4BB9-E3D17B938404}"/>
              </a:ext>
            </a:extLst>
          </p:cNvPr>
          <p:cNvSpPr/>
          <p:nvPr/>
        </p:nvSpPr>
        <p:spPr>
          <a:xfrm>
            <a:off x="3122578" y="862519"/>
            <a:ext cx="3031788" cy="1083013"/>
          </a:xfrm>
          <a:prstGeom prst="round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Drinking pathways to social isolation</a:t>
            </a:r>
            <a:endParaRPr lang="en-GB" sz="2800" dirty="0"/>
          </a:p>
        </p:txBody>
      </p:sp>
      <p:sp>
        <p:nvSpPr>
          <p:cNvPr id="12" name="Oval 11">
            <a:extLst>
              <a:ext uri="{FF2B5EF4-FFF2-40B4-BE49-F238E27FC236}">
                <a16:creationId xmlns:a16="http://schemas.microsoft.com/office/drawing/2014/main" id="{ABC2FDC0-C833-3E7F-07B5-571F703C5610}"/>
              </a:ext>
            </a:extLst>
          </p:cNvPr>
          <p:cNvSpPr/>
          <p:nvPr/>
        </p:nvSpPr>
        <p:spPr>
          <a:xfrm>
            <a:off x="111280" y="3249952"/>
            <a:ext cx="1728281" cy="1776310"/>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Conflict and social losses</a:t>
            </a:r>
            <a:endParaRPr lang="en-GB" sz="1500" b="1" dirty="0">
              <a:solidFill>
                <a:schemeClr val="tx1"/>
              </a:solidFill>
            </a:endParaRPr>
          </a:p>
        </p:txBody>
      </p:sp>
      <p:sp>
        <p:nvSpPr>
          <p:cNvPr id="16" name="Oval 15">
            <a:extLst>
              <a:ext uri="{FF2B5EF4-FFF2-40B4-BE49-F238E27FC236}">
                <a16:creationId xmlns:a16="http://schemas.microsoft.com/office/drawing/2014/main" id="{AA1F9F52-AC56-2AA0-B06D-2C8C70FCDD2E}"/>
              </a:ext>
            </a:extLst>
          </p:cNvPr>
          <p:cNvSpPr/>
          <p:nvPr/>
        </p:nvSpPr>
        <p:spPr>
          <a:xfrm>
            <a:off x="4560409" y="3249952"/>
            <a:ext cx="1728281" cy="1776310"/>
          </a:xfrm>
          <a:prstGeom prst="ellipse">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tx1"/>
                </a:solidFill>
              </a:rPr>
              <a:t>Disconnection from others</a:t>
            </a:r>
            <a:endParaRPr lang="en-GB" sz="1350" b="1" dirty="0">
              <a:solidFill>
                <a:schemeClr val="tx1"/>
              </a:solidFill>
            </a:endParaRPr>
          </a:p>
        </p:txBody>
      </p:sp>
      <p:cxnSp>
        <p:nvCxnSpPr>
          <p:cNvPr id="6" name="Straight Connector 5">
            <a:extLst>
              <a:ext uri="{FF2B5EF4-FFF2-40B4-BE49-F238E27FC236}">
                <a16:creationId xmlns:a16="http://schemas.microsoft.com/office/drawing/2014/main" id="{8C4AA72E-67B0-C2F7-BC1B-6BBA3A4189A8}"/>
              </a:ext>
            </a:extLst>
          </p:cNvPr>
          <p:cNvCxnSpPr>
            <a:stCxn id="2" idx="1"/>
            <a:endCxn id="12" idx="0"/>
          </p:cNvCxnSpPr>
          <p:nvPr/>
        </p:nvCxnSpPr>
        <p:spPr>
          <a:xfrm flipH="1">
            <a:off x="975421" y="1404026"/>
            <a:ext cx="2147157" cy="1845926"/>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F20EB48-2437-8E78-6127-0241943A42D4}"/>
              </a:ext>
            </a:extLst>
          </p:cNvPr>
          <p:cNvCxnSpPr>
            <a:cxnSpLocks/>
            <a:stCxn id="2" idx="2"/>
            <a:endCxn id="16" idx="0"/>
          </p:cNvCxnSpPr>
          <p:nvPr/>
        </p:nvCxnSpPr>
        <p:spPr>
          <a:xfrm>
            <a:off x="4638472" y="1945532"/>
            <a:ext cx="786078" cy="130442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5E10A72A-2BCD-95DD-B6BD-7A38F80E216E}"/>
              </a:ext>
            </a:extLst>
          </p:cNvPr>
          <p:cNvPicPr>
            <a:picLocks noChangeAspect="1"/>
          </p:cNvPicPr>
          <p:nvPr/>
        </p:nvPicPr>
        <p:blipFill>
          <a:blip r:embed="rId2"/>
          <a:stretch>
            <a:fillRect/>
          </a:stretch>
        </p:blipFill>
        <p:spPr>
          <a:xfrm>
            <a:off x="6483927" y="32955"/>
            <a:ext cx="976889" cy="659134"/>
          </a:xfrm>
          <a:prstGeom prst="rect">
            <a:avLst/>
          </a:prstGeom>
        </p:spPr>
      </p:pic>
      <p:pic>
        <p:nvPicPr>
          <p:cNvPr id="14" name="Graphic 13" descr="Chat outline">
            <a:extLst>
              <a:ext uri="{FF2B5EF4-FFF2-40B4-BE49-F238E27FC236}">
                <a16:creationId xmlns:a16="http://schemas.microsoft.com/office/drawing/2014/main" id="{763C1A21-5EC9-54C3-3CD6-E69381F9F1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27004" y="133922"/>
            <a:ext cx="457200" cy="457200"/>
          </a:xfrm>
          <a:prstGeom prst="rect">
            <a:avLst/>
          </a:prstGeom>
        </p:spPr>
      </p:pic>
      <p:sp>
        <p:nvSpPr>
          <p:cNvPr id="17" name="Speech Bubble: Oval 16">
            <a:extLst>
              <a:ext uri="{FF2B5EF4-FFF2-40B4-BE49-F238E27FC236}">
                <a16:creationId xmlns:a16="http://schemas.microsoft.com/office/drawing/2014/main" id="{EF319DE3-2BD6-A617-8AAA-9D86DB121DC4}"/>
              </a:ext>
            </a:extLst>
          </p:cNvPr>
          <p:cNvSpPr/>
          <p:nvPr/>
        </p:nvSpPr>
        <p:spPr>
          <a:xfrm>
            <a:off x="1628081" y="2013465"/>
            <a:ext cx="3143809" cy="2154358"/>
          </a:xfrm>
          <a:prstGeom prst="wedgeEllipseCallou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And then I lost the job, which I fought really hard to get, and I lost it anyway, and then I lost my relationship, and I lost the kids.  […] and then I went out and went crazy.  (Participant H, male)</a:t>
            </a:r>
          </a:p>
        </p:txBody>
      </p:sp>
      <p:sp>
        <p:nvSpPr>
          <p:cNvPr id="21" name="Speech Bubble: Oval 20">
            <a:extLst>
              <a:ext uri="{FF2B5EF4-FFF2-40B4-BE49-F238E27FC236}">
                <a16:creationId xmlns:a16="http://schemas.microsoft.com/office/drawing/2014/main" id="{CF1E39AA-BC93-2912-5431-198726CA47F4}"/>
              </a:ext>
            </a:extLst>
          </p:cNvPr>
          <p:cNvSpPr/>
          <p:nvPr/>
        </p:nvSpPr>
        <p:spPr>
          <a:xfrm>
            <a:off x="5944014" y="1945532"/>
            <a:ext cx="3143809" cy="2154358"/>
          </a:xfrm>
          <a:prstGeom prst="wedgeEllipseCallout">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And I was still hiding it, and lying to my husband and saying, “No, I haven’t been drinking” and that would obviously cause a massive rift between us, cos he knew I was, and I’m saying I wasn’t.  (Participant F, fem.) </a:t>
            </a:r>
          </a:p>
        </p:txBody>
      </p:sp>
    </p:spTree>
    <p:extLst>
      <p:ext uri="{BB962C8B-B14F-4D97-AF65-F5344CB8AC3E}">
        <p14:creationId xmlns:p14="http://schemas.microsoft.com/office/powerpoint/2010/main" val="2396697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C4B653-F75A-4778-BCB5-1816A0337305}"/>
              </a:ext>
            </a:extLst>
          </p:cNvPr>
          <p:cNvSpPr>
            <a:spLocks noGrp="1"/>
          </p:cNvSpPr>
          <p:nvPr>
            <p:ph type="body" sz="half" idx="2"/>
          </p:nvPr>
        </p:nvSpPr>
        <p:spPr>
          <a:xfrm>
            <a:off x="309606" y="878401"/>
            <a:ext cx="8445594" cy="993600"/>
          </a:xfrm>
        </p:spPr>
        <p:txBody>
          <a:bodyPr>
            <a:normAutofit/>
          </a:bodyPr>
          <a:lstStyle/>
          <a:p>
            <a:pPr algn="ctr"/>
            <a:r>
              <a:rPr lang="en-US" sz="2800" dirty="0">
                <a:solidFill>
                  <a:schemeClr val="tx1"/>
                </a:solidFill>
              </a:rPr>
              <a:t>Overall findings</a:t>
            </a:r>
          </a:p>
          <a:p>
            <a:pPr algn="ctr"/>
            <a:r>
              <a:rPr lang="en-US" sz="1800" dirty="0">
                <a:solidFill>
                  <a:schemeClr val="tx1"/>
                </a:solidFill>
              </a:rPr>
              <a:t>Key areas of social support associated with risky alcohol consumption:</a:t>
            </a:r>
          </a:p>
          <a:p>
            <a:endParaRPr lang="en-GB" sz="1800" dirty="0">
              <a:solidFill>
                <a:schemeClr val="tx1"/>
              </a:solidFill>
            </a:endParaRPr>
          </a:p>
        </p:txBody>
      </p:sp>
      <p:sp>
        <p:nvSpPr>
          <p:cNvPr id="9" name="Rectangle 8">
            <a:extLst>
              <a:ext uri="{FF2B5EF4-FFF2-40B4-BE49-F238E27FC236}">
                <a16:creationId xmlns:a16="http://schemas.microsoft.com/office/drawing/2014/main" id="{01E1A370-F5BD-4F50-969E-A80B2908EB37}"/>
              </a:ext>
            </a:extLst>
          </p:cNvPr>
          <p:cNvSpPr/>
          <p:nvPr/>
        </p:nvSpPr>
        <p:spPr>
          <a:xfrm>
            <a:off x="3619014" y="2037600"/>
            <a:ext cx="2001600" cy="27021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tx1"/>
                </a:solidFill>
              </a:rPr>
              <a:t>Friendships</a:t>
            </a:r>
            <a:endParaRPr lang="en-GB" dirty="0">
              <a:solidFill>
                <a:schemeClr val="tx1"/>
              </a:solidFill>
            </a:endParaRPr>
          </a:p>
        </p:txBody>
      </p:sp>
      <p:sp>
        <p:nvSpPr>
          <p:cNvPr id="10" name="Rectangle 9">
            <a:extLst>
              <a:ext uri="{FF2B5EF4-FFF2-40B4-BE49-F238E27FC236}">
                <a16:creationId xmlns:a16="http://schemas.microsoft.com/office/drawing/2014/main" id="{C9FF5931-4785-4304-8CA4-3A9194C7F798}"/>
              </a:ext>
            </a:extLst>
          </p:cNvPr>
          <p:cNvSpPr/>
          <p:nvPr/>
        </p:nvSpPr>
        <p:spPr>
          <a:xfrm>
            <a:off x="6113575" y="2032391"/>
            <a:ext cx="2001600" cy="27021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tx1"/>
                </a:solidFill>
              </a:rPr>
              <a:t>Partners?</a:t>
            </a:r>
            <a:endParaRPr lang="en-GB" dirty="0">
              <a:solidFill>
                <a:schemeClr val="tx1"/>
              </a:solidFill>
            </a:endParaRPr>
          </a:p>
        </p:txBody>
      </p:sp>
      <p:sp>
        <p:nvSpPr>
          <p:cNvPr id="13" name="Rectangle 12">
            <a:extLst>
              <a:ext uri="{FF2B5EF4-FFF2-40B4-BE49-F238E27FC236}">
                <a16:creationId xmlns:a16="http://schemas.microsoft.com/office/drawing/2014/main" id="{35D32E03-8AED-4914-B68F-38ACD36AE01B}"/>
              </a:ext>
            </a:extLst>
          </p:cNvPr>
          <p:cNvSpPr/>
          <p:nvPr/>
        </p:nvSpPr>
        <p:spPr>
          <a:xfrm>
            <a:off x="1028825" y="2032391"/>
            <a:ext cx="2001600" cy="27021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dirty="0">
                <a:solidFill>
                  <a:schemeClr val="tx1"/>
                </a:solidFill>
              </a:rPr>
              <a:t>Conflict and negative support</a:t>
            </a:r>
            <a:endParaRPr lang="en-GB" sz="2000" dirty="0">
              <a:solidFill>
                <a:schemeClr val="tx1"/>
              </a:solidFill>
            </a:endParaRPr>
          </a:p>
        </p:txBody>
      </p:sp>
      <p:pic>
        <p:nvPicPr>
          <p:cNvPr id="1026" name="Picture 2" descr="Vector cartoon stick figure drawing conceptual illustration of two angry  men or businessmen in fight argument or arguing with yes and no signs in  hands.:: موقع تصميمي">
            <a:extLst>
              <a:ext uri="{FF2B5EF4-FFF2-40B4-BE49-F238E27FC236}">
                <a16:creationId xmlns:a16="http://schemas.microsoft.com/office/drawing/2014/main" id="{D4D62FE3-B5EA-444D-98DB-1B6F88807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088" y="2981678"/>
            <a:ext cx="1849073" cy="154911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D4A19184-BA96-42D2-AB19-F9A3D471CA42}"/>
              </a:ext>
            </a:extLst>
          </p:cNvPr>
          <p:cNvPicPr>
            <a:picLocks noChangeAspect="1"/>
          </p:cNvPicPr>
          <p:nvPr/>
        </p:nvPicPr>
        <p:blipFill>
          <a:blip r:embed="rId3"/>
          <a:stretch>
            <a:fillRect/>
          </a:stretch>
        </p:blipFill>
        <p:spPr>
          <a:xfrm>
            <a:off x="3699937" y="2955577"/>
            <a:ext cx="1839754" cy="1089440"/>
          </a:xfrm>
          <a:prstGeom prst="rect">
            <a:avLst/>
          </a:prstGeom>
        </p:spPr>
      </p:pic>
      <p:pic>
        <p:nvPicPr>
          <p:cNvPr id="17" name="Picture 16">
            <a:extLst>
              <a:ext uri="{FF2B5EF4-FFF2-40B4-BE49-F238E27FC236}">
                <a16:creationId xmlns:a16="http://schemas.microsoft.com/office/drawing/2014/main" id="{F394FA3F-7EE2-4E33-A4BE-CEAD1B801A6F}"/>
              </a:ext>
            </a:extLst>
          </p:cNvPr>
          <p:cNvPicPr>
            <a:picLocks noChangeAspect="1"/>
          </p:cNvPicPr>
          <p:nvPr/>
        </p:nvPicPr>
        <p:blipFill rotWithShape="1">
          <a:blip r:embed="rId4"/>
          <a:srcRect b="7817"/>
          <a:stretch/>
        </p:blipFill>
        <p:spPr>
          <a:xfrm>
            <a:off x="6586691" y="3527654"/>
            <a:ext cx="985837" cy="852150"/>
          </a:xfrm>
          <a:prstGeom prst="rect">
            <a:avLst/>
          </a:prstGeom>
        </p:spPr>
      </p:pic>
      <p:pic>
        <p:nvPicPr>
          <p:cNvPr id="1028" name="Picture 4" descr="Cartoon Stick Drawing Conceptual Illustration Of Homosexual Couple Of Two  Lesbian Women Walking Together And Holding Each Others Hand Wall  Mural-Zdenek Sasek">
            <a:extLst>
              <a:ext uri="{FF2B5EF4-FFF2-40B4-BE49-F238E27FC236}">
                <a16:creationId xmlns:a16="http://schemas.microsoft.com/office/drawing/2014/main" id="{21FD6127-86A9-469C-BAB6-AAEEB9EB1C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689"/>
          <a:stretch/>
        </p:blipFill>
        <p:spPr bwMode="auto">
          <a:xfrm>
            <a:off x="6656137" y="2435701"/>
            <a:ext cx="1007996" cy="109195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03D405E4-906E-4E89-B82C-F38996E6A367}"/>
              </a:ext>
            </a:extLst>
          </p:cNvPr>
          <p:cNvSpPr/>
          <p:nvPr/>
        </p:nvSpPr>
        <p:spPr>
          <a:xfrm>
            <a:off x="1105088" y="2745191"/>
            <a:ext cx="1925337" cy="309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Psychological distress</a:t>
            </a:r>
            <a:endParaRPr lang="en-GB" sz="1100" dirty="0">
              <a:solidFill>
                <a:schemeClr val="tx1"/>
              </a:solidFill>
            </a:endParaRPr>
          </a:p>
        </p:txBody>
      </p:sp>
      <p:pic>
        <p:nvPicPr>
          <p:cNvPr id="14" name="Picture 13">
            <a:extLst>
              <a:ext uri="{FF2B5EF4-FFF2-40B4-BE49-F238E27FC236}">
                <a16:creationId xmlns:a16="http://schemas.microsoft.com/office/drawing/2014/main" id="{8F1F7FD2-5E72-92B3-83C7-C68411A24109}"/>
              </a:ext>
            </a:extLst>
          </p:cNvPr>
          <p:cNvPicPr>
            <a:picLocks noChangeAspect="1"/>
          </p:cNvPicPr>
          <p:nvPr/>
        </p:nvPicPr>
        <p:blipFill>
          <a:blip r:embed="rId6"/>
          <a:stretch>
            <a:fillRect/>
          </a:stretch>
        </p:blipFill>
        <p:spPr>
          <a:xfrm>
            <a:off x="6483927" y="32955"/>
            <a:ext cx="976889" cy="659134"/>
          </a:xfrm>
          <a:prstGeom prst="rect">
            <a:avLst/>
          </a:prstGeom>
        </p:spPr>
      </p:pic>
    </p:spTree>
    <p:extLst>
      <p:ext uri="{BB962C8B-B14F-4D97-AF65-F5344CB8AC3E}">
        <p14:creationId xmlns:p14="http://schemas.microsoft.com/office/powerpoint/2010/main" val="427350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C4B653-F75A-4778-BCB5-1816A0337305}"/>
              </a:ext>
            </a:extLst>
          </p:cNvPr>
          <p:cNvSpPr>
            <a:spLocks noGrp="1"/>
          </p:cNvSpPr>
          <p:nvPr>
            <p:ph type="body" sz="half" idx="2"/>
          </p:nvPr>
        </p:nvSpPr>
        <p:spPr>
          <a:xfrm>
            <a:off x="309606" y="1067173"/>
            <a:ext cx="8445594" cy="804828"/>
          </a:xfrm>
        </p:spPr>
        <p:txBody>
          <a:bodyPr>
            <a:normAutofit/>
          </a:bodyPr>
          <a:lstStyle/>
          <a:p>
            <a:pPr algn="ctr"/>
            <a:r>
              <a:rPr lang="en-US" sz="2800" dirty="0">
                <a:solidFill>
                  <a:schemeClr val="tx1"/>
                </a:solidFill>
              </a:rPr>
              <a:t>Key practice and policy recommendations</a:t>
            </a:r>
            <a:endParaRPr lang="en-GB" sz="1800" dirty="0">
              <a:solidFill>
                <a:schemeClr val="tx1"/>
              </a:solidFill>
            </a:endParaRPr>
          </a:p>
        </p:txBody>
      </p:sp>
      <p:sp>
        <p:nvSpPr>
          <p:cNvPr id="9" name="Rectangle 8">
            <a:extLst>
              <a:ext uri="{FF2B5EF4-FFF2-40B4-BE49-F238E27FC236}">
                <a16:creationId xmlns:a16="http://schemas.microsoft.com/office/drawing/2014/main" id="{01E1A370-F5BD-4F50-969E-A80B2908EB37}"/>
              </a:ext>
            </a:extLst>
          </p:cNvPr>
          <p:cNvSpPr/>
          <p:nvPr/>
        </p:nvSpPr>
        <p:spPr>
          <a:xfrm>
            <a:off x="3571200" y="2044227"/>
            <a:ext cx="2001600" cy="27021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Maintaining friendships whilst reducing alcohol consumption: peer campaigns, stigma, non-drinking options</a:t>
            </a:r>
            <a:endParaRPr lang="en-GB" dirty="0">
              <a:solidFill>
                <a:schemeClr val="tx1"/>
              </a:solidFill>
            </a:endParaRPr>
          </a:p>
        </p:txBody>
      </p:sp>
      <p:sp>
        <p:nvSpPr>
          <p:cNvPr id="10" name="Rectangle 9">
            <a:extLst>
              <a:ext uri="{FF2B5EF4-FFF2-40B4-BE49-F238E27FC236}">
                <a16:creationId xmlns:a16="http://schemas.microsoft.com/office/drawing/2014/main" id="{C9FF5931-4785-4304-8CA4-3A9194C7F798}"/>
              </a:ext>
            </a:extLst>
          </p:cNvPr>
          <p:cNvSpPr/>
          <p:nvPr/>
        </p:nvSpPr>
        <p:spPr>
          <a:xfrm>
            <a:off x="6039899" y="2044227"/>
            <a:ext cx="2001600" cy="27021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Early intervention in alcohol treatment and working with families and friends</a:t>
            </a:r>
            <a:endParaRPr lang="en-GB" dirty="0">
              <a:solidFill>
                <a:schemeClr val="tx1"/>
              </a:solidFill>
            </a:endParaRPr>
          </a:p>
        </p:txBody>
      </p:sp>
      <p:sp>
        <p:nvSpPr>
          <p:cNvPr id="13" name="Rectangle 12">
            <a:extLst>
              <a:ext uri="{FF2B5EF4-FFF2-40B4-BE49-F238E27FC236}">
                <a16:creationId xmlns:a16="http://schemas.microsoft.com/office/drawing/2014/main" id="{35D32E03-8AED-4914-B68F-38ACD36AE01B}"/>
              </a:ext>
            </a:extLst>
          </p:cNvPr>
          <p:cNvSpPr/>
          <p:nvPr/>
        </p:nvSpPr>
        <p:spPr>
          <a:xfrm>
            <a:off x="1102501" y="2050854"/>
            <a:ext cx="2001600" cy="27021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a:solidFill>
                  <a:schemeClr val="tx1"/>
                </a:solidFill>
              </a:rPr>
              <a:t>Assessing drinking motives in alcohol brief interventions</a:t>
            </a:r>
            <a:endParaRPr lang="en-GB" sz="2000" dirty="0">
              <a:solidFill>
                <a:schemeClr val="tx1"/>
              </a:solidFill>
            </a:endParaRPr>
          </a:p>
        </p:txBody>
      </p:sp>
      <p:pic>
        <p:nvPicPr>
          <p:cNvPr id="1026" name="Picture 2" descr="Vector cartoon stick figure drawing conceptual illustration of two angry  men or businessmen in fight argument or arguing with yes and no signs in  hands.:: موقع تصميمي">
            <a:extLst>
              <a:ext uri="{FF2B5EF4-FFF2-40B4-BE49-F238E27FC236}">
                <a16:creationId xmlns:a16="http://schemas.microsoft.com/office/drawing/2014/main" id="{D4D62FE3-B5EA-444D-98DB-1B6F88807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6634" y="3676957"/>
            <a:ext cx="1041203" cy="87229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D4A19184-BA96-42D2-AB19-F9A3D471CA42}"/>
              </a:ext>
            </a:extLst>
          </p:cNvPr>
          <p:cNvPicPr>
            <a:picLocks noChangeAspect="1"/>
          </p:cNvPicPr>
          <p:nvPr/>
        </p:nvPicPr>
        <p:blipFill>
          <a:blip r:embed="rId3"/>
          <a:stretch>
            <a:fillRect/>
          </a:stretch>
        </p:blipFill>
        <p:spPr>
          <a:xfrm>
            <a:off x="3902157" y="4011842"/>
            <a:ext cx="1203544" cy="712698"/>
          </a:xfrm>
          <a:prstGeom prst="rect">
            <a:avLst/>
          </a:prstGeom>
        </p:spPr>
      </p:pic>
      <p:pic>
        <p:nvPicPr>
          <p:cNvPr id="17" name="Picture 16">
            <a:extLst>
              <a:ext uri="{FF2B5EF4-FFF2-40B4-BE49-F238E27FC236}">
                <a16:creationId xmlns:a16="http://schemas.microsoft.com/office/drawing/2014/main" id="{F394FA3F-7EE2-4E33-A4BE-CEAD1B801A6F}"/>
              </a:ext>
            </a:extLst>
          </p:cNvPr>
          <p:cNvPicPr>
            <a:picLocks noChangeAspect="1"/>
          </p:cNvPicPr>
          <p:nvPr/>
        </p:nvPicPr>
        <p:blipFill rotWithShape="1">
          <a:blip r:embed="rId4"/>
          <a:srcRect b="7817"/>
          <a:stretch/>
        </p:blipFill>
        <p:spPr>
          <a:xfrm>
            <a:off x="7000059" y="3939160"/>
            <a:ext cx="745343" cy="644268"/>
          </a:xfrm>
          <a:prstGeom prst="rect">
            <a:avLst/>
          </a:prstGeom>
        </p:spPr>
      </p:pic>
      <p:pic>
        <p:nvPicPr>
          <p:cNvPr id="1028" name="Picture 4" descr="Cartoon Stick Drawing Conceptual Illustration Of Homosexual Couple Of Two  Lesbian Women Walking Together And Holding Each Others Hand Wall  Mural-Zdenek Sasek">
            <a:extLst>
              <a:ext uri="{FF2B5EF4-FFF2-40B4-BE49-F238E27FC236}">
                <a16:creationId xmlns:a16="http://schemas.microsoft.com/office/drawing/2014/main" id="{21FD6127-86A9-469C-BAB6-AAEEB9EB1C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689"/>
          <a:stretch/>
        </p:blipFill>
        <p:spPr bwMode="auto">
          <a:xfrm>
            <a:off x="6283100" y="3914625"/>
            <a:ext cx="617381" cy="6688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659B9F6-60D8-F409-369F-7E16E6F28338}"/>
              </a:ext>
            </a:extLst>
          </p:cNvPr>
          <p:cNvPicPr>
            <a:picLocks noChangeAspect="1"/>
          </p:cNvPicPr>
          <p:nvPr/>
        </p:nvPicPr>
        <p:blipFill>
          <a:blip r:embed="rId6"/>
          <a:stretch>
            <a:fillRect/>
          </a:stretch>
        </p:blipFill>
        <p:spPr>
          <a:xfrm>
            <a:off x="6483927" y="32955"/>
            <a:ext cx="976889" cy="659134"/>
          </a:xfrm>
          <a:prstGeom prst="rect">
            <a:avLst/>
          </a:prstGeom>
        </p:spPr>
      </p:pic>
    </p:spTree>
    <p:extLst>
      <p:ext uri="{BB962C8B-B14F-4D97-AF65-F5344CB8AC3E}">
        <p14:creationId xmlns:p14="http://schemas.microsoft.com/office/powerpoint/2010/main" val="29053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C24B8C-C161-48CD-9AD4-E6DBC0A1B53E}"/>
              </a:ext>
            </a:extLst>
          </p:cNvPr>
          <p:cNvSpPr>
            <a:spLocks noGrp="1"/>
          </p:cNvSpPr>
          <p:nvPr>
            <p:ph type="body" sz="half" idx="2"/>
          </p:nvPr>
        </p:nvSpPr>
        <p:spPr>
          <a:xfrm>
            <a:off x="493654" y="1308115"/>
            <a:ext cx="3689240" cy="3684584"/>
          </a:xfrm>
        </p:spPr>
        <p:txBody>
          <a:bodyPr>
            <a:normAutofit/>
          </a:bodyPr>
          <a:lstStyle/>
          <a:p>
            <a:r>
              <a:rPr lang="en-US" sz="2800" dirty="0">
                <a:solidFill>
                  <a:schemeClr val="tx1"/>
                </a:solidFill>
              </a:rPr>
              <a:t>With thanks to </a:t>
            </a:r>
          </a:p>
          <a:p>
            <a:r>
              <a:rPr lang="en-US" sz="2800" dirty="0">
                <a:solidFill>
                  <a:schemeClr val="tx1"/>
                </a:solidFill>
              </a:rPr>
              <a:t>Prof Annie Britton, </a:t>
            </a:r>
          </a:p>
          <a:p>
            <a:r>
              <a:rPr lang="en-US" sz="2800" dirty="0">
                <a:solidFill>
                  <a:schemeClr val="tx1"/>
                </a:solidFill>
              </a:rPr>
              <a:t>Dr Paola Zaninotto, </a:t>
            </a:r>
          </a:p>
          <a:p>
            <a:r>
              <a:rPr lang="en-US" sz="2800" dirty="0">
                <a:solidFill>
                  <a:schemeClr val="tx1"/>
                </a:solidFill>
              </a:rPr>
              <a:t>Dr Fiona Aspinal</a:t>
            </a:r>
          </a:p>
          <a:p>
            <a:r>
              <a:rPr lang="en-US" sz="2800" dirty="0">
                <a:solidFill>
                  <a:schemeClr val="tx1"/>
                </a:solidFill>
              </a:rPr>
              <a:t>MRC DTP</a:t>
            </a:r>
          </a:p>
          <a:p>
            <a:r>
              <a:rPr lang="en-US" sz="2800" dirty="0">
                <a:solidFill>
                  <a:schemeClr val="tx1"/>
                </a:solidFill>
              </a:rPr>
              <a:t>Participants and staff</a:t>
            </a:r>
            <a:endParaRPr lang="en-GB" sz="2800" dirty="0">
              <a:solidFill>
                <a:schemeClr val="tx1"/>
              </a:solidFill>
            </a:endParaRPr>
          </a:p>
        </p:txBody>
      </p:sp>
      <p:pic>
        <p:nvPicPr>
          <p:cNvPr id="6" name="Picture 5" descr="White feather floating on black background">
            <a:extLst>
              <a:ext uri="{FF2B5EF4-FFF2-40B4-BE49-F238E27FC236}">
                <a16:creationId xmlns:a16="http://schemas.microsoft.com/office/drawing/2014/main" id="{C75F1BC3-27F7-4E10-8911-A158FAF47C50}"/>
              </a:ext>
            </a:extLst>
          </p:cNvPr>
          <p:cNvPicPr>
            <a:picLocks noChangeAspect="1"/>
          </p:cNvPicPr>
          <p:nvPr/>
        </p:nvPicPr>
        <p:blipFill>
          <a:blip r:embed="rId2"/>
          <a:stretch>
            <a:fillRect/>
          </a:stretch>
        </p:blipFill>
        <p:spPr>
          <a:xfrm>
            <a:off x="4507148" y="1308115"/>
            <a:ext cx="4596809" cy="3777784"/>
          </a:xfrm>
          <a:prstGeom prst="rect">
            <a:avLst/>
          </a:prstGeom>
        </p:spPr>
      </p:pic>
      <p:pic>
        <p:nvPicPr>
          <p:cNvPr id="7" name="Picture 6">
            <a:extLst>
              <a:ext uri="{FF2B5EF4-FFF2-40B4-BE49-F238E27FC236}">
                <a16:creationId xmlns:a16="http://schemas.microsoft.com/office/drawing/2014/main" id="{D298EF7C-CA1B-9BE1-BAE7-7844960BABBE}"/>
              </a:ext>
            </a:extLst>
          </p:cNvPr>
          <p:cNvPicPr>
            <a:picLocks noChangeAspect="1"/>
          </p:cNvPicPr>
          <p:nvPr/>
        </p:nvPicPr>
        <p:blipFill>
          <a:blip r:embed="rId3"/>
          <a:stretch>
            <a:fillRect/>
          </a:stretch>
        </p:blipFill>
        <p:spPr>
          <a:xfrm>
            <a:off x="6472136" y="57601"/>
            <a:ext cx="940340" cy="634473"/>
          </a:xfrm>
          <a:prstGeom prst="rect">
            <a:avLst/>
          </a:prstGeom>
        </p:spPr>
      </p:pic>
    </p:spTree>
    <p:extLst>
      <p:ext uri="{BB962C8B-B14F-4D97-AF65-F5344CB8AC3E}">
        <p14:creationId xmlns:p14="http://schemas.microsoft.com/office/powerpoint/2010/main" val="255232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t="-9000" b="-9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4EC916-6D20-4A42-8137-0D36DA9B2934}"/>
              </a:ext>
            </a:extLst>
          </p:cNvPr>
          <p:cNvSpPr>
            <a:spLocks noGrp="1"/>
          </p:cNvSpPr>
          <p:nvPr>
            <p:ph type="body" sz="half" idx="2"/>
          </p:nvPr>
        </p:nvSpPr>
        <p:spPr>
          <a:xfrm>
            <a:off x="0" y="721895"/>
            <a:ext cx="8943474" cy="1849855"/>
          </a:xfrm>
        </p:spPr>
        <p:txBody>
          <a:bodyPr anchor="ctr">
            <a:normAutofit lnSpcReduction="10000"/>
          </a:bodyPr>
          <a:lstStyle/>
          <a:p>
            <a:pPr algn="ctr"/>
            <a:r>
              <a:rPr lang="en-US" sz="6600" dirty="0">
                <a:solidFill>
                  <a:schemeClr val="bg1"/>
                </a:solidFill>
              </a:rPr>
              <a:t>Thank you for listening</a:t>
            </a:r>
            <a:endParaRPr lang="en-GB" sz="6600" dirty="0">
              <a:solidFill>
                <a:schemeClr val="bg1"/>
              </a:solidFill>
            </a:endParaRPr>
          </a:p>
        </p:txBody>
      </p:sp>
      <p:sp>
        <p:nvSpPr>
          <p:cNvPr id="2" name="TextBox 1">
            <a:extLst>
              <a:ext uri="{FF2B5EF4-FFF2-40B4-BE49-F238E27FC236}">
                <a16:creationId xmlns:a16="http://schemas.microsoft.com/office/drawing/2014/main" id="{AF036348-DF42-42E4-ADEE-F3D84405BB8B}"/>
              </a:ext>
            </a:extLst>
          </p:cNvPr>
          <p:cNvSpPr txBox="1"/>
          <p:nvPr/>
        </p:nvSpPr>
        <p:spPr>
          <a:xfrm>
            <a:off x="3946358" y="3007895"/>
            <a:ext cx="4652210" cy="830997"/>
          </a:xfrm>
          <a:prstGeom prst="rect">
            <a:avLst/>
          </a:prstGeom>
          <a:noFill/>
        </p:spPr>
        <p:txBody>
          <a:bodyPr wrap="square" rtlCol="0">
            <a:spAutoFit/>
          </a:bodyPr>
          <a:lstStyle/>
          <a:p>
            <a:r>
              <a:rPr lang="en-US" sz="2400" dirty="0">
                <a:solidFill>
                  <a:schemeClr val="bg2">
                    <a:lumMod val="50000"/>
                  </a:schemeClr>
                </a:solidFill>
                <a:hlinkClick r:id="rId3">
                  <a:extLst>
                    <a:ext uri="{A12FA001-AC4F-418D-AE19-62706E023703}">
                      <ahyp:hlinkClr xmlns:ahyp="http://schemas.microsoft.com/office/drawing/2018/hyperlinkcolor" val="tx"/>
                    </a:ext>
                  </a:extLst>
                </a:hlinkClick>
              </a:rPr>
              <a:t>p.case-442@kent.ac.uk</a:t>
            </a:r>
            <a:endParaRPr lang="en-US" sz="2400" dirty="0">
              <a:solidFill>
                <a:schemeClr val="bg2">
                  <a:lumMod val="50000"/>
                </a:schemeClr>
              </a:solidFill>
            </a:endParaRPr>
          </a:p>
          <a:p>
            <a:r>
              <a:rPr lang="en-US" sz="2400" dirty="0">
                <a:solidFill>
                  <a:schemeClr val="bg2">
                    <a:lumMod val="50000"/>
                  </a:schemeClr>
                </a:solidFill>
              </a:rPr>
              <a:t>        @PhilippaCase</a:t>
            </a:r>
            <a:endParaRPr lang="en-GB" sz="2400" dirty="0">
              <a:solidFill>
                <a:schemeClr val="bg2">
                  <a:lumMod val="50000"/>
                </a:schemeClr>
              </a:solidFill>
            </a:endParaRPr>
          </a:p>
        </p:txBody>
      </p:sp>
      <p:pic>
        <p:nvPicPr>
          <p:cNvPr id="6" name="Picture 5">
            <a:extLst>
              <a:ext uri="{FF2B5EF4-FFF2-40B4-BE49-F238E27FC236}">
                <a16:creationId xmlns:a16="http://schemas.microsoft.com/office/drawing/2014/main" id="{AAC01F98-59E4-4954-8A6F-0C831D4DAC48}"/>
              </a:ext>
            </a:extLst>
          </p:cNvPr>
          <p:cNvPicPr>
            <a:picLocks noChangeAspect="1"/>
          </p:cNvPicPr>
          <p:nvPr/>
        </p:nvPicPr>
        <p:blipFill>
          <a:blip r:embed="rId4"/>
          <a:stretch>
            <a:fillRect/>
          </a:stretch>
        </p:blipFill>
        <p:spPr>
          <a:xfrm>
            <a:off x="4066672" y="3423393"/>
            <a:ext cx="415499" cy="415499"/>
          </a:xfrm>
          <a:prstGeom prst="rect">
            <a:avLst/>
          </a:prstGeom>
        </p:spPr>
      </p:pic>
      <p:pic>
        <p:nvPicPr>
          <p:cNvPr id="7" name="Picture 6">
            <a:extLst>
              <a:ext uri="{FF2B5EF4-FFF2-40B4-BE49-F238E27FC236}">
                <a16:creationId xmlns:a16="http://schemas.microsoft.com/office/drawing/2014/main" id="{B1105E0E-6F66-AB7C-597F-50BCCE88A13C}"/>
              </a:ext>
            </a:extLst>
          </p:cNvPr>
          <p:cNvPicPr>
            <a:picLocks noChangeAspect="1"/>
          </p:cNvPicPr>
          <p:nvPr/>
        </p:nvPicPr>
        <p:blipFill>
          <a:blip r:embed="rId5"/>
          <a:stretch>
            <a:fillRect/>
          </a:stretch>
        </p:blipFill>
        <p:spPr>
          <a:xfrm>
            <a:off x="6483927" y="32955"/>
            <a:ext cx="976889" cy="659134"/>
          </a:xfrm>
          <a:prstGeom prst="rect">
            <a:avLst/>
          </a:prstGeom>
        </p:spPr>
      </p:pic>
    </p:spTree>
    <p:extLst>
      <p:ext uri="{BB962C8B-B14F-4D97-AF65-F5344CB8AC3E}">
        <p14:creationId xmlns:p14="http://schemas.microsoft.com/office/powerpoint/2010/main" val="234570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629840" y="763325"/>
            <a:ext cx="7908103" cy="4293705"/>
          </a:xfrm>
        </p:spPr>
        <p:txBody>
          <a:bodyPr>
            <a:normAutofit fontScale="70000" lnSpcReduction="20000"/>
          </a:bodyPr>
          <a:lstStyle/>
          <a:p>
            <a:pPr marL="228600" indent="-228600">
              <a:buAutoNum type="arabicPeriod"/>
            </a:pPr>
            <a:r>
              <a:rPr lang="en-GB" sz="1200" b="0" dirty="0">
                <a:solidFill>
                  <a:schemeClr val="tx1">
                    <a:lumMod val="95000"/>
                    <a:lumOff val="5000"/>
                  </a:schemeClr>
                </a:solidFill>
              </a:rPr>
              <a:t>World Health Organization. Global status report on alcohol and health 2018 [Internet]. 2018 [cited 2018 Dec 4]. Available from: </a:t>
            </a:r>
            <a:r>
              <a:rPr lang="en-GB" sz="1200" b="0" dirty="0">
                <a:solidFill>
                  <a:schemeClr val="tx1">
                    <a:lumMod val="95000"/>
                    <a:lumOff val="5000"/>
                  </a:schemeClr>
                </a:solidFill>
                <a:hlinkClick r:id="rId2"/>
              </a:rPr>
              <a:t>http://www.who.int/substance_abuse/publications/global_alcohol_report/gsr_2018/en/</a:t>
            </a:r>
            <a:endParaRPr lang="en-GB" sz="1200" b="0" dirty="0">
              <a:solidFill>
                <a:schemeClr val="tx1">
                  <a:lumMod val="95000"/>
                  <a:lumOff val="5000"/>
                </a:schemeClr>
              </a:solidFill>
            </a:endParaRPr>
          </a:p>
          <a:p>
            <a:pPr marL="228600" indent="-228600">
              <a:buAutoNum type="arabicPeriod"/>
            </a:pPr>
            <a:r>
              <a:rPr lang="en-GB" sz="1200" b="0" dirty="0" err="1">
                <a:solidFill>
                  <a:schemeClr val="tx1">
                    <a:lumMod val="95000"/>
                    <a:lumOff val="5000"/>
                  </a:schemeClr>
                </a:solidFill>
              </a:rPr>
              <a:t>Bankiewicz</a:t>
            </a:r>
            <a:r>
              <a:rPr lang="en-GB" sz="1200" b="0" dirty="0">
                <a:solidFill>
                  <a:schemeClr val="tx1">
                    <a:lumMod val="95000"/>
                    <a:lumOff val="5000"/>
                  </a:schemeClr>
                </a:solidFill>
              </a:rPr>
              <a:t> U, Robinson C, Neave A. Health survey for England 2019: Adults’ health-related behaviours [Internet]. 2020. Available from: https://files.digital.nhs.uk/D4/93337C/HSE19-Adult-health-behaviours-rep.pdf</a:t>
            </a:r>
          </a:p>
          <a:p>
            <a:pPr marL="228600" indent="-228600">
              <a:buAutoNum type="arabicPeriod"/>
            </a:pPr>
            <a:r>
              <a:rPr lang="en-GB" sz="1200" b="0" dirty="0">
                <a:solidFill>
                  <a:schemeClr val="tx1">
                    <a:lumMod val="95000"/>
                    <a:lumOff val="5000"/>
                  </a:schemeClr>
                </a:solidFill>
              </a:rPr>
              <a:t>Kelly S, Olanrewaju O, Cowan A, </a:t>
            </a:r>
            <a:r>
              <a:rPr lang="en-GB" sz="1200" b="0" dirty="0" err="1">
                <a:solidFill>
                  <a:schemeClr val="tx1">
                    <a:lumMod val="95000"/>
                    <a:lumOff val="5000"/>
                  </a:schemeClr>
                </a:solidFill>
              </a:rPr>
              <a:t>Brayne</a:t>
            </a:r>
            <a:r>
              <a:rPr lang="en-GB" sz="1200" b="0" dirty="0">
                <a:solidFill>
                  <a:schemeClr val="tx1">
                    <a:lumMod val="95000"/>
                    <a:lumOff val="5000"/>
                  </a:schemeClr>
                </a:solidFill>
              </a:rPr>
              <a:t> C, </a:t>
            </a:r>
            <a:r>
              <a:rPr lang="en-GB" sz="1200" b="0" dirty="0" err="1">
                <a:solidFill>
                  <a:schemeClr val="tx1">
                    <a:lumMod val="95000"/>
                    <a:lumOff val="5000"/>
                  </a:schemeClr>
                </a:solidFill>
              </a:rPr>
              <a:t>Lafortune</a:t>
            </a:r>
            <a:r>
              <a:rPr lang="en-GB" sz="1200" b="0" dirty="0">
                <a:solidFill>
                  <a:schemeClr val="tx1">
                    <a:lumMod val="95000"/>
                    <a:lumOff val="5000"/>
                  </a:schemeClr>
                </a:solidFill>
              </a:rPr>
              <a:t> L. Alcohol and older people: A systematic review of barriers, facilitators and context of drinking in older people and implications for intervention design. </a:t>
            </a:r>
            <a:r>
              <a:rPr lang="en-GB" sz="1200" b="0" dirty="0" err="1">
                <a:solidFill>
                  <a:schemeClr val="tx1">
                    <a:lumMod val="95000"/>
                    <a:lumOff val="5000"/>
                  </a:schemeClr>
                </a:solidFill>
              </a:rPr>
              <a:t>PLoS</a:t>
            </a:r>
            <a:r>
              <a:rPr lang="en-GB" sz="1200" b="0" dirty="0">
                <a:solidFill>
                  <a:schemeClr val="tx1">
                    <a:lumMod val="95000"/>
                    <a:lumOff val="5000"/>
                  </a:schemeClr>
                </a:solidFill>
              </a:rPr>
              <a:t> One [Internet]. 2018;13(1). Available from: https://doi.org/10.1371/journal.pone.0191189</a:t>
            </a:r>
          </a:p>
          <a:p>
            <a:pPr marL="228600" indent="-228600">
              <a:buFont typeface="Arial" panose="020B0604020202020204" pitchFamily="34" charset="0"/>
              <a:buAutoNum type="arabicPeriod"/>
            </a:pPr>
            <a:r>
              <a:rPr lang="en-GB" sz="1200" b="0" dirty="0">
                <a:solidFill>
                  <a:schemeClr val="tx1">
                    <a:lumMod val="95000"/>
                    <a:lumOff val="5000"/>
                  </a:schemeClr>
                </a:solidFill>
              </a:rPr>
              <a:t>Emslie C, Hunt K, Lyons A. Older and wiser? Men’s and women’s accounts of drinking in early mid-life. </a:t>
            </a:r>
            <a:r>
              <a:rPr lang="en-GB" sz="1200" b="0" dirty="0" err="1">
                <a:solidFill>
                  <a:schemeClr val="tx1">
                    <a:lumMod val="95000"/>
                    <a:lumOff val="5000"/>
                  </a:schemeClr>
                </a:solidFill>
              </a:rPr>
              <a:t>Sociol</a:t>
            </a:r>
            <a:r>
              <a:rPr lang="en-GB" sz="1200" b="0" dirty="0">
                <a:solidFill>
                  <a:schemeClr val="tx1">
                    <a:lumMod val="95000"/>
                    <a:lumOff val="5000"/>
                  </a:schemeClr>
                </a:solidFill>
              </a:rPr>
              <a:t> Heal </a:t>
            </a:r>
            <a:r>
              <a:rPr lang="en-GB" sz="1200" b="0" dirty="0" err="1">
                <a:solidFill>
                  <a:schemeClr val="tx1">
                    <a:lumMod val="95000"/>
                    <a:lumOff val="5000"/>
                  </a:schemeClr>
                </a:solidFill>
              </a:rPr>
              <a:t>Illn</a:t>
            </a:r>
            <a:r>
              <a:rPr lang="en-GB" sz="1200" b="0" dirty="0">
                <a:solidFill>
                  <a:schemeClr val="tx1">
                    <a:lumMod val="95000"/>
                    <a:lumOff val="5000"/>
                  </a:schemeClr>
                </a:solidFill>
              </a:rPr>
              <a:t>. 2012;34(4):481–96. </a:t>
            </a:r>
          </a:p>
          <a:p>
            <a:pPr marL="228600" indent="-228600">
              <a:buFont typeface="Arial" panose="020B0604020202020204" pitchFamily="34" charset="0"/>
              <a:buAutoNum type="arabicPeriod"/>
            </a:pPr>
            <a:r>
              <a:rPr lang="en-GB" sz="1200" b="0" dirty="0">
                <a:solidFill>
                  <a:schemeClr val="tx1">
                    <a:lumMod val="95000"/>
                    <a:lumOff val="5000"/>
                  </a:schemeClr>
                </a:solidFill>
              </a:rPr>
              <a:t>Mikkelsen SS, </a:t>
            </a:r>
            <a:r>
              <a:rPr lang="en-GB" sz="1200" b="0" dirty="0" err="1">
                <a:solidFill>
                  <a:schemeClr val="tx1">
                    <a:lumMod val="95000"/>
                    <a:lumOff val="5000"/>
                  </a:schemeClr>
                </a:solidFill>
              </a:rPr>
              <a:t>Tolstrup</a:t>
            </a:r>
            <a:r>
              <a:rPr lang="en-GB" sz="1200" b="0" dirty="0">
                <a:solidFill>
                  <a:schemeClr val="tx1">
                    <a:lumMod val="95000"/>
                    <a:lumOff val="5000"/>
                  </a:schemeClr>
                </a:solidFill>
              </a:rPr>
              <a:t> JS, Becker U, Mortensen EL, </a:t>
            </a:r>
            <a:r>
              <a:rPr lang="en-GB" sz="1200" b="0" dirty="0" err="1">
                <a:solidFill>
                  <a:schemeClr val="tx1">
                    <a:lumMod val="95000"/>
                    <a:lumOff val="5000"/>
                  </a:schemeClr>
                </a:solidFill>
              </a:rPr>
              <a:t>Flensborg</a:t>
            </a:r>
            <a:r>
              <a:rPr lang="en-GB" sz="1200" b="0" dirty="0">
                <a:solidFill>
                  <a:schemeClr val="tx1">
                    <a:lumMod val="95000"/>
                    <a:lumOff val="5000"/>
                  </a:schemeClr>
                </a:solidFill>
              </a:rPr>
              <a:t>-Madsen T. Social network as predictor for onset of alcohol use disorder: A prospective cohort study. </a:t>
            </a:r>
            <a:r>
              <a:rPr lang="en-GB" sz="1200" b="0" dirty="0" err="1">
                <a:solidFill>
                  <a:schemeClr val="tx1">
                    <a:lumMod val="95000"/>
                    <a:lumOff val="5000"/>
                  </a:schemeClr>
                </a:solidFill>
              </a:rPr>
              <a:t>Compr</a:t>
            </a:r>
            <a:r>
              <a:rPr lang="en-GB" sz="1200" b="0" dirty="0">
                <a:solidFill>
                  <a:schemeClr val="tx1">
                    <a:lumMod val="95000"/>
                    <a:lumOff val="5000"/>
                  </a:schemeClr>
                </a:solidFill>
              </a:rPr>
              <a:t> Psychiatry [Internet]. 2015;61:57–63. Available from: </a:t>
            </a:r>
            <a:r>
              <a:rPr lang="en-GB" sz="1200" b="0" dirty="0">
                <a:solidFill>
                  <a:schemeClr val="tx1">
                    <a:lumMod val="95000"/>
                    <a:lumOff val="5000"/>
                  </a:schemeClr>
                </a:solidFill>
                <a:hlinkClick r:id="rId3"/>
              </a:rPr>
              <a:t>http://dx.doi.org/10.1016/j.comppsych.2015.05.005</a:t>
            </a:r>
            <a:r>
              <a:rPr lang="en-GB" sz="1200" b="0" dirty="0">
                <a:solidFill>
                  <a:schemeClr val="tx1">
                    <a:lumMod val="95000"/>
                    <a:lumOff val="5000"/>
                  </a:schemeClr>
                </a:solidFill>
              </a:rPr>
              <a:t> </a:t>
            </a:r>
          </a:p>
          <a:p>
            <a:pPr marL="228600" indent="-228600">
              <a:buFont typeface="Arial" panose="020B0604020202020204" pitchFamily="34" charset="0"/>
              <a:buAutoNum type="arabicPeriod"/>
            </a:pPr>
            <a:r>
              <a:rPr lang="en-GB" sz="1200" b="0" dirty="0">
                <a:solidFill>
                  <a:schemeClr val="tx1">
                    <a:lumMod val="95000"/>
                    <a:lumOff val="5000"/>
                  </a:schemeClr>
                </a:solidFill>
              </a:rPr>
              <a:t>Watt RG, </a:t>
            </a:r>
            <a:r>
              <a:rPr lang="en-GB" sz="1200" b="0" dirty="0" err="1">
                <a:solidFill>
                  <a:schemeClr val="tx1">
                    <a:lumMod val="95000"/>
                    <a:lumOff val="5000"/>
                  </a:schemeClr>
                </a:solidFill>
              </a:rPr>
              <a:t>Heilmann</a:t>
            </a:r>
            <a:r>
              <a:rPr lang="en-GB" sz="1200" b="0" dirty="0">
                <a:solidFill>
                  <a:schemeClr val="tx1">
                    <a:lumMod val="95000"/>
                    <a:lumOff val="5000"/>
                  </a:schemeClr>
                </a:solidFill>
              </a:rPr>
              <a:t> A, </a:t>
            </a:r>
            <a:r>
              <a:rPr lang="en-GB" sz="1200" b="0" dirty="0" err="1">
                <a:solidFill>
                  <a:schemeClr val="tx1">
                    <a:lumMod val="95000"/>
                    <a:lumOff val="5000"/>
                  </a:schemeClr>
                </a:solidFill>
              </a:rPr>
              <a:t>Sabbah</a:t>
            </a:r>
            <a:r>
              <a:rPr lang="en-GB" sz="1200" b="0" dirty="0">
                <a:solidFill>
                  <a:schemeClr val="tx1">
                    <a:lumMod val="95000"/>
                    <a:lumOff val="5000"/>
                  </a:schemeClr>
                </a:solidFill>
              </a:rPr>
              <a:t> W, Newton T, </a:t>
            </a:r>
            <a:r>
              <a:rPr lang="en-GB" sz="1200" b="0" dirty="0" err="1">
                <a:solidFill>
                  <a:schemeClr val="tx1">
                    <a:lumMod val="95000"/>
                    <a:lumOff val="5000"/>
                  </a:schemeClr>
                </a:solidFill>
              </a:rPr>
              <a:t>Chandola</a:t>
            </a:r>
            <a:r>
              <a:rPr lang="en-GB" sz="1200" b="0" dirty="0">
                <a:solidFill>
                  <a:schemeClr val="tx1">
                    <a:lumMod val="95000"/>
                    <a:lumOff val="5000"/>
                  </a:schemeClr>
                </a:solidFill>
              </a:rPr>
              <a:t> T, Aida J, et al. Social relationships and health related </a:t>
            </a:r>
            <a:r>
              <a:rPr lang="en-GB" sz="1200" b="0" dirty="0" err="1">
                <a:solidFill>
                  <a:schemeClr val="tx1">
                    <a:lumMod val="95000"/>
                    <a:lumOff val="5000"/>
                  </a:schemeClr>
                </a:solidFill>
              </a:rPr>
              <a:t>behaviors</a:t>
            </a:r>
            <a:r>
              <a:rPr lang="en-GB" sz="1200" b="0" dirty="0">
                <a:solidFill>
                  <a:schemeClr val="tx1">
                    <a:lumMod val="95000"/>
                    <a:lumOff val="5000"/>
                  </a:schemeClr>
                </a:solidFill>
              </a:rPr>
              <a:t> among older US adults. BMC Public Health. 2014;14(1):1–11. </a:t>
            </a:r>
          </a:p>
          <a:p>
            <a:pPr marL="228600" indent="-228600">
              <a:buFont typeface="Arial" panose="020B0604020202020204" pitchFamily="34" charset="0"/>
              <a:buAutoNum type="arabicPeriod"/>
            </a:pPr>
            <a:r>
              <a:rPr lang="en-GB" sz="1200" b="0" dirty="0">
                <a:solidFill>
                  <a:schemeClr val="tx1">
                    <a:lumMod val="95000"/>
                    <a:lumOff val="5000"/>
                  </a:schemeClr>
                </a:solidFill>
              </a:rPr>
              <a:t>Green C a, Freeborn DK, </a:t>
            </a:r>
            <a:r>
              <a:rPr lang="en-GB" sz="1200" b="0" dirty="0" err="1">
                <a:solidFill>
                  <a:schemeClr val="tx1">
                    <a:lumMod val="95000"/>
                    <a:lumOff val="5000"/>
                  </a:schemeClr>
                </a:solidFill>
              </a:rPr>
              <a:t>Polen</a:t>
            </a:r>
            <a:r>
              <a:rPr lang="en-GB" sz="1200" b="0" dirty="0">
                <a:solidFill>
                  <a:schemeClr val="tx1">
                    <a:lumMod val="95000"/>
                    <a:lumOff val="5000"/>
                  </a:schemeClr>
                </a:solidFill>
              </a:rPr>
              <a:t> MR. Gender and alcohol use: the roles of social support, chronic illness, and psychological well-being. J </a:t>
            </a:r>
            <a:r>
              <a:rPr lang="en-GB" sz="1200" b="0" dirty="0" err="1">
                <a:solidFill>
                  <a:schemeClr val="tx1">
                    <a:lumMod val="95000"/>
                    <a:lumOff val="5000"/>
                  </a:schemeClr>
                </a:solidFill>
              </a:rPr>
              <a:t>Behav</a:t>
            </a:r>
            <a:r>
              <a:rPr lang="en-GB" sz="1200" b="0" dirty="0">
                <a:solidFill>
                  <a:schemeClr val="tx1">
                    <a:lumMod val="95000"/>
                    <a:lumOff val="5000"/>
                  </a:schemeClr>
                </a:solidFill>
              </a:rPr>
              <a:t> Med. 2001;24(4):383–99. </a:t>
            </a:r>
          </a:p>
          <a:p>
            <a:pPr marL="228600" indent="-228600">
              <a:buAutoNum type="arabicPeriod"/>
            </a:pPr>
            <a:r>
              <a:rPr lang="en-GB" sz="1200" b="0" dirty="0">
                <a:solidFill>
                  <a:schemeClr val="tx1">
                    <a:lumMod val="95000"/>
                    <a:lumOff val="5000"/>
                  </a:schemeClr>
                </a:solidFill>
              </a:rPr>
              <a:t>Kobayashi LC, Steptoe A. Social Isolation, Loneliness, and Health </a:t>
            </a:r>
            <a:r>
              <a:rPr lang="en-GB" sz="1200" b="0" dirty="0" err="1">
                <a:solidFill>
                  <a:schemeClr val="tx1">
                    <a:lumMod val="95000"/>
                    <a:lumOff val="5000"/>
                  </a:schemeClr>
                </a:solidFill>
              </a:rPr>
              <a:t>Behaviors</a:t>
            </a:r>
            <a:r>
              <a:rPr lang="en-GB" sz="1200" b="0" dirty="0">
                <a:solidFill>
                  <a:schemeClr val="tx1">
                    <a:lumMod val="95000"/>
                    <a:lumOff val="5000"/>
                  </a:schemeClr>
                </a:solidFill>
              </a:rPr>
              <a:t> at Older Ages: Longitudinal Cohort Study. Ann </a:t>
            </a:r>
            <a:r>
              <a:rPr lang="en-GB" sz="1200" b="0" dirty="0" err="1">
                <a:solidFill>
                  <a:schemeClr val="tx1">
                    <a:lumMod val="95000"/>
                    <a:lumOff val="5000"/>
                  </a:schemeClr>
                </a:solidFill>
              </a:rPr>
              <a:t>Behav</a:t>
            </a:r>
            <a:r>
              <a:rPr lang="en-GB" sz="1200" b="0" dirty="0">
                <a:solidFill>
                  <a:schemeClr val="tx1">
                    <a:lumMod val="95000"/>
                    <a:lumOff val="5000"/>
                  </a:schemeClr>
                </a:solidFill>
              </a:rPr>
              <a:t> Med [Internet]. 2018;582–93. Available from: </a:t>
            </a:r>
            <a:r>
              <a:rPr lang="en-GB" sz="1200" b="0" dirty="0">
                <a:solidFill>
                  <a:schemeClr val="tx1">
                    <a:lumMod val="95000"/>
                    <a:lumOff val="5000"/>
                  </a:schemeClr>
                </a:solidFill>
                <a:hlinkClick r:id="rId4"/>
              </a:rPr>
              <a:t>https://academic.oup.com/abm/advance-article/doi/10.1093/abm/kax033/4825275</a:t>
            </a:r>
            <a:endParaRPr lang="en-GB" sz="1200" b="0" dirty="0">
              <a:solidFill>
                <a:schemeClr val="tx1">
                  <a:lumMod val="95000"/>
                  <a:lumOff val="5000"/>
                </a:schemeClr>
              </a:solidFill>
            </a:endParaRPr>
          </a:p>
          <a:p>
            <a:pPr marL="228600" indent="-228600">
              <a:buFont typeface="Arial" panose="020B0604020202020204" pitchFamily="34" charset="0"/>
              <a:buAutoNum type="arabicPeriod"/>
            </a:pPr>
            <a:r>
              <a:rPr lang="en-GB" sz="1200" b="0" dirty="0">
                <a:solidFill>
                  <a:schemeClr val="tx1">
                    <a:lumMod val="95000"/>
                    <a:lumOff val="5000"/>
                  </a:schemeClr>
                </a:solidFill>
              </a:rPr>
              <a:t>Ng Fat L, Scholes S, Jivraj S. The Relationship Between Drinking Pattern, Social Capital, and Area-Deprivation: Findings From the Health Survey for England. J Stud Alcohol Drugs [Internet]. 2017;78(1):20–9. Available from: </a:t>
            </a:r>
            <a:r>
              <a:rPr lang="en-GB" sz="1200" b="0" dirty="0">
                <a:solidFill>
                  <a:schemeClr val="tx1">
                    <a:lumMod val="95000"/>
                    <a:lumOff val="5000"/>
                  </a:schemeClr>
                </a:solidFill>
                <a:hlinkClick r:id="rId5"/>
              </a:rPr>
              <a:t>http://www.jsad.com/doi/10.15288/jsad.2017.78.20</a:t>
            </a:r>
            <a:endParaRPr lang="en-GB" sz="1200" b="0" dirty="0">
              <a:solidFill>
                <a:schemeClr val="tx1">
                  <a:lumMod val="95000"/>
                  <a:lumOff val="5000"/>
                </a:schemeClr>
              </a:solidFill>
            </a:endParaRPr>
          </a:p>
          <a:p>
            <a:pPr marL="228600" indent="-228600">
              <a:buAutoNum type="arabicPeriod"/>
            </a:pPr>
            <a:r>
              <a:rPr lang="en-GB" sz="1200" b="0" dirty="0">
                <a:solidFill>
                  <a:schemeClr val="tx1">
                    <a:lumMod val="95000"/>
                    <a:lumOff val="5000"/>
                  </a:schemeClr>
                </a:solidFill>
              </a:rPr>
              <a:t>Stickley A, </a:t>
            </a:r>
            <a:r>
              <a:rPr lang="en-GB" sz="1200" b="0" dirty="0" err="1">
                <a:solidFill>
                  <a:schemeClr val="tx1">
                    <a:lumMod val="95000"/>
                    <a:lumOff val="5000"/>
                  </a:schemeClr>
                </a:solidFill>
              </a:rPr>
              <a:t>Koyanagi</a:t>
            </a:r>
            <a:r>
              <a:rPr lang="en-GB" sz="1200" b="0" dirty="0">
                <a:solidFill>
                  <a:schemeClr val="tx1">
                    <a:lumMod val="95000"/>
                    <a:lumOff val="5000"/>
                  </a:schemeClr>
                </a:solidFill>
              </a:rPr>
              <a:t> A, </a:t>
            </a:r>
            <a:r>
              <a:rPr lang="en-GB" sz="1200" b="0" dirty="0" err="1">
                <a:solidFill>
                  <a:schemeClr val="tx1">
                    <a:lumMod val="95000"/>
                    <a:lumOff val="5000"/>
                  </a:schemeClr>
                </a:solidFill>
              </a:rPr>
              <a:t>Koposov</a:t>
            </a:r>
            <a:r>
              <a:rPr lang="en-GB" sz="1200" b="0" dirty="0">
                <a:solidFill>
                  <a:schemeClr val="tx1">
                    <a:lumMod val="95000"/>
                    <a:lumOff val="5000"/>
                  </a:schemeClr>
                </a:solidFill>
              </a:rPr>
              <a:t> R, Schwab-Stone M, </a:t>
            </a:r>
            <a:r>
              <a:rPr lang="en-GB" sz="1200" b="0" dirty="0" err="1">
                <a:solidFill>
                  <a:schemeClr val="tx1">
                    <a:lumMod val="95000"/>
                    <a:lumOff val="5000"/>
                  </a:schemeClr>
                </a:solidFill>
              </a:rPr>
              <a:t>Ruchkin</a:t>
            </a:r>
            <a:r>
              <a:rPr lang="en-GB" sz="1200" b="0" dirty="0">
                <a:solidFill>
                  <a:schemeClr val="tx1">
                    <a:lumMod val="95000"/>
                    <a:lumOff val="5000"/>
                  </a:schemeClr>
                </a:solidFill>
              </a:rPr>
              <a:t> V. Loneliness and health risk behaviours among Russian and U.S. adolescents: A cross-sectional study. BMC Public Health. 2014;14(1).  </a:t>
            </a:r>
          </a:p>
          <a:p>
            <a:pPr marL="228600" indent="-228600">
              <a:buAutoNum type="arabicPeriod"/>
            </a:pPr>
            <a:r>
              <a:rPr lang="en-GB" sz="1200" b="0" dirty="0">
                <a:solidFill>
                  <a:schemeClr val="tx1">
                    <a:lumMod val="95000"/>
                    <a:lumOff val="5000"/>
                  </a:schemeClr>
                </a:solidFill>
              </a:rPr>
              <a:t>Hajek A, Bock JO, </a:t>
            </a:r>
            <a:r>
              <a:rPr lang="en-GB" sz="1200" b="0" dirty="0" err="1">
                <a:solidFill>
                  <a:schemeClr val="tx1">
                    <a:lumMod val="95000"/>
                    <a:lumOff val="5000"/>
                  </a:schemeClr>
                </a:solidFill>
              </a:rPr>
              <a:t>Weyerer</a:t>
            </a:r>
            <a:r>
              <a:rPr lang="en-GB" sz="1200" b="0" dirty="0">
                <a:solidFill>
                  <a:schemeClr val="tx1">
                    <a:lumMod val="95000"/>
                    <a:lumOff val="5000"/>
                  </a:schemeClr>
                </a:solidFill>
              </a:rPr>
              <a:t> S, König HH. Correlates of alcohol consumption among Germans in the second half of life. Results of a population-based observational study. BMC </a:t>
            </a:r>
            <a:r>
              <a:rPr lang="en-GB" sz="1200" b="0" dirty="0" err="1">
                <a:solidFill>
                  <a:schemeClr val="tx1">
                    <a:lumMod val="95000"/>
                    <a:lumOff val="5000"/>
                  </a:schemeClr>
                </a:solidFill>
              </a:rPr>
              <a:t>Geriatr</a:t>
            </a:r>
            <a:r>
              <a:rPr lang="en-GB" sz="1200" b="0" dirty="0">
                <a:solidFill>
                  <a:schemeClr val="tx1">
                    <a:lumMod val="95000"/>
                    <a:lumOff val="5000"/>
                  </a:schemeClr>
                </a:solidFill>
              </a:rPr>
              <a:t>. 2017;17(1):1–13. </a:t>
            </a:r>
          </a:p>
          <a:p>
            <a:pPr marL="228600" indent="-228600">
              <a:buAutoNum type="arabicPeriod"/>
            </a:pPr>
            <a:r>
              <a:rPr lang="en-GB" sz="1200" b="0" dirty="0" err="1">
                <a:solidFill>
                  <a:schemeClr val="tx1">
                    <a:lumMod val="95000"/>
                    <a:lumOff val="5000"/>
                  </a:schemeClr>
                </a:solidFill>
              </a:rPr>
              <a:t>Iparraguirre</a:t>
            </a:r>
            <a:r>
              <a:rPr lang="en-GB" sz="1200" b="0" dirty="0">
                <a:solidFill>
                  <a:schemeClr val="tx1">
                    <a:lumMod val="95000"/>
                    <a:lumOff val="5000"/>
                  </a:schemeClr>
                </a:solidFill>
              </a:rPr>
              <a:t> J. Socioeconomic determinants of risk of harmful alcohol drinking among people aged 50 or over in England. BMJ Open. 2015;5(7). </a:t>
            </a:r>
          </a:p>
          <a:p>
            <a:pPr marL="228600" indent="-228600">
              <a:buAutoNum type="arabicPeriod"/>
            </a:pPr>
            <a:r>
              <a:rPr lang="en-GB" sz="1200" b="0" dirty="0" err="1">
                <a:solidFill>
                  <a:schemeClr val="tx1">
                    <a:lumMod val="95000"/>
                    <a:lumOff val="5000"/>
                  </a:schemeClr>
                </a:solidFill>
              </a:rPr>
              <a:t>Canham</a:t>
            </a:r>
            <a:r>
              <a:rPr lang="en-GB" sz="1200" b="0" dirty="0">
                <a:solidFill>
                  <a:schemeClr val="tx1">
                    <a:lumMod val="95000"/>
                    <a:lumOff val="5000"/>
                  </a:schemeClr>
                </a:solidFill>
              </a:rPr>
              <a:t> SL, Mauro PM, Kaufmann CN, Sixsmith A. Association of Alcohol Use and Loneliness Frequency among Middle-Aged and Older Adult Drinkers. J Aging Health. 2016;28(2):267–84. </a:t>
            </a:r>
          </a:p>
          <a:p>
            <a:pPr marL="228600" indent="-228600">
              <a:buAutoNum type="arabicPeriod"/>
            </a:pPr>
            <a:r>
              <a:rPr lang="en-GB" sz="1200" b="0" dirty="0">
                <a:solidFill>
                  <a:schemeClr val="tx1">
                    <a:lumMod val="95000"/>
                    <a:lumOff val="5000"/>
                  </a:schemeClr>
                </a:solidFill>
              </a:rPr>
              <a:t>Sacco P, </a:t>
            </a:r>
            <a:r>
              <a:rPr lang="en-GB" sz="1200" b="0" dirty="0" err="1">
                <a:solidFill>
                  <a:schemeClr val="tx1">
                    <a:lumMod val="95000"/>
                    <a:lumOff val="5000"/>
                  </a:schemeClr>
                </a:solidFill>
              </a:rPr>
              <a:t>Bucholz</a:t>
            </a:r>
            <a:r>
              <a:rPr lang="en-GB" sz="1200" b="0" dirty="0">
                <a:solidFill>
                  <a:schemeClr val="tx1">
                    <a:lumMod val="95000"/>
                    <a:lumOff val="5000"/>
                  </a:schemeClr>
                </a:solidFill>
              </a:rPr>
              <a:t> KK, Harrington D. Gender Differences in Stressful Life Events, Social Support, Perceived Stress, and Alcohol Use Among Older Adults: Results From a National Survey. </a:t>
            </a:r>
            <a:r>
              <a:rPr lang="en-GB" sz="1200" b="0" dirty="0" err="1">
                <a:solidFill>
                  <a:schemeClr val="tx1">
                    <a:lumMod val="95000"/>
                    <a:lumOff val="5000"/>
                  </a:schemeClr>
                </a:solidFill>
              </a:rPr>
              <a:t>Subst</a:t>
            </a:r>
            <a:r>
              <a:rPr lang="en-GB" sz="1200" b="0" dirty="0">
                <a:solidFill>
                  <a:schemeClr val="tx1">
                    <a:lumMod val="95000"/>
                    <a:lumOff val="5000"/>
                  </a:schemeClr>
                </a:solidFill>
              </a:rPr>
              <a:t> Use Misuse [Internet]. 2014;49(4):456–65. Available from: </a:t>
            </a:r>
            <a:r>
              <a:rPr lang="en-GB" sz="1200" b="0" dirty="0">
                <a:solidFill>
                  <a:schemeClr val="tx1">
                    <a:lumMod val="95000"/>
                    <a:lumOff val="5000"/>
                  </a:schemeClr>
                </a:solidFill>
                <a:hlinkClick r:id="rId6"/>
              </a:rPr>
              <a:t>http://www.tandfonline.com/doi/full/10.3109/10826084.2013.846379</a:t>
            </a:r>
            <a:endParaRPr lang="en-GB" sz="1200" b="0" dirty="0">
              <a:solidFill>
                <a:schemeClr val="tx1">
                  <a:lumMod val="95000"/>
                  <a:lumOff val="5000"/>
                </a:schemeClr>
              </a:solidFill>
            </a:endParaRPr>
          </a:p>
          <a:p>
            <a:pPr marL="228600" indent="-228600">
              <a:buAutoNum type="arabicPeriod"/>
            </a:pPr>
            <a:r>
              <a:rPr lang="en-GB" sz="1200" b="0" dirty="0" err="1">
                <a:solidFill>
                  <a:schemeClr val="tx1">
                    <a:lumMod val="95000"/>
                    <a:lumOff val="5000"/>
                  </a:schemeClr>
                </a:solidFill>
              </a:rPr>
              <a:t>Croezen</a:t>
            </a:r>
            <a:r>
              <a:rPr lang="en-GB" sz="1200" b="0" dirty="0">
                <a:solidFill>
                  <a:schemeClr val="tx1">
                    <a:lumMod val="95000"/>
                    <a:lumOff val="5000"/>
                  </a:schemeClr>
                </a:solidFill>
              </a:rPr>
              <a:t> S, Picavet HSJ, </a:t>
            </a:r>
            <a:r>
              <a:rPr lang="en-GB" sz="1200" b="0" dirty="0" err="1">
                <a:solidFill>
                  <a:schemeClr val="tx1">
                    <a:lumMod val="95000"/>
                    <a:lumOff val="5000"/>
                  </a:schemeClr>
                </a:solidFill>
              </a:rPr>
              <a:t>Haveman-Nies</a:t>
            </a:r>
            <a:r>
              <a:rPr lang="en-GB" sz="1200" b="0" dirty="0">
                <a:solidFill>
                  <a:schemeClr val="tx1">
                    <a:lumMod val="95000"/>
                    <a:lumOff val="5000"/>
                  </a:schemeClr>
                </a:solidFill>
              </a:rPr>
              <a:t> A, Verschuren WM, De Groot LC, </a:t>
            </a:r>
            <a:r>
              <a:rPr lang="en-GB" sz="1200" b="0" dirty="0" err="1">
                <a:solidFill>
                  <a:schemeClr val="tx1">
                    <a:lumMod val="95000"/>
                    <a:lumOff val="5000"/>
                  </a:schemeClr>
                </a:solidFill>
              </a:rPr>
              <a:t>Van’T</a:t>
            </a:r>
            <a:r>
              <a:rPr lang="en-GB" sz="1200" b="0" dirty="0">
                <a:solidFill>
                  <a:schemeClr val="tx1">
                    <a:lumMod val="95000"/>
                    <a:lumOff val="5000"/>
                  </a:schemeClr>
                </a:solidFill>
              </a:rPr>
              <a:t> Veer P. Do positive or negative experiences of social support relate to current and future health? Results from the </a:t>
            </a:r>
            <a:r>
              <a:rPr lang="en-GB" sz="1200" b="0" dirty="0" err="1">
                <a:solidFill>
                  <a:schemeClr val="tx1">
                    <a:lumMod val="95000"/>
                    <a:lumOff val="5000"/>
                  </a:schemeClr>
                </a:solidFill>
              </a:rPr>
              <a:t>Doetinchem</a:t>
            </a:r>
            <a:r>
              <a:rPr lang="en-GB" sz="1200" b="0" dirty="0">
                <a:solidFill>
                  <a:schemeClr val="tx1">
                    <a:lumMod val="95000"/>
                    <a:lumOff val="5000"/>
                  </a:schemeClr>
                </a:solidFill>
              </a:rPr>
              <a:t> Cohort Study. BMC Public Health [Internet]. 2012;12(1):65. Available from: http://www.biomedcentral.com/1471-2458/12/65</a:t>
            </a:r>
          </a:p>
        </p:txBody>
      </p:sp>
      <p:sp>
        <p:nvSpPr>
          <p:cNvPr id="10" name="Text Placeholder 9"/>
          <p:cNvSpPr>
            <a:spLocks noGrp="1"/>
          </p:cNvSpPr>
          <p:nvPr>
            <p:ph type="body" sz="quarter" idx="12"/>
          </p:nvPr>
        </p:nvSpPr>
        <p:spPr/>
        <p:txBody>
          <a:bodyPr/>
          <a:lstStyle/>
          <a:p>
            <a:pPr lvl="0"/>
            <a:r>
              <a:rPr lang="en-GB" sz="3200" dirty="0">
                <a:solidFill>
                  <a:prstClr val="white"/>
                </a:solidFill>
              </a:rPr>
              <a:t>References</a:t>
            </a:r>
          </a:p>
          <a:p>
            <a:endParaRPr lang="en-GB" dirty="0"/>
          </a:p>
        </p:txBody>
      </p:sp>
    </p:spTree>
    <p:extLst>
      <p:ext uri="{BB962C8B-B14F-4D97-AF65-F5344CB8AC3E}">
        <p14:creationId xmlns:p14="http://schemas.microsoft.com/office/powerpoint/2010/main" val="15495718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949575D9-2EB5-4406-A5D4-77E030C50955&quot;,&quot;SourceFullName&quot;:&quot;https://d.docs.live.net/220a666ef003da45/Documents/Conferences and events/NDSAG/Relational content NCDS.xlsx&quot;,&quot;LastUpdate&quot;:&quot;2022-06-06 8:07 PM&quot;,&quot;UpdatedBy&quot;:&quot;phili&quot;,&quot;IsLinked&quot;:false,&quot;IsBrokenLink&quot;:false}"/>
</p:tagLst>
</file>

<file path=ppt/theme/theme1.xml><?xml version="1.0" encoding="utf-8"?>
<a:theme xmlns:a="http://schemas.openxmlformats.org/drawingml/2006/main" name="4_Custom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3532</TotalTime>
  <Words>1868</Words>
  <Application>Microsoft Office PowerPoint</Application>
  <PresentationFormat>On-screen Show (16:9)</PresentationFormat>
  <Paragraphs>161</Paragraphs>
  <Slides>19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Frutiger W01</vt:lpstr>
      <vt:lpstr>4_Custom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Clayton, Janine</dc:creator>
  <cp:lastModifiedBy>Philippa Case</cp:lastModifiedBy>
  <cp:revision>137</cp:revision>
  <dcterms:created xsi:type="dcterms:W3CDTF">2016-12-07T10:36:45Z</dcterms:created>
  <dcterms:modified xsi:type="dcterms:W3CDTF">2022-06-09T06:58:45Z</dcterms:modified>
</cp:coreProperties>
</file>