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sldIdLst>
    <p:sldId id="256" r:id="rId2"/>
    <p:sldId id="257" r:id="rId3"/>
    <p:sldId id="258" r:id="rId4"/>
    <p:sldId id="267" r:id="rId5"/>
    <p:sldId id="265" r:id="rId6"/>
    <p:sldId id="259" r:id="rId7"/>
    <p:sldId id="261" r:id="rId8"/>
    <p:sldId id="260" r:id="rId9"/>
    <p:sldId id="262" r:id="rId10"/>
    <p:sldId id="264" r:id="rId11"/>
    <p:sldId id="270" r:id="rId12"/>
    <p:sldId id="274" r:id="rId13"/>
    <p:sldId id="275" r:id="rId14"/>
    <p:sldId id="291" r:id="rId15"/>
    <p:sldId id="276" r:id="rId16"/>
    <p:sldId id="277" r:id="rId17"/>
    <p:sldId id="289" r:id="rId18"/>
    <p:sldId id="292" r:id="rId19"/>
    <p:sldId id="288" r:id="rId20"/>
    <p:sldId id="281" r:id="rId21"/>
    <p:sldId id="278" r:id="rId22"/>
    <p:sldId id="282" r:id="rId23"/>
    <p:sldId id="293" r:id="rId24"/>
    <p:sldId id="279" r:id="rId25"/>
    <p:sldId id="280" r:id="rId26"/>
    <p:sldId id="283" r:id="rId27"/>
    <p:sldId id="269" r:id="rId28"/>
    <p:sldId id="290" r:id="rId29"/>
    <p:sldId id="28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34D466F-2411-339B-C50D-3F55F39D1E51}" name="patricia irizar" initials="pi" userId="7a1d94377222f531" providerId="Windows Live"/>
  <p188:author id="{C6B705AA-DA51-19F6-BE29-B43A2C748350}" name="Goodwin, Laura" initials="GL" userId="Goodwin, Laur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4922F6-58C3-4F4B-8C7B-342580660216}" v="2" dt="2022-06-07T13:24:27.4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9059" autoAdjust="0"/>
  </p:normalViewPr>
  <p:slideViewPr>
    <p:cSldViewPr snapToGrid="0">
      <p:cViewPr varScale="1">
        <p:scale>
          <a:sx n="36" d="100"/>
          <a:sy n="36" d="100"/>
        </p:scale>
        <p:origin x="138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Sheet1!$A$2:$A$3</c:f>
              <c:strCache>
                <c:ptCount val="2"/>
                <c:pt idx="0">
                  <c:v>UK average</c:v>
                </c:pt>
                <c:pt idx="1">
                  <c:v>Liverpool</c:v>
                </c:pt>
              </c:strCache>
            </c:strRef>
          </c:cat>
          <c:val>
            <c:numRef>
              <c:f>Sheet1!$B$2:$B$3</c:f>
              <c:numCache>
                <c:formatCode>General</c:formatCode>
                <c:ptCount val="2"/>
                <c:pt idx="0">
                  <c:v>663</c:v>
                </c:pt>
                <c:pt idx="1">
                  <c:v>997</c:v>
                </c:pt>
              </c:numCache>
            </c:numRef>
          </c:val>
          <c:extLst>
            <c:ext xmlns:c16="http://schemas.microsoft.com/office/drawing/2014/chart" uri="{C3380CC4-5D6E-409C-BE32-E72D297353CC}">
              <c16:uniqueId val="{00000000-64B8-4CC7-9F52-F582189D0E14}"/>
            </c:ext>
          </c:extLst>
        </c:ser>
        <c:dLbls>
          <c:showLegendKey val="0"/>
          <c:showVal val="0"/>
          <c:showCatName val="0"/>
          <c:showSerName val="0"/>
          <c:showPercent val="0"/>
          <c:showBubbleSize val="0"/>
        </c:dLbls>
        <c:gapWidth val="219"/>
        <c:overlap val="-27"/>
        <c:axId val="453274559"/>
        <c:axId val="453271647"/>
      </c:barChart>
      <c:catAx>
        <c:axId val="4532745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53271647"/>
        <c:crosses val="autoZero"/>
        <c:auto val="1"/>
        <c:lblAlgn val="ctr"/>
        <c:lblOffset val="100"/>
        <c:noMultiLvlLbl val="0"/>
      </c:catAx>
      <c:valAx>
        <c:axId val="45327164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GB" sz="1800"/>
                  <a:t>Admissions per 100,000</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53274559"/>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rawing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F2FB98-7F01-4DB9-8609-48F690EF79B8}" type="doc">
      <dgm:prSet loTypeId="urn:microsoft.com/office/officeart/2016/7/layout/LinearArrowProcessNumbered" loCatId="process" qsTypeId="urn:microsoft.com/office/officeart/2005/8/quickstyle/simple2" qsCatId="simple" csTypeId="urn:microsoft.com/office/officeart/2005/8/colors/colorful1" csCatId="colorful" phldr="1"/>
      <dgm:spPr/>
      <dgm:t>
        <a:bodyPr/>
        <a:lstStyle/>
        <a:p>
          <a:endParaRPr lang="en-US"/>
        </a:p>
      </dgm:t>
    </dgm:pt>
    <dgm:pt modelId="{A0354BD7-8717-4A54-84EC-D532E37B18C2}">
      <dgm:prSet custT="1"/>
      <dgm:spPr/>
      <dgm:t>
        <a:bodyPr/>
        <a:lstStyle/>
        <a:p>
          <a:r>
            <a:rPr lang="en-GB" sz="1600" b="1" dirty="0"/>
            <a:t>Work Package 1: </a:t>
          </a:r>
          <a:r>
            <a:rPr lang="en-GB" sz="1600" dirty="0"/>
            <a:t>Using co-production techniques to tailor the Blue Light training programme </a:t>
          </a:r>
          <a:endParaRPr lang="en-US" sz="1600" dirty="0"/>
        </a:p>
      </dgm:t>
    </dgm:pt>
    <dgm:pt modelId="{CFD80CA3-5F99-4F6A-ACBF-BFD6D55B2516}" type="parTrans" cxnId="{E04B083B-6E3C-4C70-83C2-8CCCE60A3F99}">
      <dgm:prSet/>
      <dgm:spPr/>
      <dgm:t>
        <a:bodyPr/>
        <a:lstStyle/>
        <a:p>
          <a:endParaRPr lang="en-US"/>
        </a:p>
      </dgm:t>
    </dgm:pt>
    <dgm:pt modelId="{0EDFA4BB-33E9-4270-BBE9-F88FDEDC8B3C}" type="sibTrans" cxnId="{E04B083B-6E3C-4C70-83C2-8CCCE60A3F99}">
      <dgm:prSet phldrT="1" phldr="0"/>
      <dgm:spPr/>
      <dgm:t>
        <a:bodyPr/>
        <a:lstStyle/>
        <a:p>
          <a:r>
            <a:rPr lang="en-US"/>
            <a:t>1</a:t>
          </a:r>
        </a:p>
      </dgm:t>
    </dgm:pt>
    <dgm:pt modelId="{8D3436E8-F291-4C4A-B929-FFD8B4075364}">
      <dgm:prSet custT="1"/>
      <dgm:spPr/>
      <dgm:t>
        <a:bodyPr/>
        <a:lstStyle/>
        <a:p>
          <a:r>
            <a:rPr lang="en-GB" sz="1600" b="1" dirty="0"/>
            <a:t>Work Package 2: </a:t>
          </a:r>
          <a:r>
            <a:rPr lang="en-GB" sz="1600" dirty="0"/>
            <a:t>Delivery of training to police officers and staff from homeless services</a:t>
          </a:r>
          <a:endParaRPr lang="en-US" sz="1600" dirty="0"/>
        </a:p>
      </dgm:t>
    </dgm:pt>
    <dgm:pt modelId="{9FAAA829-BBD5-4AB1-8802-6A1AD5A23CAB}" type="parTrans" cxnId="{654759D2-20F7-4E30-91B6-6F4E10E845B0}">
      <dgm:prSet/>
      <dgm:spPr/>
      <dgm:t>
        <a:bodyPr/>
        <a:lstStyle/>
        <a:p>
          <a:endParaRPr lang="en-US"/>
        </a:p>
      </dgm:t>
    </dgm:pt>
    <dgm:pt modelId="{DAB30AF1-649D-46BE-BC47-AF378EA4CD9E}" type="sibTrans" cxnId="{654759D2-20F7-4E30-91B6-6F4E10E845B0}">
      <dgm:prSet phldrT="2" phldr="0"/>
      <dgm:spPr/>
      <dgm:t>
        <a:bodyPr/>
        <a:lstStyle/>
        <a:p>
          <a:r>
            <a:rPr lang="en-US"/>
            <a:t>2</a:t>
          </a:r>
        </a:p>
      </dgm:t>
    </dgm:pt>
    <dgm:pt modelId="{ABE4BE40-A4D1-491C-9071-71EEA87737F1}">
      <dgm:prSet custT="1"/>
      <dgm:spPr/>
      <dgm:t>
        <a:bodyPr/>
        <a:lstStyle/>
        <a:p>
          <a:r>
            <a:rPr lang="en-GB" sz="1600" b="1" dirty="0"/>
            <a:t>Work Package 3: </a:t>
          </a:r>
          <a:r>
            <a:rPr lang="en-GB" sz="1600" dirty="0"/>
            <a:t>Interviews to assess the feasibility and acceptability training</a:t>
          </a:r>
          <a:endParaRPr lang="en-US" sz="1600" dirty="0"/>
        </a:p>
      </dgm:t>
    </dgm:pt>
    <dgm:pt modelId="{068E4927-1CB5-4C0E-8C6D-64B9356D096D}" type="parTrans" cxnId="{4093D458-A535-428D-85AF-CA1417E10B1C}">
      <dgm:prSet/>
      <dgm:spPr/>
      <dgm:t>
        <a:bodyPr/>
        <a:lstStyle/>
        <a:p>
          <a:endParaRPr lang="en-US"/>
        </a:p>
      </dgm:t>
    </dgm:pt>
    <dgm:pt modelId="{C48A0364-D255-403D-B8EB-E1AE685A2BC4}" type="sibTrans" cxnId="{4093D458-A535-428D-85AF-CA1417E10B1C}">
      <dgm:prSet phldrT="3" phldr="0"/>
      <dgm:spPr/>
      <dgm:t>
        <a:bodyPr/>
        <a:lstStyle/>
        <a:p>
          <a:r>
            <a:rPr lang="en-US"/>
            <a:t>3</a:t>
          </a:r>
        </a:p>
      </dgm:t>
    </dgm:pt>
    <dgm:pt modelId="{2594737E-A819-4FDE-A5F1-E58A1A5A876B}">
      <dgm:prSet custT="1"/>
      <dgm:spPr/>
      <dgm:t>
        <a:bodyPr/>
        <a:lstStyle/>
        <a:p>
          <a:r>
            <a:rPr lang="en-GB" sz="1600" b="1" dirty="0"/>
            <a:t>Work Package 4: </a:t>
          </a:r>
          <a:r>
            <a:rPr lang="en-GB" sz="1600" b="0" dirty="0"/>
            <a:t>Qu</a:t>
          </a:r>
          <a:r>
            <a:rPr lang="en-GB" sz="1600" dirty="0"/>
            <a:t>alitative evaluation to understand changes in practice and attitudes</a:t>
          </a:r>
          <a:endParaRPr lang="en-US" sz="1600" dirty="0"/>
        </a:p>
      </dgm:t>
    </dgm:pt>
    <dgm:pt modelId="{4D22A217-6FE0-4B5A-A1E3-F01797FF1FB4}" type="parTrans" cxnId="{46960449-A32A-4D7D-AD4B-4434563B8289}">
      <dgm:prSet/>
      <dgm:spPr/>
      <dgm:t>
        <a:bodyPr/>
        <a:lstStyle/>
        <a:p>
          <a:endParaRPr lang="en-US"/>
        </a:p>
      </dgm:t>
    </dgm:pt>
    <dgm:pt modelId="{CF1A2341-8DAB-45CE-9208-9C5ED2C3EBE8}" type="sibTrans" cxnId="{46960449-A32A-4D7D-AD4B-4434563B8289}">
      <dgm:prSet phldrT="4" phldr="0"/>
      <dgm:spPr/>
      <dgm:t>
        <a:bodyPr/>
        <a:lstStyle/>
        <a:p>
          <a:r>
            <a:rPr lang="en-US"/>
            <a:t>4</a:t>
          </a:r>
        </a:p>
      </dgm:t>
    </dgm:pt>
    <dgm:pt modelId="{E43C3755-F8F8-4655-BD11-5F5CD899E8BC}" type="pres">
      <dgm:prSet presAssocID="{3CF2FB98-7F01-4DB9-8609-48F690EF79B8}" presName="linearFlow" presStyleCnt="0">
        <dgm:presLayoutVars>
          <dgm:dir/>
          <dgm:animLvl val="lvl"/>
          <dgm:resizeHandles val="exact"/>
        </dgm:presLayoutVars>
      </dgm:prSet>
      <dgm:spPr/>
      <dgm:t>
        <a:bodyPr/>
        <a:lstStyle/>
        <a:p>
          <a:endParaRPr lang="en-US"/>
        </a:p>
      </dgm:t>
    </dgm:pt>
    <dgm:pt modelId="{7C2A1DB2-79EC-4CF6-83C4-1CF82D26DDB4}" type="pres">
      <dgm:prSet presAssocID="{A0354BD7-8717-4A54-84EC-D532E37B18C2}" presName="compositeNode" presStyleCnt="0"/>
      <dgm:spPr/>
    </dgm:pt>
    <dgm:pt modelId="{9D5C2EED-27BA-4A62-9F16-B58C96C1F56F}" type="pres">
      <dgm:prSet presAssocID="{A0354BD7-8717-4A54-84EC-D532E37B18C2}" presName="parTx" presStyleLbl="node1" presStyleIdx="0" presStyleCnt="0">
        <dgm:presLayoutVars>
          <dgm:chMax val="0"/>
          <dgm:chPref val="0"/>
          <dgm:bulletEnabled val="1"/>
        </dgm:presLayoutVars>
      </dgm:prSet>
      <dgm:spPr/>
    </dgm:pt>
    <dgm:pt modelId="{A4CC665B-9208-44FB-B7D1-F0923495B4F7}" type="pres">
      <dgm:prSet presAssocID="{A0354BD7-8717-4A54-84EC-D532E37B18C2}" presName="parSh" presStyleCnt="0"/>
      <dgm:spPr/>
    </dgm:pt>
    <dgm:pt modelId="{BAB3A2F1-CAB0-48EA-A341-7CB98F0C8342}" type="pres">
      <dgm:prSet presAssocID="{A0354BD7-8717-4A54-84EC-D532E37B18C2}" presName="lineNode" presStyleLbl="alignAccFollowNode1" presStyleIdx="0" presStyleCnt="12"/>
      <dgm:spPr/>
    </dgm:pt>
    <dgm:pt modelId="{0B113354-0FBC-4682-9E6D-05BCFF00A56A}" type="pres">
      <dgm:prSet presAssocID="{A0354BD7-8717-4A54-84EC-D532E37B18C2}" presName="lineArrowNode" presStyleLbl="alignAccFollowNode1" presStyleIdx="1" presStyleCnt="12"/>
      <dgm:spPr/>
    </dgm:pt>
    <dgm:pt modelId="{9E16B791-E66E-49E5-B8AA-E2524EF0C3D2}" type="pres">
      <dgm:prSet presAssocID="{0EDFA4BB-33E9-4270-BBE9-F88FDEDC8B3C}" presName="sibTransNodeCircle" presStyleLbl="alignNode1" presStyleIdx="0" presStyleCnt="4">
        <dgm:presLayoutVars>
          <dgm:chMax val="0"/>
          <dgm:bulletEnabled/>
        </dgm:presLayoutVars>
      </dgm:prSet>
      <dgm:spPr/>
      <dgm:t>
        <a:bodyPr/>
        <a:lstStyle/>
        <a:p>
          <a:endParaRPr lang="en-US"/>
        </a:p>
      </dgm:t>
    </dgm:pt>
    <dgm:pt modelId="{B3A6BF6A-92E0-4929-9A4B-D9B8B5CC213D}" type="pres">
      <dgm:prSet presAssocID="{0EDFA4BB-33E9-4270-BBE9-F88FDEDC8B3C}" presName="spacerBetweenCircleAndCallout" presStyleCnt="0">
        <dgm:presLayoutVars/>
      </dgm:prSet>
      <dgm:spPr/>
    </dgm:pt>
    <dgm:pt modelId="{874721F7-3BD8-49B3-9948-5433556E1705}" type="pres">
      <dgm:prSet presAssocID="{A0354BD7-8717-4A54-84EC-D532E37B18C2}" presName="nodeText" presStyleLbl="alignAccFollowNode1" presStyleIdx="2" presStyleCnt="12">
        <dgm:presLayoutVars>
          <dgm:bulletEnabled val="1"/>
        </dgm:presLayoutVars>
      </dgm:prSet>
      <dgm:spPr/>
      <dgm:t>
        <a:bodyPr/>
        <a:lstStyle/>
        <a:p>
          <a:endParaRPr lang="en-US"/>
        </a:p>
      </dgm:t>
    </dgm:pt>
    <dgm:pt modelId="{24144C50-DD71-47FC-BEA3-54B6CFE60C6A}" type="pres">
      <dgm:prSet presAssocID="{0EDFA4BB-33E9-4270-BBE9-F88FDEDC8B3C}" presName="sibTransComposite" presStyleCnt="0"/>
      <dgm:spPr/>
    </dgm:pt>
    <dgm:pt modelId="{F0D2CF84-2DF2-40BB-B316-096326ED536B}" type="pres">
      <dgm:prSet presAssocID="{8D3436E8-F291-4C4A-B929-FFD8B4075364}" presName="compositeNode" presStyleCnt="0"/>
      <dgm:spPr/>
    </dgm:pt>
    <dgm:pt modelId="{4D108E87-038C-430C-8B8B-653FE07E15EF}" type="pres">
      <dgm:prSet presAssocID="{8D3436E8-F291-4C4A-B929-FFD8B4075364}" presName="parTx" presStyleLbl="node1" presStyleIdx="0" presStyleCnt="0">
        <dgm:presLayoutVars>
          <dgm:chMax val="0"/>
          <dgm:chPref val="0"/>
          <dgm:bulletEnabled val="1"/>
        </dgm:presLayoutVars>
      </dgm:prSet>
      <dgm:spPr/>
    </dgm:pt>
    <dgm:pt modelId="{2FB12B01-54DF-4617-8E41-85232C14B075}" type="pres">
      <dgm:prSet presAssocID="{8D3436E8-F291-4C4A-B929-FFD8B4075364}" presName="parSh" presStyleCnt="0"/>
      <dgm:spPr/>
    </dgm:pt>
    <dgm:pt modelId="{B8FC00CE-86DD-4D21-87BE-44D2945C809F}" type="pres">
      <dgm:prSet presAssocID="{8D3436E8-F291-4C4A-B929-FFD8B4075364}" presName="lineNode" presStyleLbl="alignAccFollowNode1" presStyleIdx="3" presStyleCnt="12"/>
      <dgm:spPr/>
    </dgm:pt>
    <dgm:pt modelId="{3D7B08DF-9647-450C-A5A2-FA7E5716E0D0}" type="pres">
      <dgm:prSet presAssocID="{8D3436E8-F291-4C4A-B929-FFD8B4075364}" presName="lineArrowNode" presStyleLbl="alignAccFollowNode1" presStyleIdx="4" presStyleCnt="12"/>
      <dgm:spPr/>
    </dgm:pt>
    <dgm:pt modelId="{5094EE20-0751-4495-98EB-D2582274D1F3}" type="pres">
      <dgm:prSet presAssocID="{DAB30AF1-649D-46BE-BC47-AF378EA4CD9E}" presName="sibTransNodeCircle" presStyleLbl="alignNode1" presStyleIdx="1" presStyleCnt="4">
        <dgm:presLayoutVars>
          <dgm:chMax val="0"/>
          <dgm:bulletEnabled/>
        </dgm:presLayoutVars>
      </dgm:prSet>
      <dgm:spPr/>
      <dgm:t>
        <a:bodyPr/>
        <a:lstStyle/>
        <a:p>
          <a:endParaRPr lang="en-US"/>
        </a:p>
      </dgm:t>
    </dgm:pt>
    <dgm:pt modelId="{FAC368ED-D81C-4501-8AB6-94EA98810E40}" type="pres">
      <dgm:prSet presAssocID="{DAB30AF1-649D-46BE-BC47-AF378EA4CD9E}" presName="spacerBetweenCircleAndCallout" presStyleCnt="0">
        <dgm:presLayoutVars/>
      </dgm:prSet>
      <dgm:spPr/>
    </dgm:pt>
    <dgm:pt modelId="{F9148982-464F-4405-9703-0747F4A18451}" type="pres">
      <dgm:prSet presAssocID="{8D3436E8-F291-4C4A-B929-FFD8B4075364}" presName="nodeText" presStyleLbl="alignAccFollowNode1" presStyleIdx="5" presStyleCnt="12">
        <dgm:presLayoutVars>
          <dgm:bulletEnabled val="1"/>
        </dgm:presLayoutVars>
      </dgm:prSet>
      <dgm:spPr/>
      <dgm:t>
        <a:bodyPr/>
        <a:lstStyle/>
        <a:p>
          <a:endParaRPr lang="en-US"/>
        </a:p>
      </dgm:t>
    </dgm:pt>
    <dgm:pt modelId="{FEEF4327-7610-4462-94BD-8DF193BFB851}" type="pres">
      <dgm:prSet presAssocID="{DAB30AF1-649D-46BE-BC47-AF378EA4CD9E}" presName="sibTransComposite" presStyleCnt="0"/>
      <dgm:spPr/>
    </dgm:pt>
    <dgm:pt modelId="{25A596C7-AF80-42D6-8E8D-4015A483B0A8}" type="pres">
      <dgm:prSet presAssocID="{ABE4BE40-A4D1-491C-9071-71EEA87737F1}" presName="compositeNode" presStyleCnt="0"/>
      <dgm:spPr/>
    </dgm:pt>
    <dgm:pt modelId="{EA9F0D56-C9F4-4198-BEDF-F0B4897B8D15}" type="pres">
      <dgm:prSet presAssocID="{ABE4BE40-A4D1-491C-9071-71EEA87737F1}" presName="parTx" presStyleLbl="node1" presStyleIdx="0" presStyleCnt="0">
        <dgm:presLayoutVars>
          <dgm:chMax val="0"/>
          <dgm:chPref val="0"/>
          <dgm:bulletEnabled val="1"/>
        </dgm:presLayoutVars>
      </dgm:prSet>
      <dgm:spPr/>
    </dgm:pt>
    <dgm:pt modelId="{8083D80C-429A-478E-BAE6-E1B6A260D9BB}" type="pres">
      <dgm:prSet presAssocID="{ABE4BE40-A4D1-491C-9071-71EEA87737F1}" presName="parSh" presStyleCnt="0"/>
      <dgm:spPr/>
    </dgm:pt>
    <dgm:pt modelId="{16BB4ED0-FDCD-4A59-8482-AF0D9872F8E8}" type="pres">
      <dgm:prSet presAssocID="{ABE4BE40-A4D1-491C-9071-71EEA87737F1}" presName="lineNode" presStyleLbl="alignAccFollowNode1" presStyleIdx="6" presStyleCnt="12"/>
      <dgm:spPr/>
    </dgm:pt>
    <dgm:pt modelId="{B477B5B1-7726-4147-860F-6B0482C8F17C}" type="pres">
      <dgm:prSet presAssocID="{ABE4BE40-A4D1-491C-9071-71EEA87737F1}" presName="lineArrowNode" presStyleLbl="alignAccFollowNode1" presStyleIdx="7" presStyleCnt="12"/>
      <dgm:spPr/>
    </dgm:pt>
    <dgm:pt modelId="{48421FDC-AFDB-4468-A9FB-C85935F806DE}" type="pres">
      <dgm:prSet presAssocID="{C48A0364-D255-403D-B8EB-E1AE685A2BC4}" presName="sibTransNodeCircle" presStyleLbl="alignNode1" presStyleIdx="2" presStyleCnt="4">
        <dgm:presLayoutVars>
          <dgm:chMax val="0"/>
          <dgm:bulletEnabled/>
        </dgm:presLayoutVars>
      </dgm:prSet>
      <dgm:spPr/>
      <dgm:t>
        <a:bodyPr/>
        <a:lstStyle/>
        <a:p>
          <a:endParaRPr lang="en-US"/>
        </a:p>
      </dgm:t>
    </dgm:pt>
    <dgm:pt modelId="{33B75B8D-C18E-4952-B944-0A2F2F168ADA}" type="pres">
      <dgm:prSet presAssocID="{C48A0364-D255-403D-B8EB-E1AE685A2BC4}" presName="spacerBetweenCircleAndCallout" presStyleCnt="0">
        <dgm:presLayoutVars/>
      </dgm:prSet>
      <dgm:spPr/>
    </dgm:pt>
    <dgm:pt modelId="{EC21CEB2-6A38-47BC-8353-349B9B7910FF}" type="pres">
      <dgm:prSet presAssocID="{ABE4BE40-A4D1-491C-9071-71EEA87737F1}" presName="nodeText" presStyleLbl="alignAccFollowNode1" presStyleIdx="8" presStyleCnt="12">
        <dgm:presLayoutVars>
          <dgm:bulletEnabled val="1"/>
        </dgm:presLayoutVars>
      </dgm:prSet>
      <dgm:spPr/>
      <dgm:t>
        <a:bodyPr/>
        <a:lstStyle/>
        <a:p>
          <a:endParaRPr lang="en-US"/>
        </a:p>
      </dgm:t>
    </dgm:pt>
    <dgm:pt modelId="{A908A66E-39B9-41FF-971F-87D8256A0497}" type="pres">
      <dgm:prSet presAssocID="{C48A0364-D255-403D-B8EB-E1AE685A2BC4}" presName="sibTransComposite" presStyleCnt="0"/>
      <dgm:spPr/>
    </dgm:pt>
    <dgm:pt modelId="{904D0654-0211-49A1-B8F9-8CC2F5948329}" type="pres">
      <dgm:prSet presAssocID="{2594737E-A819-4FDE-A5F1-E58A1A5A876B}" presName="compositeNode" presStyleCnt="0"/>
      <dgm:spPr/>
    </dgm:pt>
    <dgm:pt modelId="{7D91F617-6C9A-4ACA-9F94-AE59A6936914}" type="pres">
      <dgm:prSet presAssocID="{2594737E-A819-4FDE-A5F1-E58A1A5A876B}" presName="parTx" presStyleLbl="node1" presStyleIdx="0" presStyleCnt="0">
        <dgm:presLayoutVars>
          <dgm:chMax val="0"/>
          <dgm:chPref val="0"/>
          <dgm:bulletEnabled val="1"/>
        </dgm:presLayoutVars>
      </dgm:prSet>
      <dgm:spPr/>
    </dgm:pt>
    <dgm:pt modelId="{258DEE6F-0A85-4966-8131-037663FEFCE4}" type="pres">
      <dgm:prSet presAssocID="{2594737E-A819-4FDE-A5F1-E58A1A5A876B}" presName="parSh" presStyleCnt="0"/>
      <dgm:spPr/>
    </dgm:pt>
    <dgm:pt modelId="{006CC927-054B-42A3-A71B-2CBB0B5C8957}" type="pres">
      <dgm:prSet presAssocID="{2594737E-A819-4FDE-A5F1-E58A1A5A876B}" presName="lineNode" presStyleLbl="alignAccFollowNode1" presStyleIdx="9" presStyleCnt="12"/>
      <dgm:spPr/>
    </dgm:pt>
    <dgm:pt modelId="{1ED684CF-B1C5-4C96-B4E1-DF61C8F6E0B8}" type="pres">
      <dgm:prSet presAssocID="{2594737E-A819-4FDE-A5F1-E58A1A5A876B}" presName="lineArrowNode" presStyleLbl="alignAccFollowNode1" presStyleIdx="10" presStyleCnt="12"/>
      <dgm:spPr/>
    </dgm:pt>
    <dgm:pt modelId="{97559C91-7679-4011-9300-338B8103F51E}" type="pres">
      <dgm:prSet presAssocID="{CF1A2341-8DAB-45CE-9208-9C5ED2C3EBE8}" presName="sibTransNodeCircle" presStyleLbl="alignNode1" presStyleIdx="3" presStyleCnt="4">
        <dgm:presLayoutVars>
          <dgm:chMax val="0"/>
          <dgm:bulletEnabled/>
        </dgm:presLayoutVars>
      </dgm:prSet>
      <dgm:spPr/>
      <dgm:t>
        <a:bodyPr/>
        <a:lstStyle/>
        <a:p>
          <a:endParaRPr lang="en-US"/>
        </a:p>
      </dgm:t>
    </dgm:pt>
    <dgm:pt modelId="{3799E481-936B-4007-8BDC-638006A5E0C0}" type="pres">
      <dgm:prSet presAssocID="{CF1A2341-8DAB-45CE-9208-9C5ED2C3EBE8}" presName="spacerBetweenCircleAndCallout" presStyleCnt="0">
        <dgm:presLayoutVars/>
      </dgm:prSet>
      <dgm:spPr/>
    </dgm:pt>
    <dgm:pt modelId="{63E13D97-3B51-48A9-A8EC-E3A9C798D1B6}" type="pres">
      <dgm:prSet presAssocID="{2594737E-A819-4FDE-A5F1-E58A1A5A876B}" presName="nodeText" presStyleLbl="alignAccFollowNode1" presStyleIdx="11" presStyleCnt="12">
        <dgm:presLayoutVars>
          <dgm:bulletEnabled val="1"/>
        </dgm:presLayoutVars>
      </dgm:prSet>
      <dgm:spPr/>
      <dgm:t>
        <a:bodyPr/>
        <a:lstStyle/>
        <a:p>
          <a:endParaRPr lang="en-US"/>
        </a:p>
      </dgm:t>
    </dgm:pt>
  </dgm:ptLst>
  <dgm:cxnLst>
    <dgm:cxn modelId="{FF630046-A1B3-41BF-ACF5-AE18F2F9CCB2}" type="presOf" srcId="{0EDFA4BB-33E9-4270-BBE9-F88FDEDC8B3C}" destId="{9E16B791-E66E-49E5-B8AA-E2524EF0C3D2}" srcOrd="0" destOrd="0" presId="urn:microsoft.com/office/officeart/2016/7/layout/LinearArrowProcessNumbered"/>
    <dgm:cxn modelId="{FEA65BD2-97BA-43A9-9ADB-FD5362AA1897}" type="presOf" srcId="{2594737E-A819-4FDE-A5F1-E58A1A5A876B}" destId="{63E13D97-3B51-48A9-A8EC-E3A9C798D1B6}" srcOrd="0" destOrd="0" presId="urn:microsoft.com/office/officeart/2016/7/layout/LinearArrowProcessNumbered"/>
    <dgm:cxn modelId="{3033BF31-87B4-4E7B-B5E7-C7F48F0D4302}" type="presOf" srcId="{DAB30AF1-649D-46BE-BC47-AF378EA4CD9E}" destId="{5094EE20-0751-4495-98EB-D2582274D1F3}" srcOrd="0" destOrd="0" presId="urn:microsoft.com/office/officeart/2016/7/layout/LinearArrowProcessNumbered"/>
    <dgm:cxn modelId="{41FBDBF4-7689-43B9-94F6-272891787A51}" type="presOf" srcId="{A0354BD7-8717-4A54-84EC-D532E37B18C2}" destId="{874721F7-3BD8-49B3-9948-5433556E1705}" srcOrd="0" destOrd="0" presId="urn:microsoft.com/office/officeart/2016/7/layout/LinearArrowProcessNumbered"/>
    <dgm:cxn modelId="{384080EA-CFF4-4F6B-846E-2AE9C9B3AD42}" type="presOf" srcId="{8D3436E8-F291-4C4A-B929-FFD8B4075364}" destId="{F9148982-464F-4405-9703-0747F4A18451}" srcOrd="0" destOrd="0" presId="urn:microsoft.com/office/officeart/2016/7/layout/LinearArrowProcessNumbered"/>
    <dgm:cxn modelId="{07400949-51D1-4928-9AA1-86E3FD48AA99}" type="presOf" srcId="{C48A0364-D255-403D-B8EB-E1AE685A2BC4}" destId="{48421FDC-AFDB-4468-A9FB-C85935F806DE}" srcOrd="0" destOrd="0" presId="urn:microsoft.com/office/officeart/2016/7/layout/LinearArrowProcessNumbered"/>
    <dgm:cxn modelId="{4D1171F5-9C8E-41DC-B995-0BAB3537EE27}" type="presOf" srcId="{CF1A2341-8DAB-45CE-9208-9C5ED2C3EBE8}" destId="{97559C91-7679-4011-9300-338B8103F51E}" srcOrd="0" destOrd="0" presId="urn:microsoft.com/office/officeart/2016/7/layout/LinearArrowProcessNumbered"/>
    <dgm:cxn modelId="{1583CB7F-5EB3-40E1-BE44-3CB3D50D8259}" type="presOf" srcId="{3CF2FB98-7F01-4DB9-8609-48F690EF79B8}" destId="{E43C3755-F8F8-4655-BD11-5F5CD899E8BC}" srcOrd="0" destOrd="0" presId="urn:microsoft.com/office/officeart/2016/7/layout/LinearArrowProcessNumbered"/>
    <dgm:cxn modelId="{4093D458-A535-428D-85AF-CA1417E10B1C}" srcId="{3CF2FB98-7F01-4DB9-8609-48F690EF79B8}" destId="{ABE4BE40-A4D1-491C-9071-71EEA87737F1}" srcOrd="2" destOrd="0" parTransId="{068E4927-1CB5-4C0E-8C6D-64B9356D096D}" sibTransId="{C48A0364-D255-403D-B8EB-E1AE685A2BC4}"/>
    <dgm:cxn modelId="{0C358175-80FA-47F2-8F2C-09969D438509}" type="presOf" srcId="{ABE4BE40-A4D1-491C-9071-71EEA87737F1}" destId="{EC21CEB2-6A38-47BC-8353-349B9B7910FF}" srcOrd="0" destOrd="0" presId="urn:microsoft.com/office/officeart/2016/7/layout/LinearArrowProcessNumbered"/>
    <dgm:cxn modelId="{654759D2-20F7-4E30-91B6-6F4E10E845B0}" srcId="{3CF2FB98-7F01-4DB9-8609-48F690EF79B8}" destId="{8D3436E8-F291-4C4A-B929-FFD8B4075364}" srcOrd="1" destOrd="0" parTransId="{9FAAA829-BBD5-4AB1-8802-6A1AD5A23CAB}" sibTransId="{DAB30AF1-649D-46BE-BC47-AF378EA4CD9E}"/>
    <dgm:cxn modelId="{E04B083B-6E3C-4C70-83C2-8CCCE60A3F99}" srcId="{3CF2FB98-7F01-4DB9-8609-48F690EF79B8}" destId="{A0354BD7-8717-4A54-84EC-D532E37B18C2}" srcOrd="0" destOrd="0" parTransId="{CFD80CA3-5F99-4F6A-ACBF-BFD6D55B2516}" sibTransId="{0EDFA4BB-33E9-4270-BBE9-F88FDEDC8B3C}"/>
    <dgm:cxn modelId="{46960449-A32A-4D7D-AD4B-4434563B8289}" srcId="{3CF2FB98-7F01-4DB9-8609-48F690EF79B8}" destId="{2594737E-A819-4FDE-A5F1-E58A1A5A876B}" srcOrd="3" destOrd="0" parTransId="{4D22A217-6FE0-4B5A-A1E3-F01797FF1FB4}" sibTransId="{CF1A2341-8DAB-45CE-9208-9C5ED2C3EBE8}"/>
    <dgm:cxn modelId="{660E17EA-DEC1-4E0E-9A53-1C3ECA749127}" type="presParOf" srcId="{E43C3755-F8F8-4655-BD11-5F5CD899E8BC}" destId="{7C2A1DB2-79EC-4CF6-83C4-1CF82D26DDB4}" srcOrd="0" destOrd="0" presId="urn:microsoft.com/office/officeart/2016/7/layout/LinearArrowProcessNumbered"/>
    <dgm:cxn modelId="{703679EF-4FDB-4318-8160-BC2B8DB2BCA7}" type="presParOf" srcId="{7C2A1DB2-79EC-4CF6-83C4-1CF82D26DDB4}" destId="{9D5C2EED-27BA-4A62-9F16-B58C96C1F56F}" srcOrd="0" destOrd="0" presId="urn:microsoft.com/office/officeart/2016/7/layout/LinearArrowProcessNumbered"/>
    <dgm:cxn modelId="{B81FE2C0-EE54-4B28-B21D-8733794B36B0}" type="presParOf" srcId="{7C2A1DB2-79EC-4CF6-83C4-1CF82D26DDB4}" destId="{A4CC665B-9208-44FB-B7D1-F0923495B4F7}" srcOrd="1" destOrd="0" presId="urn:microsoft.com/office/officeart/2016/7/layout/LinearArrowProcessNumbered"/>
    <dgm:cxn modelId="{21AEF52F-29A2-468D-BACF-6EA04218FD75}" type="presParOf" srcId="{A4CC665B-9208-44FB-B7D1-F0923495B4F7}" destId="{BAB3A2F1-CAB0-48EA-A341-7CB98F0C8342}" srcOrd="0" destOrd="0" presId="urn:microsoft.com/office/officeart/2016/7/layout/LinearArrowProcessNumbered"/>
    <dgm:cxn modelId="{1D285A47-1D3E-448A-90F6-C25DE171B763}" type="presParOf" srcId="{A4CC665B-9208-44FB-B7D1-F0923495B4F7}" destId="{0B113354-0FBC-4682-9E6D-05BCFF00A56A}" srcOrd="1" destOrd="0" presId="urn:microsoft.com/office/officeart/2016/7/layout/LinearArrowProcessNumbered"/>
    <dgm:cxn modelId="{C494784B-FACE-4B7D-9B76-4F6BB48E57E3}" type="presParOf" srcId="{A4CC665B-9208-44FB-B7D1-F0923495B4F7}" destId="{9E16B791-E66E-49E5-B8AA-E2524EF0C3D2}" srcOrd="2" destOrd="0" presId="urn:microsoft.com/office/officeart/2016/7/layout/LinearArrowProcessNumbered"/>
    <dgm:cxn modelId="{5F566673-3EB0-48C4-B0C5-D4A2718C6508}" type="presParOf" srcId="{A4CC665B-9208-44FB-B7D1-F0923495B4F7}" destId="{B3A6BF6A-92E0-4929-9A4B-D9B8B5CC213D}" srcOrd="3" destOrd="0" presId="urn:microsoft.com/office/officeart/2016/7/layout/LinearArrowProcessNumbered"/>
    <dgm:cxn modelId="{3AE13EE1-2853-40C0-ADF6-293D8A542C92}" type="presParOf" srcId="{7C2A1DB2-79EC-4CF6-83C4-1CF82D26DDB4}" destId="{874721F7-3BD8-49B3-9948-5433556E1705}" srcOrd="2" destOrd="0" presId="urn:microsoft.com/office/officeart/2016/7/layout/LinearArrowProcessNumbered"/>
    <dgm:cxn modelId="{11B80EBF-3CBC-494B-8AA6-0767C00B1C48}" type="presParOf" srcId="{E43C3755-F8F8-4655-BD11-5F5CD899E8BC}" destId="{24144C50-DD71-47FC-BEA3-54B6CFE60C6A}" srcOrd="1" destOrd="0" presId="urn:microsoft.com/office/officeart/2016/7/layout/LinearArrowProcessNumbered"/>
    <dgm:cxn modelId="{FA19C296-17B6-4ED3-870A-E4B6244C7095}" type="presParOf" srcId="{E43C3755-F8F8-4655-BD11-5F5CD899E8BC}" destId="{F0D2CF84-2DF2-40BB-B316-096326ED536B}" srcOrd="2" destOrd="0" presId="urn:microsoft.com/office/officeart/2016/7/layout/LinearArrowProcessNumbered"/>
    <dgm:cxn modelId="{BD063A8D-F9A4-48F5-BD3E-FA867E537DEB}" type="presParOf" srcId="{F0D2CF84-2DF2-40BB-B316-096326ED536B}" destId="{4D108E87-038C-430C-8B8B-653FE07E15EF}" srcOrd="0" destOrd="0" presId="urn:microsoft.com/office/officeart/2016/7/layout/LinearArrowProcessNumbered"/>
    <dgm:cxn modelId="{D85A40C1-43B8-4345-B4FB-BAFDEE3A1303}" type="presParOf" srcId="{F0D2CF84-2DF2-40BB-B316-096326ED536B}" destId="{2FB12B01-54DF-4617-8E41-85232C14B075}" srcOrd="1" destOrd="0" presId="urn:microsoft.com/office/officeart/2016/7/layout/LinearArrowProcessNumbered"/>
    <dgm:cxn modelId="{C78CDA5C-9031-4F0E-8D6C-C0E9D5FCC4D0}" type="presParOf" srcId="{2FB12B01-54DF-4617-8E41-85232C14B075}" destId="{B8FC00CE-86DD-4D21-87BE-44D2945C809F}" srcOrd="0" destOrd="0" presId="urn:microsoft.com/office/officeart/2016/7/layout/LinearArrowProcessNumbered"/>
    <dgm:cxn modelId="{F7F710A3-4406-489C-ACCB-F51A27B17954}" type="presParOf" srcId="{2FB12B01-54DF-4617-8E41-85232C14B075}" destId="{3D7B08DF-9647-450C-A5A2-FA7E5716E0D0}" srcOrd="1" destOrd="0" presId="urn:microsoft.com/office/officeart/2016/7/layout/LinearArrowProcessNumbered"/>
    <dgm:cxn modelId="{40F58D34-F062-4E25-A70D-37D0E05A6F1A}" type="presParOf" srcId="{2FB12B01-54DF-4617-8E41-85232C14B075}" destId="{5094EE20-0751-4495-98EB-D2582274D1F3}" srcOrd="2" destOrd="0" presId="urn:microsoft.com/office/officeart/2016/7/layout/LinearArrowProcessNumbered"/>
    <dgm:cxn modelId="{96F30EB2-28A8-436F-8C14-B002E9176EDB}" type="presParOf" srcId="{2FB12B01-54DF-4617-8E41-85232C14B075}" destId="{FAC368ED-D81C-4501-8AB6-94EA98810E40}" srcOrd="3" destOrd="0" presId="urn:microsoft.com/office/officeart/2016/7/layout/LinearArrowProcessNumbered"/>
    <dgm:cxn modelId="{9B59A5FE-70BE-4972-B713-3B0816023488}" type="presParOf" srcId="{F0D2CF84-2DF2-40BB-B316-096326ED536B}" destId="{F9148982-464F-4405-9703-0747F4A18451}" srcOrd="2" destOrd="0" presId="urn:microsoft.com/office/officeart/2016/7/layout/LinearArrowProcessNumbered"/>
    <dgm:cxn modelId="{D4F24084-62AC-4308-82F7-C3D3234238AE}" type="presParOf" srcId="{E43C3755-F8F8-4655-BD11-5F5CD899E8BC}" destId="{FEEF4327-7610-4462-94BD-8DF193BFB851}" srcOrd="3" destOrd="0" presId="urn:microsoft.com/office/officeart/2016/7/layout/LinearArrowProcessNumbered"/>
    <dgm:cxn modelId="{86C457EB-CE94-46EA-9C23-BC563DA412BD}" type="presParOf" srcId="{E43C3755-F8F8-4655-BD11-5F5CD899E8BC}" destId="{25A596C7-AF80-42D6-8E8D-4015A483B0A8}" srcOrd="4" destOrd="0" presId="urn:microsoft.com/office/officeart/2016/7/layout/LinearArrowProcessNumbered"/>
    <dgm:cxn modelId="{83BC6091-B1ED-4A05-8038-2EF82D0B4DCE}" type="presParOf" srcId="{25A596C7-AF80-42D6-8E8D-4015A483B0A8}" destId="{EA9F0D56-C9F4-4198-BEDF-F0B4897B8D15}" srcOrd="0" destOrd="0" presId="urn:microsoft.com/office/officeart/2016/7/layout/LinearArrowProcessNumbered"/>
    <dgm:cxn modelId="{BA4FB8BA-12D5-4B88-BD24-043767947684}" type="presParOf" srcId="{25A596C7-AF80-42D6-8E8D-4015A483B0A8}" destId="{8083D80C-429A-478E-BAE6-E1B6A260D9BB}" srcOrd="1" destOrd="0" presId="urn:microsoft.com/office/officeart/2016/7/layout/LinearArrowProcessNumbered"/>
    <dgm:cxn modelId="{6A781942-9521-42C8-8798-4FD8771184D0}" type="presParOf" srcId="{8083D80C-429A-478E-BAE6-E1B6A260D9BB}" destId="{16BB4ED0-FDCD-4A59-8482-AF0D9872F8E8}" srcOrd="0" destOrd="0" presId="urn:microsoft.com/office/officeart/2016/7/layout/LinearArrowProcessNumbered"/>
    <dgm:cxn modelId="{E4B5F9B6-64E7-4D37-A887-7496C49DA8E3}" type="presParOf" srcId="{8083D80C-429A-478E-BAE6-E1B6A260D9BB}" destId="{B477B5B1-7726-4147-860F-6B0482C8F17C}" srcOrd="1" destOrd="0" presId="urn:microsoft.com/office/officeart/2016/7/layout/LinearArrowProcessNumbered"/>
    <dgm:cxn modelId="{8CE552FA-9211-48C1-9FBA-32B2DE7CE1E5}" type="presParOf" srcId="{8083D80C-429A-478E-BAE6-E1B6A260D9BB}" destId="{48421FDC-AFDB-4468-A9FB-C85935F806DE}" srcOrd="2" destOrd="0" presId="urn:microsoft.com/office/officeart/2016/7/layout/LinearArrowProcessNumbered"/>
    <dgm:cxn modelId="{F2C35B15-A4D1-4A9D-A433-F1FAD17126CF}" type="presParOf" srcId="{8083D80C-429A-478E-BAE6-E1B6A260D9BB}" destId="{33B75B8D-C18E-4952-B944-0A2F2F168ADA}" srcOrd="3" destOrd="0" presId="urn:microsoft.com/office/officeart/2016/7/layout/LinearArrowProcessNumbered"/>
    <dgm:cxn modelId="{777F69EA-DBE0-44AA-84BC-53CE25947493}" type="presParOf" srcId="{25A596C7-AF80-42D6-8E8D-4015A483B0A8}" destId="{EC21CEB2-6A38-47BC-8353-349B9B7910FF}" srcOrd="2" destOrd="0" presId="urn:microsoft.com/office/officeart/2016/7/layout/LinearArrowProcessNumbered"/>
    <dgm:cxn modelId="{6DDE6C5B-0F46-4BF5-88FE-B823422F3673}" type="presParOf" srcId="{E43C3755-F8F8-4655-BD11-5F5CD899E8BC}" destId="{A908A66E-39B9-41FF-971F-87D8256A0497}" srcOrd="5" destOrd="0" presId="urn:microsoft.com/office/officeart/2016/7/layout/LinearArrowProcessNumbered"/>
    <dgm:cxn modelId="{108A3FBD-855A-46AC-8D86-AE21AF3ACA95}" type="presParOf" srcId="{E43C3755-F8F8-4655-BD11-5F5CD899E8BC}" destId="{904D0654-0211-49A1-B8F9-8CC2F5948329}" srcOrd="6" destOrd="0" presId="urn:microsoft.com/office/officeart/2016/7/layout/LinearArrowProcessNumbered"/>
    <dgm:cxn modelId="{8EC27187-49A5-40AC-BB5D-27D640846F84}" type="presParOf" srcId="{904D0654-0211-49A1-B8F9-8CC2F5948329}" destId="{7D91F617-6C9A-4ACA-9F94-AE59A6936914}" srcOrd="0" destOrd="0" presId="urn:microsoft.com/office/officeart/2016/7/layout/LinearArrowProcessNumbered"/>
    <dgm:cxn modelId="{8FDBB195-237F-499C-AA4C-218A4897C60F}" type="presParOf" srcId="{904D0654-0211-49A1-B8F9-8CC2F5948329}" destId="{258DEE6F-0A85-4966-8131-037663FEFCE4}" srcOrd="1" destOrd="0" presId="urn:microsoft.com/office/officeart/2016/7/layout/LinearArrowProcessNumbered"/>
    <dgm:cxn modelId="{78B7D808-1573-4EC9-9D3A-873C9E044CAB}" type="presParOf" srcId="{258DEE6F-0A85-4966-8131-037663FEFCE4}" destId="{006CC927-054B-42A3-A71B-2CBB0B5C8957}" srcOrd="0" destOrd="0" presId="urn:microsoft.com/office/officeart/2016/7/layout/LinearArrowProcessNumbered"/>
    <dgm:cxn modelId="{FDB01217-08E6-4D0E-908C-34EE2E257A17}" type="presParOf" srcId="{258DEE6F-0A85-4966-8131-037663FEFCE4}" destId="{1ED684CF-B1C5-4C96-B4E1-DF61C8F6E0B8}" srcOrd="1" destOrd="0" presId="urn:microsoft.com/office/officeart/2016/7/layout/LinearArrowProcessNumbered"/>
    <dgm:cxn modelId="{2C1F8FF9-1C53-43E8-BBB7-3F1BDEF478A6}" type="presParOf" srcId="{258DEE6F-0A85-4966-8131-037663FEFCE4}" destId="{97559C91-7679-4011-9300-338B8103F51E}" srcOrd="2" destOrd="0" presId="urn:microsoft.com/office/officeart/2016/7/layout/LinearArrowProcessNumbered"/>
    <dgm:cxn modelId="{BD6FB123-1116-4D1C-8BDA-02FA0DE03023}" type="presParOf" srcId="{258DEE6F-0A85-4966-8131-037663FEFCE4}" destId="{3799E481-936B-4007-8BDC-638006A5E0C0}" srcOrd="3" destOrd="0" presId="urn:microsoft.com/office/officeart/2016/7/layout/LinearArrowProcessNumbered"/>
    <dgm:cxn modelId="{A0988A25-62EB-49D8-A6C1-3B0C9DBD8350}" type="presParOf" srcId="{904D0654-0211-49A1-B8F9-8CC2F5948329}" destId="{63E13D97-3B51-48A9-A8EC-E3A9C798D1B6}"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ED23B3-9945-4E4D-8555-6E30DE909B38}" type="doc">
      <dgm:prSet loTypeId="urn:microsoft.com/office/officeart/2005/8/layout/list1" loCatId="list" qsTypeId="urn:microsoft.com/office/officeart/2005/8/quickstyle/simple2" qsCatId="simple" csTypeId="urn:microsoft.com/office/officeart/2005/8/colors/colorful5" csCatId="colorful"/>
      <dgm:spPr/>
      <dgm:t>
        <a:bodyPr/>
        <a:lstStyle/>
        <a:p>
          <a:endParaRPr lang="en-US"/>
        </a:p>
      </dgm:t>
    </dgm:pt>
    <dgm:pt modelId="{960E8365-9BE5-494A-AA0E-A887FFBB56FF}">
      <dgm:prSet/>
      <dgm:spPr/>
      <dgm:t>
        <a:bodyPr/>
        <a:lstStyle/>
        <a:p>
          <a:r>
            <a:rPr lang="en-GB"/>
            <a:t>Introductory modules</a:t>
          </a:r>
          <a:endParaRPr lang="en-US"/>
        </a:p>
      </dgm:t>
    </dgm:pt>
    <dgm:pt modelId="{1F2238CD-54D9-42C7-8667-231FBEC40604}" type="parTrans" cxnId="{4C942433-C56E-4DAA-A518-D4464484D14C}">
      <dgm:prSet/>
      <dgm:spPr/>
      <dgm:t>
        <a:bodyPr/>
        <a:lstStyle/>
        <a:p>
          <a:endParaRPr lang="en-US"/>
        </a:p>
      </dgm:t>
    </dgm:pt>
    <dgm:pt modelId="{E106CF01-98CB-4365-ADE3-A785BF8821F7}" type="sibTrans" cxnId="{4C942433-C56E-4DAA-A518-D4464484D14C}">
      <dgm:prSet/>
      <dgm:spPr/>
      <dgm:t>
        <a:bodyPr/>
        <a:lstStyle/>
        <a:p>
          <a:endParaRPr lang="en-US"/>
        </a:p>
      </dgm:t>
    </dgm:pt>
    <dgm:pt modelId="{360AF527-CCB9-4B82-B1AC-9D8079E87A0C}">
      <dgm:prSet/>
      <dgm:spPr/>
      <dgm:t>
        <a:bodyPr/>
        <a:lstStyle/>
        <a:p>
          <a:r>
            <a:rPr lang="en-GB"/>
            <a:t>Aims of Blue Light training</a:t>
          </a:r>
          <a:endParaRPr lang="en-US"/>
        </a:p>
      </dgm:t>
    </dgm:pt>
    <dgm:pt modelId="{51336F4A-F18D-4515-A20B-0C53200BE8E5}" type="parTrans" cxnId="{1B558B15-F036-4E60-85E1-92FF1904A2AE}">
      <dgm:prSet/>
      <dgm:spPr/>
      <dgm:t>
        <a:bodyPr/>
        <a:lstStyle/>
        <a:p>
          <a:endParaRPr lang="en-US"/>
        </a:p>
      </dgm:t>
    </dgm:pt>
    <dgm:pt modelId="{D6FE9B01-20E1-4B10-90F2-52DBA52A92E0}" type="sibTrans" cxnId="{1B558B15-F036-4E60-85E1-92FF1904A2AE}">
      <dgm:prSet/>
      <dgm:spPr/>
      <dgm:t>
        <a:bodyPr/>
        <a:lstStyle/>
        <a:p>
          <a:endParaRPr lang="en-US"/>
        </a:p>
      </dgm:t>
    </dgm:pt>
    <dgm:pt modelId="{66DA62D2-BE84-4AAB-8211-4762E0BA482A}">
      <dgm:prSet/>
      <dgm:spPr/>
      <dgm:t>
        <a:bodyPr/>
        <a:lstStyle/>
        <a:p>
          <a:r>
            <a:rPr lang="en-GB"/>
            <a:t>Working with Blue Light clients</a:t>
          </a:r>
          <a:endParaRPr lang="en-US"/>
        </a:p>
      </dgm:t>
    </dgm:pt>
    <dgm:pt modelId="{E18868B6-2E12-4533-8DC9-203B507B4512}" type="parTrans" cxnId="{C68A4810-9449-412B-816D-7EFC811CC619}">
      <dgm:prSet/>
      <dgm:spPr/>
      <dgm:t>
        <a:bodyPr/>
        <a:lstStyle/>
        <a:p>
          <a:endParaRPr lang="en-US"/>
        </a:p>
      </dgm:t>
    </dgm:pt>
    <dgm:pt modelId="{B4FB3BD6-53BE-435E-BDD8-0B740963A130}" type="sibTrans" cxnId="{C68A4810-9449-412B-816D-7EFC811CC619}">
      <dgm:prSet/>
      <dgm:spPr/>
      <dgm:t>
        <a:bodyPr/>
        <a:lstStyle/>
        <a:p>
          <a:endParaRPr lang="en-US"/>
        </a:p>
      </dgm:t>
    </dgm:pt>
    <dgm:pt modelId="{3AB4D6D9-273F-487D-90D3-038A19BC1781}">
      <dgm:prSet/>
      <dgm:spPr/>
      <dgm:t>
        <a:bodyPr/>
        <a:lstStyle/>
        <a:p>
          <a:r>
            <a:rPr lang="en-GB"/>
            <a:t>Barriers to change</a:t>
          </a:r>
          <a:endParaRPr lang="en-US"/>
        </a:p>
      </dgm:t>
    </dgm:pt>
    <dgm:pt modelId="{BE9BAA4C-604C-4DB4-8A2B-FA6AF5C2CA13}" type="parTrans" cxnId="{AA5B0F10-EE23-4656-9274-BF79299F3061}">
      <dgm:prSet/>
      <dgm:spPr/>
      <dgm:t>
        <a:bodyPr/>
        <a:lstStyle/>
        <a:p>
          <a:endParaRPr lang="en-US"/>
        </a:p>
      </dgm:t>
    </dgm:pt>
    <dgm:pt modelId="{CF0731C2-C08A-4E64-89A5-0542A4B9D89F}" type="sibTrans" cxnId="{AA5B0F10-EE23-4656-9274-BF79299F3061}">
      <dgm:prSet/>
      <dgm:spPr/>
      <dgm:t>
        <a:bodyPr/>
        <a:lstStyle/>
        <a:p>
          <a:endParaRPr lang="en-US"/>
        </a:p>
      </dgm:t>
    </dgm:pt>
    <dgm:pt modelId="{79A4BBB2-01F3-465C-A9EA-2CAC5182EF8F}">
      <dgm:prSet/>
      <dgm:spPr/>
      <dgm:t>
        <a:bodyPr/>
        <a:lstStyle/>
        <a:p>
          <a:r>
            <a:rPr lang="en-GB"/>
            <a:t>What works?</a:t>
          </a:r>
          <a:endParaRPr lang="en-US"/>
        </a:p>
      </dgm:t>
    </dgm:pt>
    <dgm:pt modelId="{68BA159E-15A3-4519-9E37-2F8DFED9197E}" type="parTrans" cxnId="{EFC1A6CA-2113-4E0E-B1DA-474A5CA89F57}">
      <dgm:prSet/>
      <dgm:spPr/>
      <dgm:t>
        <a:bodyPr/>
        <a:lstStyle/>
        <a:p>
          <a:endParaRPr lang="en-US"/>
        </a:p>
      </dgm:t>
    </dgm:pt>
    <dgm:pt modelId="{DCB52689-F0BC-401B-975C-618D7CB60B84}" type="sibTrans" cxnId="{EFC1A6CA-2113-4E0E-B1DA-474A5CA89F57}">
      <dgm:prSet/>
      <dgm:spPr/>
      <dgm:t>
        <a:bodyPr/>
        <a:lstStyle/>
        <a:p>
          <a:endParaRPr lang="en-US"/>
        </a:p>
      </dgm:t>
    </dgm:pt>
    <dgm:pt modelId="{FAB80A24-44C8-4F8E-A59F-0047904F5547}">
      <dgm:prSet/>
      <dgm:spPr/>
      <dgm:t>
        <a:bodyPr/>
        <a:lstStyle/>
        <a:p>
          <a:r>
            <a:rPr lang="en-GB"/>
            <a:t>Overview of different interventions and treatment approaches (e.g., motivational interviewing)</a:t>
          </a:r>
          <a:endParaRPr lang="en-US"/>
        </a:p>
      </dgm:t>
    </dgm:pt>
    <dgm:pt modelId="{3187EE6C-1B71-4253-96D4-655BE3488130}" type="parTrans" cxnId="{6210971C-0927-4A38-BF54-D29EF8514F9A}">
      <dgm:prSet/>
      <dgm:spPr/>
      <dgm:t>
        <a:bodyPr/>
        <a:lstStyle/>
        <a:p>
          <a:endParaRPr lang="en-US"/>
        </a:p>
      </dgm:t>
    </dgm:pt>
    <dgm:pt modelId="{E6A4F231-DAAF-4E6B-B0B0-B149413F7F7C}" type="sibTrans" cxnId="{6210971C-0927-4A38-BF54-D29EF8514F9A}">
      <dgm:prSet/>
      <dgm:spPr/>
      <dgm:t>
        <a:bodyPr/>
        <a:lstStyle/>
        <a:p>
          <a:endParaRPr lang="en-US"/>
        </a:p>
      </dgm:t>
    </dgm:pt>
    <dgm:pt modelId="{716B050F-5C31-4A7E-A60C-FC53B8FD5E63}">
      <dgm:prSet/>
      <dgm:spPr/>
      <dgm:t>
        <a:bodyPr/>
        <a:lstStyle/>
        <a:p>
          <a:r>
            <a:rPr lang="en-GB"/>
            <a:t>Screening and personalised feedback</a:t>
          </a:r>
          <a:endParaRPr lang="en-US"/>
        </a:p>
      </dgm:t>
    </dgm:pt>
    <dgm:pt modelId="{BD602B60-3284-4B87-9090-E7973DFFB720}" type="parTrans" cxnId="{C2AC861C-12DD-4634-9052-3C087233334A}">
      <dgm:prSet/>
      <dgm:spPr/>
      <dgm:t>
        <a:bodyPr/>
        <a:lstStyle/>
        <a:p>
          <a:endParaRPr lang="en-US"/>
        </a:p>
      </dgm:t>
    </dgm:pt>
    <dgm:pt modelId="{506CE8E8-4657-4B24-991A-B4145D386A35}" type="sibTrans" cxnId="{C2AC861C-12DD-4634-9052-3C087233334A}">
      <dgm:prSet/>
      <dgm:spPr/>
      <dgm:t>
        <a:bodyPr/>
        <a:lstStyle/>
        <a:p>
          <a:endParaRPr lang="en-US"/>
        </a:p>
      </dgm:t>
    </dgm:pt>
    <dgm:pt modelId="{C81A2091-8F52-4708-A5DE-100F5924B90D}">
      <dgm:prSet/>
      <dgm:spPr/>
      <dgm:t>
        <a:bodyPr/>
        <a:lstStyle/>
        <a:p>
          <a:r>
            <a:rPr lang="en-GB"/>
            <a:t>Engagement and referrals</a:t>
          </a:r>
          <a:endParaRPr lang="en-US"/>
        </a:p>
      </dgm:t>
    </dgm:pt>
    <dgm:pt modelId="{7259196D-280F-4F0D-87DC-299195257A95}" type="parTrans" cxnId="{7BBD94D8-0B93-4206-836B-FAB22398C55A}">
      <dgm:prSet/>
      <dgm:spPr/>
      <dgm:t>
        <a:bodyPr/>
        <a:lstStyle/>
        <a:p>
          <a:endParaRPr lang="en-US"/>
        </a:p>
      </dgm:t>
    </dgm:pt>
    <dgm:pt modelId="{D1142B86-0067-477D-A105-BE421E6E6371}" type="sibTrans" cxnId="{7BBD94D8-0B93-4206-836B-FAB22398C55A}">
      <dgm:prSet/>
      <dgm:spPr/>
      <dgm:t>
        <a:bodyPr/>
        <a:lstStyle/>
        <a:p>
          <a:endParaRPr lang="en-US"/>
        </a:p>
      </dgm:t>
    </dgm:pt>
    <dgm:pt modelId="{783E901D-6582-4D4D-8BC3-B6EFF258CE85}">
      <dgm:prSet/>
      <dgm:spPr/>
      <dgm:t>
        <a:bodyPr/>
        <a:lstStyle/>
        <a:p>
          <a:r>
            <a:rPr lang="en-GB"/>
            <a:t>Risk assessment and harm reduction</a:t>
          </a:r>
          <a:endParaRPr lang="en-US"/>
        </a:p>
      </dgm:t>
    </dgm:pt>
    <dgm:pt modelId="{351974E2-B750-49CF-A8EB-C10B67101AAB}" type="parTrans" cxnId="{DBD5DBAF-163A-4BA4-AA52-932041236D1A}">
      <dgm:prSet/>
      <dgm:spPr/>
      <dgm:t>
        <a:bodyPr/>
        <a:lstStyle/>
        <a:p>
          <a:endParaRPr lang="en-US"/>
        </a:p>
      </dgm:t>
    </dgm:pt>
    <dgm:pt modelId="{A34012AC-D08A-48FE-9123-C84B1CFFBF54}" type="sibTrans" cxnId="{DBD5DBAF-163A-4BA4-AA52-932041236D1A}">
      <dgm:prSet/>
      <dgm:spPr/>
      <dgm:t>
        <a:bodyPr/>
        <a:lstStyle/>
        <a:p>
          <a:endParaRPr lang="en-US"/>
        </a:p>
      </dgm:t>
    </dgm:pt>
    <dgm:pt modelId="{8EDD273F-51AC-4B38-8F23-A0E83F282A0B}">
      <dgm:prSet/>
      <dgm:spPr/>
      <dgm:t>
        <a:bodyPr/>
        <a:lstStyle/>
        <a:p>
          <a:r>
            <a:rPr lang="en-GB"/>
            <a:t>Dual diagnosis</a:t>
          </a:r>
          <a:endParaRPr lang="en-US"/>
        </a:p>
      </dgm:t>
    </dgm:pt>
    <dgm:pt modelId="{3F48FA6D-AF18-4E50-B563-F8A0A464DC31}" type="parTrans" cxnId="{1366BECE-776C-44B2-82E6-86DBE389DF72}">
      <dgm:prSet/>
      <dgm:spPr/>
      <dgm:t>
        <a:bodyPr/>
        <a:lstStyle/>
        <a:p>
          <a:endParaRPr lang="en-US"/>
        </a:p>
      </dgm:t>
    </dgm:pt>
    <dgm:pt modelId="{0011B19F-AF8C-4396-A46E-67A70AD3C365}" type="sibTrans" cxnId="{1366BECE-776C-44B2-82E6-86DBE389DF72}">
      <dgm:prSet/>
      <dgm:spPr/>
      <dgm:t>
        <a:bodyPr/>
        <a:lstStyle/>
        <a:p>
          <a:endParaRPr lang="en-US"/>
        </a:p>
      </dgm:t>
    </dgm:pt>
    <dgm:pt modelId="{4E081D51-7002-4D2C-A3A5-6EA52B5A93D7}">
      <dgm:prSet/>
      <dgm:spPr/>
      <dgm:t>
        <a:bodyPr/>
        <a:lstStyle/>
        <a:p>
          <a:r>
            <a:rPr lang="en-GB"/>
            <a:t>Legal powers</a:t>
          </a:r>
          <a:endParaRPr lang="en-US"/>
        </a:p>
      </dgm:t>
    </dgm:pt>
    <dgm:pt modelId="{19750D69-6D09-40AD-80F8-407351E93532}" type="parTrans" cxnId="{605E798E-1B6C-48EE-85A2-5217D00DF7F8}">
      <dgm:prSet/>
      <dgm:spPr/>
      <dgm:t>
        <a:bodyPr/>
        <a:lstStyle/>
        <a:p>
          <a:endParaRPr lang="en-US"/>
        </a:p>
      </dgm:t>
    </dgm:pt>
    <dgm:pt modelId="{7F572A61-9646-4E43-9926-BB73E28A9530}" type="sibTrans" cxnId="{605E798E-1B6C-48EE-85A2-5217D00DF7F8}">
      <dgm:prSet/>
      <dgm:spPr/>
      <dgm:t>
        <a:bodyPr/>
        <a:lstStyle/>
        <a:p>
          <a:endParaRPr lang="en-US"/>
        </a:p>
      </dgm:t>
    </dgm:pt>
    <dgm:pt modelId="{A9269C4A-7B98-4E03-B153-21623DE7BBFE}" type="pres">
      <dgm:prSet presAssocID="{4DED23B3-9945-4E4D-8555-6E30DE909B38}" presName="linear" presStyleCnt="0">
        <dgm:presLayoutVars>
          <dgm:dir/>
          <dgm:animLvl val="lvl"/>
          <dgm:resizeHandles val="exact"/>
        </dgm:presLayoutVars>
      </dgm:prSet>
      <dgm:spPr/>
      <dgm:t>
        <a:bodyPr/>
        <a:lstStyle/>
        <a:p>
          <a:endParaRPr lang="en-US"/>
        </a:p>
      </dgm:t>
    </dgm:pt>
    <dgm:pt modelId="{F5EB0DC9-BAF2-4BFE-AB29-11328E7ABACE}" type="pres">
      <dgm:prSet presAssocID="{960E8365-9BE5-494A-AA0E-A887FFBB56FF}" presName="parentLin" presStyleCnt="0"/>
      <dgm:spPr/>
    </dgm:pt>
    <dgm:pt modelId="{8CE6C77B-85C3-49FD-A189-C053593D1BCA}" type="pres">
      <dgm:prSet presAssocID="{960E8365-9BE5-494A-AA0E-A887FFBB56FF}" presName="parentLeftMargin" presStyleLbl="node1" presStyleIdx="0" presStyleCnt="7"/>
      <dgm:spPr/>
      <dgm:t>
        <a:bodyPr/>
        <a:lstStyle/>
        <a:p>
          <a:endParaRPr lang="en-US"/>
        </a:p>
      </dgm:t>
    </dgm:pt>
    <dgm:pt modelId="{895CFE75-1F6C-4674-AAAD-FDE9ACD5DC15}" type="pres">
      <dgm:prSet presAssocID="{960E8365-9BE5-494A-AA0E-A887FFBB56FF}" presName="parentText" presStyleLbl="node1" presStyleIdx="0" presStyleCnt="7">
        <dgm:presLayoutVars>
          <dgm:chMax val="0"/>
          <dgm:bulletEnabled val="1"/>
        </dgm:presLayoutVars>
      </dgm:prSet>
      <dgm:spPr/>
      <dgm:t>
        <a:bodyPr/>
        <a:lstStyle/>
        <a:p>
          <a:endParaRPr lang="en-US"/>
        </a:p>
      </dgm:t>
    </dgm:pt>
    <dgm:pt modelId="{2ED99DDD-D8B8-4547-BEE1-09373CAE5036}" type="pres">
      <dgm:prSet presAssocID="{960E8365-9BE5-494A-AA0E-A887FFBB56FF}" presName="negativeSpace" presStyleCnt="0"/>
      <dgm:spPr/>
    </dgm:pt>
    <dgm:pt modelId="{815CB705-5D52-42BF-BBFB-503AEB4B17B6}" type="pres">
      <dgm:prSet presAssocID="{960E8365-9BE5-494A-AA0E-A887FFBB56FF}" presName="childText" presStyleLbl="conFgAcc1" presStyleIdx="0" presStyleCnt="7">
        <dgm:presLayoutVars>
          <dgm:bulletEnabled val="1"/>
        </dgm:presLayoutVars>
      </dgm:prSet>
      <dgm:spPr/>
      <dgm:t>
        <a:bodyPr/>
        <a:lstStyle/>
        <a:p>
          <a:endParaRPr lang="en-US"/>
        </a:p>
      </dgm:t>
    </dgm:pt>
    <dgm:pt modelId="{09FCBA2F-9C1F-4EA9-9CC7-53A87F33F87D}" type="pres">
      <dgm:prSet presAssocID="{E106CF01-98CB-4365-ADE3-A785BF8821F7}" presName="spaceBetweenRectangles" presStyleCnt="0"/>
      <dgm:spPr/>
    </dgm:pt>
    <dgm:pt modelId="{FADEDF0A-ACBB-499F-8A4B-98BEB832BA07}" type="pres">
      <dgm:prSet presAssocID="{79A4BBB2-01F3-465C-A9EA-2CAC5182EF8F}" presName="parentLin" presStyleCnt="0"/>
      <dgm:spPr/>
    </dgm:pt>
    <dgm:pt modelId="{E765DA5B-B1B5-4AC9-89B2-5A0B693E41BE}" type="pres">
      <dgm:prSet presAssocID="{79A4BBB2-01F3-465C-A9EA-2CAC5182EF8F}" presName="parentLeftMargin" presStyleLbl="node1" presStyleIdx="0" presStyleCnt="7"/>
      <dgm:spPr/>
      <dgm:t>
        <a:bodyPr/>
        <a:lstStyle/>
        <a:p>
          <a:endParaRPr lang="en-US"/>
        </a:p>
      </dgm:t>
    </dgm:pt>
    <dgm:pt modelId="{FA22EB9A-677F-4252-B0D4-845B03903840}" type="pres">
      <dgm:prSet presAssocID="{79A4BBB2-01F3-465C-A9EA-2CAC5182EF8F}" presName="parentText" presStyleLbl="node1" presStyleIdx="1" presStyleCnt="7">
        <dgm:presLayoutVars>
          <dgm:chMax val="0"/>
          <dgm:bulletEnabled val="1"/>
        </dgm:presLayoutVars>
      </dgm:prSet>
      <dgm:spPr/>
      <dgm:t>
        <a:bodyPr/>
        <a:lstStyle/>
        <a:p>
          <a:endParaRPr lang="en-US"/>
        </a:p>
      </dgm:t>
    </dgm:pt>
    <dgm:pt modelId="{C606A595-F9C7-4D84-BB4C-9FD078EECBC5}" type="pres">
      <dgm:prSet presAssocID="{79A4BBB2-01F3-465C-A9EA-2CAC5182EF8F}" presName="negativeSpace" presStyleCnt="0"/>
      <dgm:spPr/>
    </dgm:pt>
    <dgm:pt modelId="{24B576FA-D059-42E9-8E53-1BFA9DA47CAA}" type="pres">
      <dgm:prSet presAssocID="{79A4BBB2-01F3-465C-A9EA-2CAC5182EF8F}" presName="childText" presStyleLbl="conFgAcc1" presStyleIdx="1" presStyleCnt="7">
        <dgm:presLayoutVars>
          <dgm:bulletEnabled val="1"/>
        </dgm:presLayoutVars>
      </dgm:prSet>
      <dgm:spPr/>
      <dgm:t>
        <a:bodyPr/>
        <a:lstStyle/>
        <a:p>
          <a:endParaRPr lang="en-US"/>
        </a:p>
      </dgm:t>
    </dgm:pt>
    <dgm:pt modelId="{39D37C59-2CD6-4BE5-B9DF-2003566517AC}" type="pres">
      <dgm:prSet presAssocID="{DCB52689-F0BC-401B-975C-618D7CB60B84}" presName="spaceBetweenRectangles" presStyleCnt="0"/>
      <dgm:spPr/>
    </dgm:pt>
    <dgm:pt modelId="{94E9ED27-2B1E-48A7-8796-C0981FF5074E}" type="pres">
      <dgm:prSet presAssocID="{716B050F-5C31-4A7E-A60C-FC53B8FD5E63}" presName="parentLin" presStyleCnt="0"/>
      <dgm:spPr/>
    </dgm:pt>
    <dgm:pt modelId="{89C75957-CCF3-447B-BC14-0A8FC4AB1AF5}" type="pres">
      <dgm:prSet presAssocID="{716B050F-5C31-4A7E-A60C-FC53B8FD5E63}" presName="parentLeftMargin" presStyleLbl="node1" presStyleIdx="1" presStyleCnt="7"/>
      <dgm:spPr/>
      <dgm:t>
        <a:bodyPr/>
        <a:lstStyle/>
        <a:p>
          <a:endParaRPr lang="en-US"/>
        </a:p>
      </dgm:t>
    </dgm:pt>
    <dgm:pt modelId="{F4ACA0D9-48AB-41E4-80B2-CDD1217CB40E}" type="pres">
      <dgm:prSet presAssocID="{716B050F-5C31-4A7E-A60C-FC53B8FD5E63}" presName="parentText" presStyleLbl="node1" presStyleIdx="2" presStyleCnt="7">
        <dgm:presLayoutVars>
          <dgm:chMax val="0"/>
          <dgm:bulletEnabled val="1"/>
        </dgm:presLayoutVars>
      </dgm:prSet>
      <dgm:spPr/>
      <dgm:t>
        <a:bodyPr/>
        <a:lstStyle/>
        <a:p>
          <a:endParaRPr lang="en-US"/>
        </a:p>
      </dgm:t>
    </dgm:pt>
    <dgm:pt modelId="{C18D984C-6E79-4C1C-A054-3548F1645B7A}" type="pres">
      <dgm:prSet presAssocID="{716B050F-5C31-4A7E-A60C-FC53B8FD5E63}" presName="negativeSpace" presStyleCnt="0"/>
      <dgm:spPr/>
    </dgm:pt>
    <dgm:pt modelId="{3D242CCE-65E4-41E8-B6AC-0428D4C2F389}" type="pres">
      <dgm:prSet presAssocID="{716B050F-5C31-4A7E-A60C-FC53B8FD5E63}" presName="childText" presStyleLbl="conFgAcc1" presStyleIdx="2" presStyleCnt="7">
        <dgm:presLayoutVars>
          <dgm:bulletEnabled val="1"/>
        </dgm:presLayoutVars>
      </dgm:prSet>
      <dgm:spPr/>
    </dgm:pt>
    <dgm:pt modelId="{7C4A07B9-2704-4973-A06D-F22691E47479}" type="pres">
      <dgm:prSet presAssocID="{506CE8E8-4657-4B24-991A-B4145D386A35}" presName="spaceBetweenRectangles" presStyleCnt="0"/>
      <dgm:spPr/>
    </dgm:pt>
    <dgm:pt modelId="{2B06DE91-C9FB-4677-99A7-B39B926E01E6}" type="pres">
      <dgm:prSet presAssocID="{C81A2091-8F52-4708-A5DE-100F5924B90D}" presName="parentLin" presStyleCnt="0"/>
      <dgm:spPr/>
    </dgm:pt>
    <dgm:pt modelId="{B3692E88-4BCE-4BCF-86D5-85978BF6A4C3}" type="pres">
      <dgm:prSet presAssocID="{C81A2091-8F52-4708-A5DE-100F5924B90D}" presName="parentLeftMargin" presStyleLbl="node1" presStyleIdx="2" presStyleCnt="7"/>
      <dgm:spPr/>
      <dgm:t>
        <a:bodyPr/>
        <a:lstStyle/>
        <a:p>
          <a:endParaRPr lang="en-US"/>
        </a:p>
      </dgm:t>
    </dgm:pt>
    <dgm:pt modelId="{5538ED93-3ED7-4F3B-B645-F5623675B390}" type="pres">
      <dgm:prSet presAssocID="{C81A2091-8F52-4708-A5DE-100F5924B90D}" presName="parentText" presStyleLbl="node1" presStyleIdx="3" presStyleCnt="7">
        <dgm:presLayoutVars>
          <dgm:chMax val="0"/>
          <dgm:bulletEnabled val="1"/>
        </dgm:presLayoutVars>
      </dgm:prSet>
      <dgm:spPr/>
      <dgm:t>
        <a:bodyPr/>
        <a:lstStyle/>
        <a:p>
          <a:endParaRPr lang="en-US"/>
        </a:p>
      </dgm:t>
    </dgm:pt>
    <dgm:pt modelId="{A77567E6-EF7D-467A-95B8-38356B19D8C1}" type="pres">
      <dgm:prSet presAssocID="{C81A2091-8F52-4708-A5DE-100F5924B90D}" presName="negativeSpace" presStyleCnt="0"/>
      <dgm:spPr/>
    </dgm:pt>
    <dgm:pt modelId="{D5FEA8B6-D43B-4AA7-843E-A28EB9E9217D}" type="pres">
      <dgm:prSet presAssocID="{C81A2091-8F52-4708-A5DE-100F5924B90D}" presName="childText" presStyleLbl="conFgAcc1" presStyleIdx="3" presStyleCnt="7">
        <dgm:presLayoutVars>
          <dgm:bulletEnabled val="1"/>
        </dgm:presLayoutVars>
      </dgm:prSet>
      <dgm:spPr/>
    </dgm:pt>
    <dgm:pt modelId="{690DDD78-9844-457F-937F-241C899A622F}" type="pres">
      <dgm:prSet presAssocID="{D1142B86-0067-477D-A105-BE421E6E6371}" presName="spaceBetweenRectangles" presStyleCnt="0"/>
      <dgm:spPr/>
    </dgm:pt>
    <dgm:pt modelId="{4C9310CF-271C-4DDB-9D50-1631391AF5F5}" type="pres">
      <dgm:prSet presAssocID="{783E901D-6582-4D4D-8BC3-B6EFF258CE85}" presName="parentLin" presStyleCnt="0"/>
      <dgm:spPr/>
    </dgm:pt>
    <dgm:pt modelId="{45C8FFDC-E8A4-4D02-9F3D-6F416E93371E}" type="pres">
      <dgm:prSet presAssocID="{783E901D-6582-4D4D-8BC3-B6EFF258CE85}" presName="parentLeftMargin" presStyleLbl="node1" presStyleIdx="3" presStyleCnt="7"/>
      <dgm:spPr/>
      <dgm:t>
        <a:bodyPr/>
        <a:lstStyle/>
        <a:p>
          <a:endParaRPr lang="en-US"/>
        </a:p>
      </dgm:t>
    </dgm:pt>
    <dgm:pt modelId="{EFCD11CE-C10D-42FA-8E57-B531BB0EB180}" type="pres">
      <dgm:prSet presAssocID="{783E901D-6582-4D4D-8BC3-B6EFF258CE85}" presName="parentText" presStyleLbl="node1" presStyleIdx="4" presStyleCnt="7">
        <dgm:presLayoutVars>
          <dgm:chMax val="0"/>
          <dgm:bulletEnabled val="1"/>
        </dgm:presLayoutVars>
      </dgm:prSet>
      <dgm:spPr/>
      <dgm:t>
        <a:bodyPr/>
        <a:lstStyle/>
        <a:p>
          <a:endParaRPr lang="en-US"/>
        </a:p>
      </dgm:t>
    </dgm:pt>
    <dgm:pt modelId="{CF58B616-95ED-4916-86A8-8CDE5C89BB03}" type="pres">
      <dgm:prSet presAssocID="{783E901D-6582-4D4D-8BC3-B6EFF258CE85}" presName="negativeSpace" presStyleCnt="0"/>
      <dgm:spPr/>
    </dgm:pt>
    <dgm:pt modelId="{82344CEE-42DC-4360-B0A1-CE3352EDC62C}" type="pres">
      <dgm:prSet presAssocID="{783E901D-6582-4D4D-8BC3-B6EFF258CE85}" presName="childText" presStyleLbl="conFgAcc1" presStyleIdx="4" presStyleCnt="7">
        <dgm:presLayoutVars>
          <dgm:bulletEnabled val="1"/>
        </dgm:presLayoutVars>
      </dgm:prSet>
      <dgm:spPr/>
    </dgm:pt>
    <dgm:pt modelId="{648637DC-25C7-492C-AC2C-626007ED170E}" type="pres">
      <dgm:prSet presAssocID="{A34012AC-D08A-48FE-9123-C84B1CFFBF54}" presName="spaceBetweenRectangles" presStyleCnt="0"/>
      <dgm:spPr/>
    </dgm:pt>
    <dgm:pt modelId="{0ABD7183-536F-4CEE-9853-317380A29D09}" type="pres">
      <dgm:prSet presAssocID="{8EDD273F-51AC-4B38-8F23-A0E83F282A0B}" presName="parentLin" presStyleCnt="0"/>
      <dgm:spPr/>
    </dgm:pt>
    <dgm:pt modelId="{A559A01F-D266-40B0-83AF-70102BA84393}" type="pres">
      <dgm:prSet presAssocID="{8EDD273F-51AC-4B38-8F23-A0E83F282A0B}" presName="parentLeftMargin" presStyleLbl="node1" presStyleIdx="4" presStyleCnt="7"/>
      <dgm:spPr/>
      <dgm:t>
        <a:bodyPr/>
        <a:lstStyle/>
        <a:p>
          <a:endParaRPr lang="en-US"/>
        </a:p>
      </dgm:t>
    </dgm:pt>
    <dgm:pt modelId="{0488778A-78E4-4CEB-9DD5-9CC17B3BC728}" type="pres">
      <dgm:prSet presAssocID="{8EDD273F-51AC-4B38-8F23-A0E83F282A0B}" presName="parentText" presStyleLbl="node1" presStyleIdx="5" presStyleCnt="7">
        <dgm:presLayoutVars>
          <dgm:chMax val="0"/>
          <dgm:bulletEnabled val="1"/>
        </dgm:presLayoutVars>
      </dgm:prSet>
      <dgm:spPr/>
      <dgm:t>
        <a:bodyPr/>
        <a:lstStyle/>
        <a:p>
          <a:endParaRPr lang="en-US"/>
        </a:p>
      </dgm:t>
    </dgm:pt>
    <dgm:pt modelId="{C4331DF5-CCDF-416F-AC1C-5E329970AB82}" type="pres">
      <dgm:prSet presAssocID="{8EDD273F-51AC-4B38-8F23-A0E83F282A0B}" presName="negativeSpace" presStyleCnt="0"/>
      <dgm:spPr/>
    </dgm:pt>
    <dgm:pt modelId="{58015E14-CB48-466E-9965-63AD64A095A7}" type="pres">
      <dgm:prSet presAssocID="{8EDD273F-51AC-4B38-8F23-A0E83F282A0B}" presName="childText" presStyleLbl="conFgAcc1" presStyleIdx="5" presStyleCnt="7">
        <dgm:presLayoutVars>
          <dgm:bulletEnabled val="1"/>
        </dgm:presLayoutVars>
      </dgm:prSet>
      <dgm:spPr/>
    </dgm:pt>
    <dgm:pt modelId="{27400516-877F-47F2-B0E3-A2EC6EBC48FB}" type="pres">
      <dgm:prSet presAssocID="{0011B19F-AF8C-4396-A46E-67A70AD3C365}" presName="spaceBetweenRectangles" presStyleCnt="0"/>
      <dgm:spPr/>
    </dgm:pt>
    <dgm:pt modelId="{64F59911-9289-4580-882C-51121A92E6DB}" type="pres">
      <dgm:prSet presAssocID="{4E081D51-7002-4D2C-A3A5-6EA52B5A93D7}" presName="parentLin" presStyleCnt="0"/>
      <dgm:spPr/>
    </dgm:pt>
    <dgm:pt modelId="{946CFBB2-9BD5-4542-87AF-31746B12F4D6}" type="pres">
      <dgm:prSet presAssocID="{4E081D51-7002-4D2C-A3A5-6EA52B5A93D7}" presName="parentLeftMargin" presStyleLbl="node1" presStyleIdx="5" presStyleCnt="7"/>
      <dgm:spPr/>
      <dgm:t>
        <a:bodyPr/>
        <a:lstStyle/>
        <a:p>
          <a:endParaRPr lang="en-US"/>
        </a:p>
      </dgm:t>
    </dgm:pt>
    <dgm:pt modelId="{233D3E12-ECDE-46A3-8726-F3B1819924CD}" type="pres">
      <dgm:prSet presAssocID="{4E081D51-7002-4D2C-A3A5-6EA52B5A93D7}" presName="parentText" presStyleLbl="node1" presStyleIdx="6" presStyleCnt="7">
        <dgm:presLayoutVars>
          <dgm:chMax val="0"/>
          <dgm:bulletEnabled val="1"/>
        </dgm:presLayoutVars>
      </dgm:prSet>
      <dgm:spPr/>
      <dgm:t>
        <a:bodyPr/>
        <a:lstStyle/>
        <a:p>
          <a:endParaRPr lang="en-US"/>
        </a:p>
      </dgm:t>
    </dgm:pt>
    <dgm:pt modelId="{373531BF-4AB7-4DA8-A466-5B6B4FDD01BC}" type="pres">
      <dgm:prSet presAssocID="{4E081D51-7002-4D2C-A3A5-6EA52B5A93D7}" presName="negativeSpace" presStyleCnt="0"/>
      <dgm:spPr/>
    </dgm:pt>
    <dgm:pt modelId="{799ABFF4-A63B-4029-BB85-E7E23C8B63DC}" type="pres">
      <dgm:prSet presAssocID="{4E081D51-7002-4D2C-A3A5-6EA52B5A93D7}" presName="childText" presStyleLbl="conFgAcc1" presStyleIdx="6" presStyleCnt="7">
        <dgm:presLayoutVars>
          <dgm:bulletEnabled val="1"/>
        </dgm:presLayoutVars>
      </dgm:prSet>
      <dgm:spPr/>
    </dgm:pt>
  </dgm:ptLst>
  <dgm:cxnLst>
    <dgm:cxn modelId="{2CAC4306-A9EA-4424-AC1E-285ED2F80CD2}" type="presOf" srcId="{4E081D51-7002-4D2C-A3A5-6EA52B5A93D7}" destId="{946CFBB2-9BD5-4542-87AF-31746B12F4D6}" srcOrd="0" destOrd="0" presId="urn:microsoft.com/office/officeart/2005/8/layout/list1"/>
    <dgm:cxn modelId="{4C942433-C56E-4DAA-A518-D4464484D14C}" srcId="{4DED23B3-9945-4E4D-8555-6E30DE909B38}" destId="{960E8365-9BE5-494A-AA0E-A887FFBB56FF}" srcOrd="0" destOrd="0" parTransId="{1F2238CD-54D9-42C7-8667-231FBEC40604}" sibTransId="{E106CF01-98CB-4365-ADE3-A785BF8821F7}"/>
    <dgm:cxn modelId="{0A2E2CB9-F412-41D6-83D8-3EE9DD74ED26}" type="presOf" srcId="{716B050F-5C31-4A7E-A60C-FC53B8FD5E63}" destId="{89C75957-CCF3-447B-BC14-0A8FC4AB1AF5}" srcOrd="0" destOrd="0" presId="urn:microsoft.com/office/officeart/2005/8/layout/list1"/>
    <dgm:cxn modelId="{C68A4810-9449-412B-816D-7EFC811CC619}" srcId="{960E8365-9BE5-494A-AA0E-A887FFBB56FF}" destId="{66DA62D2-BE84-4AAB-8211-4762E0BA482A}" srcOrd="1" destOrd="0" parTransId="{E18868B6-2E12-4533-8DC9-203B507B4512}" sibTransId="{B4FB3BD6-53BE-435E-BDD8-0B740963A130}"/>
    <dgm:cxn modelId="{605E798E-1B6C-48EE-85A2-5217D00DF7F8}" srcId="{4DED23B3-9945-4E4D-8555-6E30DE909B38}" destId="{4E081D51-7002-4D2C-A3A5-6EA52B5A93D7}" srcOrd="6" destOrd="0" parTransId="{19750D69-6D09-40AD-80F8-407351E93532}" sibTransId="{7F572A61-9646-4E43-9926-BB73E28A9530}"/>
    <dgm:cxn modelId="{A17817FC-9E81-4AD6-B05E-2D92BFA10255}" type="presOf" srcId="{960E8365-9BE5-494A-AA0E-A887FFBB56FF}" destId="{8CE6C77B-85C3-49FD-A189-C053593D1BCA}" srcOrd="0" destOrd="0" presId="urn:microsoft.com/office/officeart/2005/8/layout/list1"/>
    <dgm:cxn modelId="{C4DBF3B2-EF14-46C2-882D-CD7BEF519211}" type="presOf" srcId="{79A4BBB2-01F3-465C-A9EA-2CAC5182EF8F}" destId="{FA22EB9A-677F-4252-B0D4-845B03903840}" srcOrd="1" destOrd="0" presId="urn:microsoft.com/office/officeart/2005/8/layout/list1"/>
    <dgm:cxn modelId="{FC30BAF2-F46B-4DD4-A92F-4F00E94A1548}" type="presOf" srcId="{4E081D51-7002-4D2C-A3A5-6EA52B5A93D7}" destId="{233D3E12-ECDE-46A3-8726-F3B1819924CD}" srcOrd="1" destOrd="0" presId="urn:microsoft.com/office/officeart/2005/8/layout/list1"/>
    <dgm:cxn modelId="{EFC1A6CA-2113-4E0E-B1DA-474A5CA89F57}" srcId="{4DED23B3-9945-4E4D-8555-6E30DE909B38}" destId="{79A4BBB2-01F3-465C-A9EA-2CAC5182EF8F}" srcOrd="1" destOrd="0" parTransId="{68BA159E-15A3-4519-9E37-2F8DFED9197E}" sibTransId="{DCB52689-F0BC-401B-975C-618D7CB60B84}"/>
    <dgm:cxn modelId="{7577A5D7-78E4-4D4A-99DF-4157CE02FD87}" type="presOf" srcId="{79A4BBB2-01F3-465C-A9EA-2CAC5182EF8F}" destId="{E765DA5B-B1B5-4AC9-89B2-5A0B693E41BE}" srcOrd="0" destOrd="0" presId="urn:microsoft.com/office/officeart/2005/8/layout/list1"/>
    <dgm:cxn modelId="{9D9C7224-F46C-4F48-A5A7-F0898A9C995C}" type="presOf" srcId="{8EDD273F-51AC-4B38-8F23-A0E83F282A0B}" destId="{0488778A-78E4-4CEB-9DD5-9CC17B3BC728}" srcOrd="1" destOrd="0" presId="urn:microsoft.com/office/officeart/2005/8/layout/list1"/>
    <dgm:cxn modelId="{6D3EA454-D210-40AD-B766-A031B4665677}" type="presOf" srcId="{960E8365-9BE5-494A-AA0E-A887FFBB56FF}" destId="{895CFE75-1F6C-4674-AAAD-FDE9ACD5DC15}" srcOrd="1" destOrd="0" presId="urn:microsoft.com/office/officeart/2005/8/layout/list1"/>
    <dgm:cxn modelId="{879D2E07-957C-478F-84DB-7E5084E85939}" type="presOf" srcId="{C81A2091-8F52-4708-A5DE-100F5924B90D}" destId="{B3692E88-4BCE-4BCF-86D5-85978BF6A4C3}" srcOrd="0" destOrd="0" presId="urn:microsoft.com/office/officeart/2005/8/layout/list1"/>
    <dgm:cxn modelId="{AA5B0F10-EE23-4656-9274-BF79299F3061}" srcId="{960E8365-9BE5-494A-AA0E-A887FFBB56FF}" destId="{3AB4D6D9-273F-487D-90D3-038A19BC1781}" srcOrd="2" destOrd="0" parTransId="{BE9BAA4C-604C-4DB4-8A2B-FA6AF5C2CA13}" sibTransId="{CF0731C2-C08A-4E64-89A5-0542A4B9D89F}"/>
    <dgm:cxn modelId="{2AEB56A7-145C-4E3F-B4E8-2DB182BA2382}" type="presOf" srcId="{716B050F-5C31-4A7E-A60C-FC53B8FD5E63}" destId="{F4ACA0D9-48AB-41E4-80B2-CDD1217CB40E}" srcOrd="1" destOrd="0" presId="urn:microsoft.com/office/officeart/2005/8/layout/list1"/>
    <dgm:cxn modelId="{1B558B15-F036-4E60-85E1-92FF1904A2AE}" srcId="{960E8365-9BE5-494A-AA0E-A887FFBB56FF}" destId="{360AF527-CCB9-4B82-B1AC-9D8079E87A0C}" srcOrd="0" destOrd="0" parTransId="{51336F4A-F18D-4515-A20B-0C53200BE8E5}" sibTransId="{D6FE9B01-20E1-4B10-90F2-52DBA52A92E0}"/>
    <dgm:cxn modelId="{ECE5929D-C9D9-4C5C-8A7E-F6BD4BF5F49E}" type="presOf" srcId="{783E901D-6582-4D4D-8BC3-B6EFF258CE85}" destId="{EFCD11CE-C10D-42FA-8E57-B531BB0EB180}" srcOrd="1" destOrd="0" presId="urn:microsoft.com/office/officeart/2005/8/layout/list1"/>
    <dgm:cxn modelId="{4F59EB0B-A08A-45D5-96A1-BAC7AA58A295}" type="presOf" srcId="{66DA62D2-BE84-4AAB-8211-4762E0BA482A}" destId="{815CB705-5D52-42BF-BBFB-503AEB4B17B6}" srcOrd="0" destOrd="1" presId="urn:microsoft.com/office/officeart/2005/8/layout/list1"/>
    <dgm:cxn modelId="{1366BECE-776C-44B2-82E6-86DBE389DF72}" srcId="{4DED23B3-9945-4E4D-8555-6E30DE909B38}" destId="{8EDD273F-51AC-4B38-8F23-A0E83F282A0B}" srcOrd="5" destOrd="0" parTransId="{3F48FA6D-AF18-4E50-B563-F8A0A464DC31}" sibTransId="{0011B19F-AF8C-4396-A46E-67A70AD3C365}"/>
    <dgm:cxn modelId="{D8843688-E003-4904-8520-0804623B28A9}" type="presOf" srcId="{4DED23B3-9945-4E4D-8555-6E30DE909B38}" destId="{A9269C4A-7B98-4E03-B153-21623DE7BBFE}" srcOrd="0" destOrd="0" presId="urn:microsoft.com/office/officeart/2005/8/layout/list1"/>
    <dgm:cxn modelId="{51A90203-57E6-40B2-B92E-B299D27EC003}" type="presOf" srcId="{3AB4D6D9-273F-487D-90D3-038A19BC1781}" destId="{815CB705-5D52-42BF-BBFB-503AEB4B17B6}" srcOrd="0" destOrd="2" presId="urn:microsoft.com/office/officeart/2005/8/layout/list1"/>
    <dgm:cxn modelId="{D0D94AA7-DF1E-418A-B30A-D54A5E7693AD}" type="presOf" srcId="{FAB80A24-44C8-4F8E-A59F-0047904F5547}" destId="{24B576FA-D059-42E9-8E53-1BFA9DA47CAA}" srcOrd="0" destOrd="0" presId="urn:microsoft.com/office/officeart/2005/8/layout/list1"/>
    <dgm:cxn modelId="{DBD5DBAF-163A-4BA4-AA52-932041236D1A}" srcId="{4DED23B3-9945-4E4D-8555-6E30DE909B38}" destId="{783E901D-6582-4D4D-8BC3-B6EFF258CE85}" srcOrd="4" destOrd="0" parTransId="{351974E2-B750-49CF-A8EB-C10B67101AAB}" sibTransId="{A34012AC-D08A-48FE-9123-C84B1CFFBF54}"/>
    <dgm:cxn modelId="{F6373CD8-E005-4ED4-9C54-D2A42CFFE986}" type="presOf" srcId="{360AF527-CCB9-4B82-B1AC-9D8079E87A0C}" destId="{815CB705-5D52-42BF-BBFB-503AEB4B17B6}" srcOrd="0" destOrd="0" presId="urn:microsoft.com/office/officeart/2005/8/layout/list1"/>
    <dgm:cxn modelId="{6210971C-0927-4A38-BF54-D29EF8514F9A}" srcId="{79A4BBB2-01F3-465C-A9EA-2CAC5182EF8F}" destId="{FAB80A24-44C8-4F8E-A59F-0047904F5547}" srcOrd="0" destOrd="0" parTransId="{3187EE6C-1B71-4253-96D4-655BE3488130}" sibTransId="{E6A4F231-DAAF-4E6B-B0B0-B149413F7F7C}"/>
    <dgm:cxn modelId="{76414817-C58D-4046-B45A-ADE66CD11EEF}" type="presOf" srcId="{8EDD273F-51AC-4B38-8F23-A0E83F282A0B}" destId="{A559A01F-D266-40B0-83AF-70102BA84393}" srcOrd="0" destOrd="0" presId="urn:microsoft.com/office/officeart/2005/8/layout/list1"/>
    <dgm:cxn modelId="{C2AC861C-12DD-4634-9052-3C087233334A}" srcId="{4DED23B3-9945-4E4D-8555-6E30DE909B38}" destId="{716B050F-5C31-4A7E-A60C-FC53B8FD5E63}" srcOrd="2" destOrd="0" parTransId="{BD602B60-3284-4B87-9090-E7973DFFB720}" sibTransId="{506CE8E8-4657-4B24-991A-B4145D386A35}"/>
    <dgm:cxn modelId="{FBA2EF4F-2DA5-42FC-8AE7-2A8B86DDF16D}" type="presOf" srcId="{783E901D-6582-4D4D-8BC3-B6EFF258CE85}" destId="{45C8FFDC-E8A4-4D02-9F3D-6F416E93371E}" srcOrd="0" destOrd="0" presId="urn:microsoft.com/office/officeart/2005/8/layout/list1"/>
    <dgm:cxn modelId="{7BBD94D8-0B93-4206-836B-FAB22398C55A}" srcId="{4DED23B3-9945-4E4D-8555-6E30DE909B38}" destId="{C81A2091-8F52-4708-A5DE-100F5924B90D}" srcOrd="3" destOrd="0" parTransId="{7259196D-280F-4F0D-87DC-299195257A95}" sibTransId="{D1142B86-0067-477D-A105-BE421E6E6371}"/>
    <dgm:cxn modelId="{6DE301A2-C5F9-4941-9383-829C03130F1D}" type="presOf" srcId="{C81A2091-8F52-4708-A5DE-100F5924B90D}" destId="{5538ED93-3ED7-4F3B-B645-F5623675B390}" srcOrd="1" destOrd="0" presId="urn:microsoft.com/office/officeart/2005/8/layout/list1"/>
    <dgm:cxn modelId="{400CF483-E7C4-489C-983E-9D3BC1F2DE8B}" type="presParOf" srcId="{A9269C4A-7B98-4E03-B153-21623DE7BBFE}" destId="{F5EB0DC9-BAF2-4BFE-AB29-11328E7ABACE}" srcOrd="0" destOrd="0" presId="urn:microsoft.com/office/officeart/2005/8/layout/list1"/>
    <dgm:cxn modelId="{13253114-D033-4B69-83B1-83DDEE3944A0}" type="presParOf" srcId="{F5EB0DC9-BAF2-4BFE-AB29-11328E7ABACE}" destId="{8CE6C77B-85C3-49FD-A189-C053593D1BCA}" srcOrd="0" destOrd="0" presId="urn:microsoft.com/office/officeart/2005/8/layout/list1"/>
    <dgm:cxn modelId="{AD4AF9E4-5AEB-4F09-9821-5670E5247098}" type="presParOf" srcId="{F5EB0DC9-BAF2-4BFE-AB29-11328E7ABACE}" destId="{895CFE75-1F6C-4674-AAAD-FDE9ACD5DC15}" srcOrd="1" destOrd="0" presId="urn:microsoft.com/office/officeart/2005/8/layout/list1"/>
    <dgm:cxn modelId="{7FBB4CD1-4133-4319-9128-2561228B7157}" type="presParOf" srcId="{A9269C4A-7B98-4E03-B153-21623DE7BBFE}" destId="{2ED99DDD-D8B8-4547-BEE1-09373CAE5036}" srcOrd="1" destOrd="0" presId="urn:microsoft.com/office/officeart/2005/8/layout/list1"/>
    <dgm:cxn modelId="{38220FA2-9B5A-43E9-B6A5-F680CEEA5EA6}" type="presParOf" srcId="{A9269C4A-7B98-4E03-B153-21623DE7BBFE}" destId="{815CB705-5D52-42BF-BBFB-503AEB4B17B6}" srcOrd="2" destOrd="0" presId="urn:microsoft.com/office/officeart/2005/8/layout/list1"/>
    <dgm:cxn modelId="{8BE2528D-6A27-4271-9B4E-601F9E6226F0}" type="presParOf" srcId="{A9269C4A-7B98-4E03-B153-21623DE7BBFE}" destId="{09FCBA2F-9C1F-4EA9-9CC7-53A87F33F87D}" srcOrd="3" destOrd="0" presId="urn:microsoft.com/office/officeart/2005/8/layout/list1"/>
    <dgm:cxn modelId="{0DE91C00-9283-4E22-9118-EFB116C56F5A}" type="presParOf" srcId="{A9269C4A-7B98-4E03-B153-21623DE7BBFE}" destId="{FADEDF0A-ACBB-499F-8A4B-98BEB832BA07}" srcOrd="4" destOrd="0" presId="urn:microsoft.com/office/officeart/2005/8/layout/list1"/>
    <dgm:cxn modelId="{1D6FA20C-EF8C-46D4-A546-EDC5D9C3330C}" type="presParOf" srcId="{FADEDF0A-ACBB-499F-8A4B-98BEB832BA07}" destId="{E765DA5B-B1B5-4AC9-89B2-5A0B693E41BE}" srcOrd="0" destOrd="0" presId="urn:microsoft.com/office/officeart/2005/8/layout/list1"/>
    <dgm:cxn modelId="{C1E7DB14-A486-4E88-AC8B-C4503DCEA21C}" type="presParOf" srcId="{FADEDF0A-ACBB-499F-8A4B-98BEB832BA07}" destId="{FA22EB9A-677F-4252-B0D4-845B03903840}" srcOrd="1" destOrd="0" presId="urn:microsoft.com/office/officeart/2005/8/layout/list1"/>
    <dgm:cxn modelId="{B5E8B35C-076C-4589-BC94-E5839C813075}" type="presParOf" srcId="{A9269C4A-7B98-4E03-B153-21623DE7BBFE}" destId="{C606A595-F9C7-4D84-BB4C-9FD078EECBC5}" srcOrd="5" destOrd="0" presId="urn:microsoft.com/office/officeart/2005/8/layout/list1"/>
    <dgm:cxn modelId="{76914127-2C53-4403-A611-0650030B03AD}" type="presParOf" srcId="{A9269C4A-7B98-4E03-B153-21623DE7BBFE}" destId="{24B576FA-D059-42E9-8E53-1BFA9DA47CAA}" srcOrd="6" destOrd="0" presId="urn:microsoft.com/office/officeart/2005/8/layout/list1"/>
    <dgm:cxn modelId="{9CFCADCA-628C-43DC-83D5-70E6F25E7EB7}" type="presParOf" srcId="{A9269C4A-7B98-4E03-B153-21623DE7BBFE}" destId="{39D37C59-2CD6-4BE5-B9DF-2003566517AC}" srcOrd="7" destOrd="0" presId="urn:microsoft.com/office/officeart/2005/8/layout/list1"/>
    <dgm:cxn modelId="{2BA31060-D64F-4A25-8C11-13D2F46F791E}" type="presParOf" srcId="{A9269C4A-7B98-4E03-B153-21623DE7BBFE}" destId="{94E9ED27-2B1E-48A7-8796-C0981FF5074E}" srcOrd="8" destOrd="0" presId="urn:microsoft.com/office/officeart/2005/8/layout/list1"/>
    <dgm:cxn modelId="{BDF91C76-22E1-4C4E-AB0D-08CACD7C1D51}" type="presParOf" srcId="{94E9ED27-2B1E-48A7-8796-C0981FF5074E}" destId="{89C75957-CCF3-447B-BC14-0A8FC4AB1AF5}" srcOrd="0" destOrd="0" presId="urn:microsoft.com/office/officeart/2005/8/layout/list1"/>
    <dgm:cxn modelId="{D1558917-327C-4F87-972B-0E72E53A692A}" type="presParOf" srcId="{94E9ED27-2B1E-48A7-8796-C0981FF5074E}" destId="{F4ACA0D9-48AB-41E4-80B2-CDD1217CB40E}" srcOrd="1" destOrd="0" presId="urn:microsoft.com/office/officeart/2005/8/layout/list1"/>
    <dgm:cxn modelId="{E3FB2EBD-0672-4F2E-BAED-190B694D9DC5}" type="presParOf" srcId="{A9269C4A-7B98-4E03-B153-21623DE7BBFE}" destId="{C18D984C-6E79-4C1C-A054-3548F1645B7A}" srcOrd="9" destOrd="0" presId="urn:microsoft.com/office/officeart/2005/8/layout/list1"/>
    <dgm:cxn modelId="{54005BB6-581C-4135-AD77-9BC05A0112A9}" type="presParOf" srcId="{A9269C4A-7B98-4E03-B153-21623DE7BBFE}" destId="{3D242CCE-65E4-41E8-B6AC-0428D4C2F389}" srcOrd="10" destOrd="0" presId="urn:microsoft.com/office/officeart/2005/8/layout/list1"/>
    <dgm:cxn modelId="{CCA5BA4C-5604-414A-B83D-8EF1DD172FA3}" type="presParOf" srcId="{A9269C4A-7B98-4E03-B153-21623DE7BBFE}" destId="{7C4A07B9-2704-4973-A06D-F22691E47479}" srcOrd="11" destOrd="0" presId="urn:microsoft.com/office/officeart/2005/8/layout/list1"/>
    <dgm:cxn modelId="{921EF1A5-D6B0-4597-A5ED-899C2C37E41E}" type="presParOf" srcId="{A9269C4A-7B98-4E03-B153-21623DE7BBFE}" destId="{2B06DE91-C9FB-4677-99A7-B39B926E01E6}" srcOrd="12" destOrd="0" presId="urn:microsoft.com/office/officeart/2005/8/layout/list1"/>
    <dgm:cxn modelId="{8485CBC0-DF6D-4EA1-B2F7-81B006F59276}" type="presParOf" srcId="{2B06DE91-C9FB-4677-99A7-B39B926E01E6}" destId="{B3692E88-4BCE-4BCF-86D5-85978BF6A4C3}" srcOrd="0" destOrd="0" presId="urn:microsoft.com/office/officeart/2005/8/layout/list1"/>
    <dgm:cxn modelId="{8C7D6740-6CE2-4D4A-9CD9-BD7A915F6CD8}" type="presParOf" srcId="{2B06DE91-C9FB-4677-99A7-B39B926E01E6}" destId="{5538ED93-3ED7-4F3B-B645-F5623675B390}" srcOrd="1" destOrd="0" presId="urn:microsoft.com/office/officeart/2005/8/layout/list1"/>
    <dgm:cxn modelId="{E8C1E8A2-6B32-4B20-B9CF-3B914354A10E}" type="presParOf" srcId="{A9269C4A-7B98-4E03-B153-21623DE7BBFE}" destId="{A77567E6-EF7D-467A-95B8-38356B19D8C1}" srcOrd="13" destOrd="0" presId="urn:microsoft.com/office/officeart/2005/8/layout/list1"/>
    <dgm:cxn modelId="{CE1B747B-B6DD-469B-98CF-E697D02728DD}" type="presParOf" srcId="{A9269C4A-7B98-4E03-B153-21623DE7BBFE}" destId="{D5FEA8B6-D43B-4AA7-843E-A28EB9E9217D}" srcOrd="14" destOrd="0" presId="urn:microsoft.com/office/officeart/2005/8/layout/list1"/>
    <dgm:cxn modelId="{358F1790-453D-4524-B663-803AF878B0E3}" type="presParOf" srcId="{A9269C4A-7B98-4E03-B153-21623DE7BBFE}" destId="{690DDD78-9844-457F-937F-241C899A622F}" srcOrd="15" destOrd="0" presId="urn:microsoft.com/office/officeart/2005/8/layout/list1"/>
    <dgm:cxn modelId="{D7BF4A27-9AF5-4AF8-8E95-6DB4E697D5C5}" type="presParOf" srcId="{A9269C4A-7B98-4E03-B153-21623DE7BBFE}" destId="{4C9310CF-271C-4DDB-9D50-1631391AF5F5}" srcOrd="16" destOrd="0" presId="urn:microsoft.com/office/officeart/2005/8/layout/list1"/>
    <dgm:cxn modelId="{E7DE9975-A10E-4ECA-B2D8-C86EA162BC77}" type="presParOf" srcId="{4C9310CF-271C-4DDB-9D50-1631391AF5F5}" destId="{45C8FFDC-E8A4-4D02-9F3D-6F416E93371E}" srcOrd="0" destOrd="0" presId="urn:microsoft.com/office/officeart/2005/8/layout/list1"/>
    <dgm:cxn modelId="{3CF5521E-54AB-488D-BFC4-024A77A53A0F}" type="presParOf" srcId="{4C9310CF-271C-4DDB-9D50-1631391AF5F5}" destId="{EFCD11CE-C10D-42FA-8E57-B531BB0EB180}" srcOrd="1" destOrd="0" presId="urn:microsoft.com/office/officeart/2005/8/layout/list1"/>
    <dgm:cxn modelId="{CAE60CC5-CDAA-40BB-B3C6-3968104CF5D6}" type="presParOf" srcId="{A9269C4A-7B98-4E03-B153-21623DE7BBFE}" destId="{CF58B616-95ED-4916-86A8-8CDE5C89BB03}" srcOrd="17" destOrd="0" presId="urn:microsoft.com/office/officeart/2005/8/layout/list1"/>
    <dgm:cxn modelId="{E55F58DD-E194-4A8F-9167-4916512DEBC0}" type="presParOf" srcId="{A9269C4A-7B98-4E03-B153-21623DE7BBFE}" destId="{82344CEE-42DC-4360-B0A1-CE3352EDC62C}" srcOrd="18" destOrd="0" presId="urn:microsoft.com/office/officeart/2005/8/layout/list1"/>
    <dgm:cxn modelId="{3D7A2989-3D26-4FCA-A86E-3F6FD7B2C43F}" type="presParOf" srcId="{A9269C4A-7B98-4E03-B153-21623DE7BBFE}" destId="{648637DC-25C7-492C-AC2C-626007ED170E}" srcOrd="19" destOrd="0" presId="urn:microsoft.com/office/officeart/2005/8/layout/list1"/>
    <dgm:cxn modelId="{68107D1D-A94E-43AE-A588-9406D43C3522}" type="presParOf" srcId="{A9269C4A-7B98-4E03-B153-21623DE7BBFE}" destId="{0ABD7183-536F-4CEE-9853-317380A29D09}" srcOrd="20" destOrd="0" presId="urn:microsoft.com/office/officeart/2005/8/layout/list1"/>
    <dgm:cxn modelId="{7B0F6DFC-B402-40B1-84CE-D915BE0E3113}" type="presParOf" srcId="{0ABD7183-536F-4CEE-9853-317380A29D09}" destId="{A559A01F-D266-40B0-83AF-70102BA84393}" srcOrd="0" destOrd="0" presId="urn:microsoft.com/office/officeart/2005/8/layout/list1"/>
    <dgm:cxn modelId="{7B68EC5F-1877-4806-83C0-E1BE4D977F57}" type="presParOf" srcId="{0ABD7183-536F-4CEE-9853-317380A29D09}" destId="{0488778A-78E4-4CEB-9DD5-9CC17B3BC728}" srcOrd="1" destOrd="0" presId="urn:microsoft.com/office/officeart/2005/8/layout/list1"/>
    <dgm:cxn modelId="{9CC96FC3-2D19-4E03-BB1B-557A4C14E456}" type="presParOf" srcId="{A9269C4A-7B98-4E03-B153-21623DE7BBFE}" destId="{C4331DF5-CCDF-416F-AC1C-5E329970AB82}" srcOrd="21" destOrd="0" presId="urn:microsoft.com/office/officeart/2005/8/layout/list1"/>
    <dgm:cxn modelId="{C383C405-0398-4BF3-B90E-7090C5BE0EA6}" type="presParOf" srcId="{A9269C4A-7B98-4E03-B153-21623DE7BBFE}" destId="{58015E14-CB48-466E-9965-63AD64A095A7}" srcOrd="22" destOrd="0" presId="urn:microsoft.com/office/officeart/2005/8/layout/list1"/>
    <dgm:cxn modelId="{A173BD59-CDA9-4B52-8434-F6A840C42656}" type="presParOf" srcId="{A9269C4A-7B98-4E03-B153-21623DE7BBFE}" destId="{27400516-877F-47F2-B0E3-A2EC6EBC48FB}" srcOrd="23" destOrd="0" presId="urn:microsoft.com/office/officeart/2005/8/layout/list1"/>
    <dgm:cxn modelId="{8A74D519-323E-4762-BCA0-9CC8A1D06910}" type="presParOf" srcId="{A9269C4A-7B98-4E03-B153-21623DE7BBFE}" destId="{64F59911-9289-4580-882C-51121A92E6DB}" srcOrd="24" destOrd="0" presId="urn:microsoft.com/office/officeart/2005/8/layout/list1"/>
    <dgm:cxn modelId="{D81ED3BF-40E6-49BE-8AFC-936EF79EFF34}" type="presParOf" srcId="{64F59911-9289-4580-882C-51121A92E6DB}" destId="{946CFBB2-9BD5-4542-87AF-31746B12F4D6}" srcOrd="0" destOrd="0" presId="urn:microsoft.com/office/officeart/2005/8/layout/list1"/>
    <dgm:cxn modelId="{ECDEDEC8-8315-486E-9099-F54E9510EFD6}" type="presParOf" srcId="{64F59911-9289-4580-882C-51121A92E6DB}" destId="{233D3E12-ECDE-46A3-8726-F3B1819924CD}" srcOrd="1" destOrd="0" presId="urn:microsoft.com/office/officeart/2005/8/layout/list1"/>
    <dgm:cxn modelId="{CBA93987-ED1B-4E16-9723-4223B4D80CBD}" type="presParOf" srcId="{A9269C4A-7B98-4E03-B153-21623DE7BBFE}" destId="{373531BF-4AB7-4DA8-A466-5B6B4FDD01BC}" srcOrd="25" destOrd="0" presId="urn:microsoft.com/office/officeart/2005/8/layout/list1"/>
    <dgm:cxn modelId="{37F6155A-4CA2-4278-958A-9E0428AEF839}" type="presParOf" srcId="{A9269C4A-7B98-4E03-B153-21623DE7BBFE}" destId="{799ABFF4-A63B-4029-BB85-E7E23C8B63DC}" srcOrd="2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527A36-73CB-4700-B752-96B85423BCB8}"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D74A65BB-CFE4-45B0-BBF0-F774689A63B6}">
      <dgm:prSet/>
      <dgm:spPr/>
      <dgm:t>
        <a:bodyPr/>
        <a:lstStyle/>
        <a:p>
          <a:r>
            <a:rPr lang="en-GB"/>
            <a:t>Harm-reduction approaches</a:t>
          </a:r>
          <a:endParaRPr lang="en-US"/>
        </a:p>
      </dgm:t>
    </dgm:pt>
    <dgm:pt modelId="{B9D63FEC-C8FF-4AC4-A62E-14F823E1A020}" type="parTrans" cxnId="{EE8843B9-3A65-4B7E-BA13-C011925B3A88}">
      <dgm:prSet/>
      <dgm:spPr/>
      <dgm:t>
        <a:bodyPr/>
        <a:lstStyle/>
        <a:p>
          <a:endParaRPr lang="en-US"/>
        </a:p>
      </dgm:t>
    </dgm:pt>
    <dgm:pt modelId="{D4D5150A-038A-4C80-BFFE-A79E8AA63AD0}" type="sibTrans" cxnId="{EE8843B9-3A65-4B7E-BA13-C011925B3A88}">
      <dgm:prSet/>
      <dgm:spPr/>
      <dgm:t>
        <a:bodyPr/>
        <a:lstStyle/>
        <a:p>
          <a:endParaRPr lang="en-US"/>
        </a:p>
      </dgm:t>
    </dgm:pt>
    <dgm:pt modelId="{309CA9B8-E75F-4431-85A0-95C18D724943}">
      <dgm:prSet/>
      <dgm:spPr/>
      <dgm:t>
        <a:bodyPr/>
        <a:lstStyle/>
        <a:p>
          <a:r>
            <a:rPr lang="en-GB"/>
            <a:t>Co-occurring alcohol and mental health problems </a:t>
          </a:r>
          <a:endParaRPr lang="en-US"/>
        </a:p>
      </dgm:t>
    </dgm:pt>
    <dgm:pt modelId="{58F44FA2-67FE-4846-9610-49E1B5EECEFA}" type="parTrans" cxnId="{B83689B1-3045-4F54-8F5D-E025D06EC8CB}">
      <dgm:prSet/>
      <dgm:spPr/>
      <dgm:t>
        <a:bodyPr/>
        <a:lstStyle/>
        <a:p>
          <a:endParaRPr lang="en-US"/>
        </a:p>
      </dgm:t>
    </dgm:pt>
    <dgm:pt modelId="{36731881-9BB2-451F-8B3A-CB8B53CD1838}" type="sibTrans" cxnId="{B83689B1-3045-4F54-8F5D-E025D06EC8CB}">
      <dgm:prSet/>
      <dgm:spPr/>
      <dgm:t>
        <a:bodyPr/>
        <a:lstStyle/>
        <a:p>
          <a:endParaRPr lang="en-US"/>
        </a:p>
      </dgm:t>
    </dgm:pt>
    <dgm:pt modelId="{4FF99285-7E96-4A1F-B654-C501EA0DC2C7}">
      <dgm:prSet/>
      <dgm:spPr/>
      <dgm:t>
        <a:bodyPr/>
        <a:lstStyle/>
        <a:p>
          <a:r>
            <a:rPr lang="en-GB" dirty="0"/>
            <a:t>Screening and assessment (brief alcohol interventions)</a:t>
          </a:r>
          <a:endParaRPr lang="en-US" dirty="0"/>
        </a:p>
      </dgm:t>
    </dgm:pt>
    <dgm:pt modelId="{E5BA8761-82E2-4075-B323-D048BD9283E7}" type="parTrans" cxnId="{4FBFCC5C-D34E-493F-9A11-913F3F1FA981}">
      <dgm:prSet/>
      <dgm:spPr/>
      <dgm:t>
        <a:bodyPr/>
        <a:lstStyle/>
        <a:p>
          <a:endParaRPr lang="en-US"/>
        </a:p>
      </dgm:t>
    </dgm:pt>
    <dgm:pt modelId="{E976D94D-F0E1-45CB-AC91-DC65DC796ED0}" type="sibTrans" cxnId="{4FBFCC5C-D34E-493F-9A11-913F3F1FA981}">
      <dgm:prSet/>
      <dgm:spPr/>
      <dgm:t>
        <a:bodyPr/>
        <a:lstStyle/>
        <a:p>
          <a:endParaRPr lang="en-US"/>
        </a:p>
      </dgm:t>
    </dgm:pt>
    <dgm:pt modelId="{62EA679E-BCDB-40D0-842B-13B8A9C75C79}">
      <dgm:prSet/>
      <dgm:spPr/>
      <dgm:t>
        <a:bodyPr/>
        <a:lstStyle/>
        <a:p>
          <a:r>
            <a:rPr lang="en-GB"/>
            <a:t>Language around alcohol use and stigma</a:t>
          </a:r>
          <a:endParaRPr lang="en-US"/>
        </a:p>
      </dgm:t>
    </dgm:pt>
    <dgm:pt modelId="{367DE6D2-EE03-4159-BD9C-7E359B80289D}" type="parTrans" cxnId="{02427D47-DACC-4E78-AE73-8E3DD850CC63}">
      <dgm:prSet/>
      <dgm:spPr/>
      <dgm:t>
        <a:bodyPr/>
        <a:lstStyle/>
        <a:p>
          <a:endParaRPr lang="en-US"/>
        </a:p>
      </dgm:t>
    </dgm:pt>
    <dgm:pt modelId="{CD7B0ADF-EEB2-4F43-915F-E493AAF6CF9E}" type="sibTrans" cxnId="{02427D47-DACC-4E78-AE73-8E3DD850CC63}">
      <dgm:prSet/>
      <dgm:spPr/>
      <dgm:t>
        <a:bodyPr/>
        <a:lstStyle/>
        <a:p>
          <a:endParaRPr lang="en-US"/>
        </a:p>
      </dgm:t>
    </dgm:pt>
    <dgm:pt modelId="{B0325C25-EAA7-4792-B2FC-D009841B731A}" type="pres">
      <dgm:prSet presAssocID="{91527A36-73CB-4700-B752-96B85423BCB8}" presName="linear" presStyleCnt="0">
        <dgm:presLayoutVars>
          <dgm:animLvl val="lvl"/>
          <dgm:resizeHandles val="exact"/>
        </dgm:presLayoutVars>
      </dgm:prSet>
      <dgm:spPr/>
      <dgm:t>
        <a:bodyPr/>
        <a:lstStyle/>
        <a:p>
          <a:endParaRPr lang="en-US"/>
        </a:p>
      </dgm:t>
    </dgm:pt>
    <dgm:pt modelId="{D01823AE-4815-477A-A483-D1300EA1605A}" type="pres">
      <dgm:prSet presAssocID="{D74A65BB-CFE4-45B0-BBF0-F774689A63B6}" presName="parentText" presStyleLbl="node1" presStyleIdx="0" presStyleCnt="4">
        <dgm:presLayoutVars>
          <dgm:chMax val="0"/>
          <dgm:bulletEnabled val="1"/>
        </dgm:presLayoutVars>
      </dgm:prSet>
      <dgm:spPr/>
      <dgm:t>
        <a:bodyPr/>
        <a:lstStyle/>
        <a:p>
          <a:endParaRPr lang="en-US"/>
        </a:p>
      </dgm:t>
    </dgm:pt>
    <dgm:pt modelId="{41BC4F9F-9CA1-427B-837E-297D24A07EE9}" type="pres">
      <dgm:prSet presAssocID="{D4D5150A-038A-4C80-BFFE-A79E8AA63AD0}" presName="spacer" presStyleCnt="0"/>
      <dgm:spPr/>
    </dgm:pt>
    <dgm:pt modelId="{E87C44C1-9F16-43DA-89AE-2D8D7A4C266B}" type="pres">
      <dgm:prSet presAssocID="{309CA9B8-E75F-4431-85A0-95C18D724943}" presName="parentText" presStyleLbl="node1" presStyleIdx="1" presStyleCnt="4">
        <dgm:presLayoutVars>
          <dgm:chMax val="0"/>
          <dgm:bulletEnabled val="1"/>
        </dgm:presLayoutVars>
      </dgm:prSet>
      <dgm:spPr/>
      <dgm:t>
        <a:bodyPr/>
        <a:lstStyle/>
        <a:p>
          <a:endParaRPr lang="en-US"/>
        </a:p>
      </dgm:t>
    </dgm:pt>
    <dgm:pt modelId="{2304F880-058C-4956-B429-268441DF3EAB}" type="pres">
      <dgm:prSet presAssocID="{36731881-9BB2-451F-8B3A-CB8B53CD1838}" presName="spacer" presStyleCnt="0"/>
      <dgm:spPr/>
    </dgm:pt>
    <dgm:pt modelId="{E91B0757-ADD7-4490-9C22-72F3AC28F7A7}" type="pres">
      <dgm:prSet presAssocID="{4FF99285-7E96-4A1F-B654-C501EA0DC2C7}" presName="parentText" presStyleLbl="node1" presStyleIdx="2" presStyleCnt="4">
        <dgm:presLayoutVars>
          <dgm:chMax val="0"/>
          <dgm:bulletEnabled val="1"/>
        </dgm:presLayoutVars>
      </dgm:prSet>
      <dgm:spPr/>
      <dgm:t>
        <a:bodyPr/>
        <a:lstStyle/>
        <a:p>
          <a:endParaRPr lang="en-US"/>
        </a:p>
      </dgm:t>
    </dgm:pt>
    <dgm:pt modelId="{654C3706-3140-486C-996D-D1B74C138C7E}" type="pres">
      <dgm:prSet presAssocID="{E976D94D-F0E1-45CB-AC91-DC65DC796ED0}" presName="spacer" presStyleCnt="0"/>
      <dgm:spPr/>
    </dgm:pt>
    <dgm:pt modelId="{DAB2F890-2B07-4D95-924D-0797EFF607F9}" type="pres">
      <dgm:prSet presAssocID="{62EA679E-BCDB-40D0-842B-13B8A9C75C79}" presName="parentText" presStyleLbl="node1" presStyleIdx="3" presStyleCnt="4">
        <dgm:presLayoutVars>
          <dgm:chMax val="0"/>
          <dgm:bulletEnabled val="1"/>
        </dgm:presLayoutVars>
      </dgm:prSet>
      <dgm:spPr/>
      <dgm:t>
        <a:bodyPr/>
        <a:lstStyle/>
        <a:p>
          <a:endParaRPr lang="en-US"/>
        </a:p>
      </dgm:t>
    </dgm:pt>
  </dgm:ptLst>
  <dgm:cxnLst>
    <dgm:cxn modelId="{D6761391-28F6-46A9-8DA7-2686D97B19F1}" type="presOf" srcId="{4FF99285-7E96-4A1F-B654-C501EA0DC2C7}" destId="{E91B0757-ADD7-4490-9C22-72F3AC28F7A7}" srcOrd="0" destOrd="0" presId="urn:microsoft.com/office/officeart/2005/8/layout/vList2"/>
    <dgm:cxn modelId="{4FBFCC5C-D34E-493F-9A11-913F3F1FA981}" srcId="{91527A36-73CB-4700-B752-96B85423BCB8}" destId="{4FF99285-7E96-4A1F-B654-C501EA0DC2C7}" srcOrd="2" destOrd="0" parTransId="{E5BA8761-82E2-4075-B323-D048BD9283E7}" sibTransId="{E976D94D-F0E1-45CB-AC91-DC65DC796ED0}"/>
    <dgm:cxn modelId="{4A8528D5-07F5-4F70-B89E-666A99F161FE}" type="presOf" srcId="{D74A65BB-CFE4-45B0-BBF0-F774689A63B6}" destId="{D01823AE-4815-477A-A483-D1300EA1605A}" srcOrd="0" destOrd="0" presId="urn:microsoft.com/office/officeart/2005/8/layout/vList2"/>
    <dgm:cxn modelId="{02427D47-DACC-4E78-AE73-8E3DD850CC63}" srcId="{91527A36-73CB-4700-B752-96B85423BCB8}" destId="{62EA679E-BCDB-40D0-842B-13B8A9C75C79}" srcOrd="3" destOrd="0" parTransId="{367DE6D2-EE03-4159-BD9C-7E359B80289D}" sibTransId="{CD7B0ADF-EEB2-4F43-915F-E493AAF6CF9E}"/>
    <dgm:cxn modelId="{EE8843B9-3A65-4B7E-BA13-C011925B3A88}" srcId="{91527A36-73CB-4700-B752-96B85423BCB8}" destId="{D74A65BB-CFE4-45B0-BBF0-F774689A63B6}" srcOrd="0" destOrd="0" parTransId="{B9D63FEC-C8FF-4AC4-A62E-14F823E1A020}" sibTransId="{D4D5150A-038A-4C80-BFFE-A79E8AA63AD0}"/>
    <dgm:cxn modelId="{14DF5210-674A-435C-9030-15924D3D932F}" type="presOf" srcId="{62EA679E-BCDB-40D0-842B-13B8A9C75C79}" destId="{DAB2F890-2B07-4D95-924D-0797EFF607F9}" srcOrd="0" destOrd="0" presId="urn:microsoft.com/office/officeart/2005/8/layout/vList2"/>
    <dgm:cxn modelId="{BD1B0E9E-01F7-4BB4-A555-7C6841E04D3E}" type="presOf" srcId="{309CA9B8-E75F-4431-85A0-95C18D724943}" destId="{E87C44C1-9F16-43DA-89AE-2D8D7A4C266B}" srcOrd="0" destOrd="0" presId="urn:microsoft.com/office/officeart/2005/8/layout/vList2"/>
    <dgm:cxn modelId="{48310EB5-787E-4EFA-96A2-1AD8FAA7C0EB}" type="presOf" srcId="{91527A36-73CB-4700-B752-96B85423BCB8}" destId="{B0325C25-EAA7-4792-B2FC-D009841B731A}" srcOrd="0" destOrd="0" presId="urn:microsoft.com/office/officeart/2005/8/layout/vList2"/>
    <dgm:cxn modelId="{B83689B1-3045-4F54-8F5D-E025D06EC8CB}" srcId="{91527A36-73CB-4700-B752-96B85423BCB8}" destId="{309CA9B8-E75F-4431-85A0-95C18D724943}" srcOrd="1" destOrd="0" parTransId="{58F44FA2-67FE-4846-9610-49E1B5EECEFA}" sibTransId="{36731881-9BB2-451F-8B3A-CB8B53CD1838}"/>
    <dgm:cxn modelId="{865652E8-BF81-4B4F-B8DE-FBA448220054}" type="presParOf" srcId="{B0325C25-EAA7-4792-B2FC-D009841B731A}" destId="{D01823AE-4815-477A-A483-D1300EA1605A}" srcOrd="0" destOrd="0" presId="urn:microsoft.com/office/officeart/2005/8/layout/vList2"/>
    <dgm:cxn modelId="{A589A48C-FEE1-403E-B561-D6C60EF4FB38}" type="presParOf" srcId="{B0325C25-EAA7-4792-B2FC-D009841B731A}" destId="{41BC4F9F-9CA1-427B-837E-297D24A07EE9}" srcOrd="1" destOrd="0" presId="urn:microsoft.com/office/officeart/2005/8/layout/vList2"/>
    <dgm:cxn modelId="{FBA28014-8DAE-4BAB-AEE1-E8C2BC281479}" type="presParOf" srcId="{B0325C25-EAA7-4792-B2FC-D009841B731A}" destId="{E87C44C1-9F16-43DA-89AE-2D8D7A4C266B}" srcOrd="2" destOrd="0" presId="urn:microsoft.com/office/officeart/2005/8/layout/vList2"/>
    <dgm:cxn modelId="{FAA349E7-AAF9-4BEE-8631-70BBC523DCFE}" type="presParOf" srcId="{B0325C25-EAA7-4792-B2FC-D009841B731A}" destId="{2304F880-058C-4956-B429-268441DF3EAB}" srcOrd="3" destOrd="0" presId="urn:microsoft.com/office/officeart/2005/8/layout/vList2"/>
    <dgm:cxn modelId="{DF48B1DB-0A3E-4959-82F4-70144D8CA116}" type="presParOf" srcId="{B0325C25-EAA7-4792-B2FC-D009841B731A}" destId="{E91B0757-ADD7-4490-9C22-72F3AC28F7A7}" srcOrd="4" destOrd="0" presId="urn:microsoft.com/office/officeart/2005/8/layout/vList2"/>
    <dgm:cxn modelId="{6E0F4C98-6EE2-45C6-82E1-2803B0EE17FC}" type="presParOf" srcId="{B0325C25-EAA7-4792-B2FC-D009841B731A}" destId="{654C3706-3140-486C-996D-D1B74C138C7E}" srcOrd="5" destOrd="0" presId="urn:microsoft.com/office/officeart/2005/8/layout/vList2"/>
    <dgm:cxn modelId="{82A00F74-90B4-4A87-A6E5-A75CC9D8BA5A}" type="presParOf" srcId="{B0325C25-EAA7-4792-B2FC-D009841B731A}" destId="{DAB2F890-2B07-4D95-924D-0797EFF607F9}"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D0C56-AEE3-497D-BA13-C0EF514032D8}"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79180EEF-D6B4-47DD-B62C-BB6C804C9064}">
      <dgm:prSet/>
      <dgm:spPr/>
      <dgm:t>
        <a:bodyPr/>
        <a:lstStyle/>
        <a:p>
          <a:r>
            <a:rPr lang="en-GB"/>
            <a:t>Acceptability</a:t>
          </a:r>
          <a:endParaRPr lang="en-US"/>
        </a:p>
      </dgm:t>
    </dgm:pt>
    <dgm:pt modelId="{484653DD-3590-40E7-951F-68887C73110E}" type="parTrans" cxnId="{2FE2155C-CBD5-4B38-B22E-F863C6E1B6AE}">
      <dgm:prSet/>
      <dgm:spPr/>
      <dgm:t>
        <a:bodyPr/>
        <a:lstStyle/>
        <a:p>
          <a:endParaRPr lang="en-US"/>
        </a:p>
      </dgm:t>
    </dgm:pt>
    <dgm:pt modelId="{05382E76-2D2E-4AE9-A0CD-4FB84E04AC0B}" type="sibTrans" cxnId="{2FE2155C-CBD5-4B38-B22E-F863C6E1B6AE}">
      <dgm:prSet/>
      <dgm:spPr/>
      <dgm:t>
        <a:bodyPr/>
        <a:lstStyle/>
        <a:p>
          <a:endParaRPr lang="en-US"/>
        </a:p>
      </dgm:t>
    </dgm:pt>
    <dgm:pt modelId="{11755FB7-026E-48D7-B1BF-A037EF18C856}">
      <dgm:prSet/>
      <dgm:spPr/>
      <dgm:t>
        <a:bodyPr/>
        <a:lstStyle/>
        <a:p>
          <a:r>
            <a:rPr lang="en-GB"/>
            <a:t>Demand</a:t>
          </a:r>
          <a:endParaRPr lang="en-US"/>
        </a:p>
      </dgm:t>
    </dgm:pt>
    <dgm:pt modelId="{4C07C079-A590-404C-83EB-92F5E200C3F3}" type="parTrans" cxnId="{F8C12962-C6BC-4510-8D24-715686C23823}">
      <dgm:prSet/>
      <dgm:spPr/>
      <dgm:t>
        <a:bodyPr/>
        <a:lstStyle/>
        <a:p>
          <a:endParaRPr lang="en-US"/>
        </a:p>
      </dgm:t>
    </dgm:pt>
    <dgm:pt modelId="{7C7E621C-4A3D-4EEA-B7DD-D4986C4175E1}" type="sibTrans" cxnId="{F8C12962-C6BC-4510-8D24-715686C23823}">
      <dgm:prSet/>
      <dgm:spPr/>
      <dgm:t>
        <a:bodyPr/>
        <a:lstStyle/>
        <a:p>
          <a:endParaRPr lang="en-US"/>
        </a:p>
      </dgm:t>
    </dgm:pt>
    <dgm:pt modelId="{70EE67F3-8BDE-4C0A-A71E-1749114EEC14}">
      <dgm:prSet/>
      <dgm:spPr/>
      <dgm:t>
        <a:bodyPr/>
        <a:lstStyle/>
        <a:p>
          <a:r>
            <a:rPr lang="en-GB"/>
            <a:t>Implementation and integration</a:t>
          </a:r>
          <a:endParaRPr lang="en-US"/>
        </a:p>
      </dgm:t>
    </dgm:pt>
    <dgm:pt modelId="{D8978619-F43A-4811-8067-27C4F856EDA5}" type="parTrans" cxnId="{AA0884D9-DFCB-44FD-ACD7-25BEA2181DF5}">
      <dgm:prSet/>
      <dgm:spPr/>
      <dgm:t>
        <a:bodyPr/>
        <a:lstStyle/>
        <a:p>
          <a:endParaRPr lang="en-US"/>
        </a:p>
      </dgm:t>
    </dgm:pt>
    <dgm:pt modelId="{D9E9E3AF-06B9-4D4F-9C23-8B5B21F66E21}" type="sibTrans" cxnId="{AA0884D9-DFCB-44FD-ACD7-25BEA2181DF5}">
      <dgm:prSet/>
      <dgm:spPr/>
      <dgm:t>
        <a:bodyPr/>
        <a:lstStyle/>
        <a:p>
          <a:endParaRPr lang="en-US"/>
        </a:p>
      </dgm:t>
    </dgm:pt>
    <dgm:pt modelId="{5D6DCD8C-8DA3-4775-AD4C-D5A1F2333660}">
      <dgm:prSet/>
      <dgm:spPr/>
      <dgm:t>
        <a:bodyPr/>
        <a:lstStyle/>
        <a:p>
          <a:r>
            <a:rPr lang="en-GB"/>
            <a:t>Practicality </a:t>
          </a:r>
          <a:endParaRPr lang="en-US"/>
        </a:p>
      </dgm:t>
    </dgm:pt>
    <dgm:pt modelId="{C1B9C5F5-7B6B-4201-AA02-CAC24B61C54F}" type="parTrans" cxnId="{3BE7D437-A9D1-449A-A025-51619A5275C1}">
      <dgm:prSet/>
      <dgm:spPr/>
      <dgm:t>
        <a:bodyPr/>
        <a:lstStyle/>
        <a:p>
          <a:endParaRPr lang="en-US"/>
        </a:p>
      </dgm:t>
    </dgm:pt>
    <dgm:pt modelId="{C9C264BB-0EAE-4282-A8EF-26718EE1A569}" type="sibTrans" cxnId="{3BE7D437-A9D1-449A-A025-51619A5275C1}">
      <dgm:prSet/>
      <dgm:spPr/>
      <dgm:t>
        <a:bodyPr/>
        <a:lstStyle/>
        <a:p>
          <a:endParaRPr lang="en-US"/>
        </a:p>
      </dgm:t>
    </dgm:pt>
    <dgm:pt modelId="{8203F3E4-A255-4AC8-9047-207980EBEF14}">
      <dgm:prSet/>
      <dgm:spPr/>
      <dgm:t>
        <a:bodyPr/>
        <a:lstStyle/>
        <a:p>
          <a:r>
            <a:rPr lang="en-GB"/>
            <a:t>Adaptation</a:t>
          </a:r>
          <a:endParaRPr lang="en-US"/>
        </a:p>
      </dgm:t>
    </dgm:pt>
    <dgm:pt modelId="{E5D750BF-676D-417D-8930-BF3B9CD944FD}" type="parTrans" cxnId="{F2DFED57-4FF5-4CDF-9C92-B03687AE0EAF}">
      <dgm:prSet/>
      <dgm:spPr/>
      <dgm:t>
        <a:bodyPr/>
        <a:lstStyle/>
        <a:p>
          <a:endParaRPr lang="en-US"/>
        </a:p>
      </dgm:t>
    </dgm:pt>
    <dgm:pt modelId="{E079CE8D-80AF-45EA-8818-EED0780A83BE}" type="sibTrans" cxnId="{F2DFED57-4FF5-4CDF-9C92-B03687AE0EAF}">
      <dgm:prSet/>
      <dgm:spPr/>
      <dgm:t>
        <a:bodyPr/>
        <a:lstStyle/>
        <a:p>
          <a:endParaRPr lang="en-US"/>
        </a:p>
      </dgm:t>
    </dgm:pt>
    <dgm:pt modelId="{FCF046AA-7F71-45A5-BE8C-B55390B2341A}">
      <dgm:prSet/>
      <dgm:spPr/>
      <dgm:t>
        <a:bodyPr/>
        <a:lstStyle/>
        <a:p>
          <a:r>
            <a:rPr lang="en-GB"/>
            <a:t>Expansion</a:t>
          </a:r>
          <a:endParaRPr lang="en-US"/>
        </a:p>
      </dgm:t>
    </dgm:pt>
    <dgm:pt modelId="{D4F76B57-15A9-45B0-91A9-1A28A5AB2C1A}" type="parTrans" cxnId="{D4A96192-0026-4331-8666-41A88C0B9D31}">
      <dgm:prSet/>
      <dgm:spPr/>
      <dgm:t>
        <a:bodyPr/>
        <a:lstStyle/>
        <a:p>
          <a:endParaRPr lang="en-US"/>
        </a:p>
      </dgm:t>
    </dgm:pt>
    <dgm:pt modelId="{60987290-018F-4FF7-B014-35465C4CC7BB}" type="sibTrans" cxnId="{D4A96192-0026-4331-8666-41A88C0B9D31}">
      <dgm:prSet/>
      <dgm:spPr/>
      <dgm:t>
        <a:bodyPr/>
        <a:lstStyle/>
        <a:p>
          <a:endParaRPr lang="en-US"/>
        </a:p>
      </dgm:t>
    </dgm:pt>
    <dgm:pt modelId="{4F682BA7-AF19-453B-AA26-2B13C7901F48}">
      <dgm:prSet/>
      <dgm:spPr/>
      <dgm:t>
        <a:bodyPr/>
        <a:lstStyle/>
        <a:p>
          <a:r>
            <a:rPr lang="en-GB"/>
            <a:t>Limited-efficacy testing </a:t>
          </a:r>
          <a:endParaRPr lang="en-US"/>
        </a:p>
      </dgm:t>
    </dgm:pt>
    <dgm:pt modelId="{10A79827-6817-48C4-828A-EE09D4F6B720}" type="parTrans" cxnId="{51DD3370-CB3B-4F12-BE1A-0FF89D076996}">
      <dgm:prSet/>
      <dgm:spPr/>
      <dgm:t>
        <a:bodyPr/>
        <a:lstStyle/>
        <a:p>
          <a:endParaRPr lang="en-US"/>
        </a:p>
      </dgm:t>
    </dgm:pt>
    <dgm:pt modelId="{5B716916-8793-41DF-B605-25E078AACF7E}" type="sibTrans" cxnId="{51DD3370-CB3B-4F12-BE1A-0FF89D076996}">
      <dgm:prSet/>
      <dgm:spPr/>
      <dgm:t>
        <a:bodyPr/>
        <a:lstStyle/>
        <a:p>
          <a:endParaRPr lang="en-US"/>
        </a:p>
      </dgm:t>
    </dgm:pt>
    <dgm:pt modelId="{071125F8-950D-481D-AD05-0574BC004DC7}" type="pres">
      <dgm:prSet presAssocID="{498D0C56-AEE3-497D-BA13-C0EF514032D8}" presName="linear" presStyleCnt="0">
        <dgm:presLayoutVars>
          <dgm:animLvl val="lvl"/>
          <dgm:resizeHandles val="exact"/>
        </dgm:presLayoutVars>
      </dgm:prSet>
      <dgm:spPr/>
      <dgm:t>
        <a:bodyPr/>
        <a:lstStyle/>
        <a:p>
          <a:endParaRPr lang="en-US"/>
        </a:p>
      </dgm:t>
    </dgm:pt>
    <dgm:pt modelId="{A881BFEC-ADB4-42A1-8231-3F5D9A72593E}" type="pres">
      <dgm:prSet presAssocID="{79180EEF-D6B4-47DD-B62C-BB6C804C9064}" presName="parentText" presStyleLbl="node1" presStyleIdx="0" presStyleCnt="7">
        <dgm:presLayoutVars>
          <dgm:chMax val="0"/>
          <dgm:bulletEnabled val="1"/>
        </dgm:presLayoutVars>
      </dgm:prSet>
      <dgm:spPr/>
      <dgm:t>
        <a:bodyPr/>
        <a:lstStyle/>
        <a:p>
          <a:endParaRPr lang="en-US"/>
        </a:p>
      </dgm:t>
    </dgm:pt>
    <dgm:pt modelId="{790571B0-17F2-4198-8338-806F85E28BE3}" type="pres">
      <dgm:prSet presAssocID="{05382E76-2D2E-4AE9-A0CD-4FB84E04AC0B}" presName="spacer" presStyleCnt="0"/>
      <dgm:spPr/>
    </dgm:pt>
    <dgm:pt modelId="{D726D699-F03B-440A-92B3-292493720443}" type="pres">
      <dgm:prSet presAssocID="{11755FB7-026E-48D7-B1BF-A037EF18C856}" presName="parentText" presStyleLbl="node1" presStyleIdx="1" presStyleCnt="7">
        <dgm:presLayoutVars>
          <dgm:chMax val="0"/>
          <dgm:bulletEnabled val="1"/>
        </dgm:presLayoutVars>
      </dgm:prSet>
      <dgm:spPr/>
      <dgm:t>
        <a:bodyPr/>
        <a:lstStyle/>
        <a:p>
          <a:endParaRPr lang="en-US"/>
        </a:p>
      </dgm:t>
    </dgm:pt>
    <dgm:pt modelId="{C4A67ED8-A771-4895-B462-FBF253D3EACE}" type="pres">
      <dgm:prSet presAssocID="{7C7E621C-4A3D-4EEA-B7DD-D4986C4175E1}" presName="spacer" presStyleCnt="0"/>
      <dgm:spPr/>
    </dgm:pt>
    <dgm:pt modelId="{9E0F3C6F-3189-45D7-8699-5B87892426F9}" type="pres">
      <dgm:prSet presAssocID="{70EE67F3-8BDE-4C0A-A71E-1749114EEC14}" presName="parentText" presStyleLbl="node1" presStyleIdx="2" presStyleCnt="7">
        <dgm:presLayoutVars>
          <dgm:chMax val="0"/>
          <dgm:bulletEnabled val="1"/>
        </dgm:presLayoutVars>
      </dgm:prSet>
      <dgm:spPr/>
      <dgm:t>
        <a:bodyPr/>
        <a:lstStyle/>
        <a:p>
          <a:endParaRPr lang="en-US"/>
        </a:p>
      </dgm:t>
    </dgm:pt>
    <dgm:pt modelId="{C1DC53F9-99D5-4589-8863-5E906F86BEA3}" type="pres">
      <dgm:prSet presAssocID="{D9E9E3AF-06B9-4D4F-9C23-8B5B21F66E21}" presName="spacer" presStyleCnt="0"/>
      <dgm:spPr/>
    </dgm:pt>
    <dgm:pt modelId="{BDB386D8-9958-46FC-BB49-5D4429AEC04C}" type="pres">
      <dgm:prSet presAssocID="{5D6DCD8C-8DA3-4775-AD4C-D5A1F2333660}" presName="parentText" presStyleLbl="node1" presStyleIdx="3" presStyleCnt="7">
        <dgm:presLayoutVars>
          <dgm:chMax val="0"/>
          <dgm:bulletEnabled val="1"/>
        </dgm:presLayoutVars>
      </dgm:prSet>
      <dgm:spPr/>
      <dgm:t>
        <a:bodyPr/>
        <a:lstStyle/>
        <a:p>
          <a:endParaRPr lang="en-US"/>
        </a:p>
      </dgm:t>
    </dgm:pt>
    <dgm:pt modelId="{8EA748E2-AA85-4617-9F07-3B91AF6CF1C7}" type="pres">
      <dgm:prSet presAssocID="{C9C264BB-0EAE-4282-A8EF-26718EE1A569}" presName="spacer" presStyleCnt="0"/>
      <dgm:spPr/>
    </dgm:pt>
    <dgm:pt modelId="{31FFA224-A4DC-4A13-BE6B-8ECBC314F7ED}" type="pres">
      <dgm:prSet presAssocID="{8203F3E4-A255-4AC8-9047-207980EBEF14}" presName="parentText" presStyleLbl="node1" presStyleIdx="4" presStyleCnt="7">
        <dgm:presLayoutVars>
          <dgm:chMax val="0"/>
          <dgm:bulletEnabled val="1"/>
        </dgm:presLayoutVars>
      </dgm:prSet>
      <dgm:spPr/>
      <dgm:t>
        <a:bodyPr/>
        <a:lstStyle/>
        <a:p>
          <a:endParaRPr lang="en-US"/>
        </a:p>
      </dgm:t>
    </dgm:pt>
    <dgm:pt modelId="{BC55295F-E478-4F53-B3F9-944BDDF981EB}" type="pres">
      <dgm:prSet presAssocID="{E079CE8D-80AF-45EA-8818-EED0780A83BE}" presName="spacer" presStyleCnt="0"/>
      <dgm:spPr/>
    </dgm:pt>
    <dgm:pt modelId="{31F0D3EC-EF23-4D19-9981-CDA0F8DE66CE}" type="pres">
      <dgm:prSet presAssocID="{FCF046AA-7F71-45A5-BE8C-B55390B2341A}" presName="parentText" presStyleLbl="node1" presStyleIdx="5" presStyleCnt="7">
        <dgm:presLayoutVars>
          <dgm:chMax val="0"/>
          <dgm:bulletEnabled val="1"/>
        </dgm:presLayoutVars>
      </dgm:prSet>
      <dgm:spPr/>
      <dgm:t>
        <a:bodyPr/>
        <a:lstStyle/>
        <a:p>
          <a:endParaRPr lang="en-US"/>
        </a:p>
      </dgm:t>
    </dgm:pt>
    <dgm:pt modelId="{73C23B61-512F-4DBA-9B8F-92BD00B4F726}" type="pres">
      <dgm:prSet presAssocID="{60987290-018F-4FF7-B014-35465C4CC7BB}" presName="spacer" presStyleCnt="0"/>
      <dgm:spPr/>
    </dgm:pt>
    <dgm:pt modelId="{7961F3DB-E180-4B5F-9A91-9A08BB735BAF}" type="pres">
      <dgm:prSet presAssocID="{4F682BA7-AF19-453B-AA26-2B13C7901F48}" presName="parentText" presStyleLbl="node1" presStyleIdx="6" presStyleCnt="7">
        <dgm:presLayoutVars>
          <dgm:chMax val="0"/>
          <dgm:bulletEnabled val="1"/>
        </dgm:presLayoutVars>
      </dgm:prSet>
      <dgm:spPr/>
      <dgm:t>
        <a:bodyPr/>
        <a:lstStyle/>
        <a:p>
          <a:endParaRPr lang="en-US"/>
        </a:p>
      </dgm:t>
    </dgm:pt>
  </dgm:ptLst>
  <dgm:cxnLst>
    <dgm:cxn modelId="{98D52CC3-D432-4836-ACBB-48D9E4F8E477}" type="presOf" srcId="{11755FB7-026E-48D7-B1BF-A037EF18C856}" destId="{D726D699-F03B-440A-92B3-292493720443}" srcOrd="0" destOrd="0" presId="urn:microsoft.com/office/officeart/2005/8/layout/vList2"/>
    <dgm:cxn modelId="{AA0884D9-DFCB-44FD-ACD7-25BEA2181DF5}" srcId="{498D0C56-AEE3-497D-BA13-C0EF514032D8}" destId="{70EE67F3-8BDE-4C0A-A71E-1749114EEC14}" srcOrd="2" destOrd="0" parTransId="{D8978619-F43A-4811-8067-27C4F856EDA5}" sibTransId="{D9E9E3AF-06B9-4D4F-9C23-8B5B21F66E21}"/>
    <dgm:cxn modelId="{4A9FE51F-8568-4E5D-8149-38EBE7DE314A}" type="presOf" srcId="{8203F3E4-A255-4AC8-9047-207980EBEF14}" destId="{31FFA224-A4DC-4A13-BE6B-8ECBC314F7ED}" srcOrd="0" destOrd="0" presId="urn:microsoft.com/office/officeart/2005/8/layout/vList2"/>
    <dgm:cxn modelId="{D4A96192-0026-4331-8666-41A88C0B9D31}" srcId="{498D0C56-AEE3-497D-BA13-C0EF514032D8}" destId="{FCF046AA-7F71-45A5-BE8C-B55390B2341A}" srcOrd="5" destOrd="0" parTransId="{D4F76B57-15A9-45B0-91A9-1A28A5AB2C1A}" sibTransId="{60987290-018F-4FF7-B014-35465C4CC7BB}"/>
    <dgm:cxn modelId="{0BF35441-6FB6-487C-B0FF-5CE13972F388}" type="presOf" srcId="{79180EEF-D6B4-47DD-B62C-BB6C804C9064}" destId="{A881BFEC-ADB4-42A1-8231-3F5D9A72593E}" srcOrd="0" destOrd="0" presId="urn:microsoft.com/office/officeart/2005/8/layout/vList2"/>
    <dgm:cxn modelId="{F8C12962-C6BC-4510-8D24-715686C23823}" srcId="{498D0C56-AEE3-497D-BA13-C0EF514032D8}" destId="{11755FB7-026E-48D7-B1BF-A037EF18C856}" srcOrd="1" destOrd="0" parTransId="{4C07C079-A590-404C-83EB-92F5E200C3F3}" sibTransId="{7C7E621C-4A3D-4EEA-B7DD-D4986C4175E1}"/>
    <dgm:cxn modelId="{59DDA229-A044-47A0-B3A7-0AF54BA71A8D}" type="presOf" srcId="{5D6DCD8C-8DA3-4775-AD4C-D5A1F2333660}" destId="{BDB386D8-9958-46FC-BB49-5D4429AEC04C}" srcOrd="0" destOrd="0" presId="urn:microsoft.com/office/officeart/2005/8/layout/vList2"/>
    <dgm:cxn modelId="{2FE2155C-CBD5-4B38-B22E-F863C6E1B6AE}" srcId="{498D0C56-AEE3-497D-BA13-C0EF514032D8}" destId="{79180EEF-D6B4-47DD-B62C-BB6C804C9064}" srcOrd="0" destOrd="0" parTransId="{484653DD-3590-40E7-951F-68887C73110E}" sibTransId="{05382E76-2D2E-4AE9-A0CD-4FB84E04AC0B}"/>
    <dgm:cxn modelId="{75A22959-8074-4931-9B19-5D14D89ADBBD}" type="presOf" srcId="{498D0C56-AEE3-497D-BA13-C0EF514032D8}" destId="{071125F8-950D-481D-AD05-0574BC004DC7}" srcOrd="0" destOrd="0" presId="urn:microsoft.com/office/officeart/2005/8/layout/vList2"/>
    <dgm:cxn modelId="{F2DFED57-4FF5-4CDF-9C92-B03687AE0EAF}" srcId="{498D0C56-AEE3-497D-BA13-C0EF514032D8}" destId="{8203F3E4-A255-4AC8-9047-207980EBEF14}" srcOrd="4" destOrd="0" parTransId="{E5D750BF-676D-417D-8930-BF3B9CD944FD}" sibTransId="{E079CE8D-80AF-45EA-8818-EED0780A83BE}"/>
    <dgm:cxn modelId="{51DD3370-CB3B-4F12-BE1A-0FF89D076996}" srcId="{498D0C56-AEE3-497D-BA13-C0EF514032D8}" destId="{4F682BA7-AF19-453B-AA26-2B13C7901F48}" srcOrd="6" destOrd="0" parTransId="{10A79827-6817-48C4-828A-EE09D4F6B720}" sibTransId="{5B716916-8793-41DF-B605-25E078AACF7E}"/>
    <dgm:cxn modelId="{30CF5E22-8700-403D-A7C5-61A26D99C9BB}" type="presOf" srcId="{FCF046AA-7F71-45A5-BE8C-B55390B2341A}" destId="{31F0D3EC-EF23-4D19-9981-CDA0F8DE66CE}" srcOrd="0" destOrd="0" presId="urn:microsoft.com/office/officeart/2005/8/layout/vList2"/>
    <dgm:cxn modelId="{9972BF17-B433-4E29-AFB2-409E6BBE43F5}" type="presOf" srcId="{70EE67F3-8BDE-4C0A-A71E-1749114EEC14}" destId="{9E0F3C6F-3189-45D7-8699-5B87892426F9}" srcOrd="0" destOrd="0" presId="urn:microsoft.com/office/officeart/2005/8/layout/vList2"/>
    <dgm:cxn modelId="{8335C9F4-21EE-49A9-AC19-72210674A57E}" type="presOf" srcId="{4F682BA7-AF19-453B-AA26-2B13C7901F48}" destId="{7961F3DB-E180-4B5F-9A91-9A08BB735BAF}" srcOrd="0" destOrd="0" presId="urn:microsoft.com/office/officeart/2005/8/layout/vList2"/>
    <dgm:cxn modelId="{3BE7D437-A9D1-449A-A025-51619A5275C1}" srcId="{498D0C56-AEE3-497D-BA13-C0EF514032D8}" destId="{5D6DCD8C-8DA3-4775-AD4C-D5A1F2333660}" srcOrd="3" destOrd="0" parTransId="{C1B9C5F5-7B6B-4201-AA02-CAC24B61C54F}" sibTransId="{C9C264BB-0EAE-4282-A8EF-26718EE1A569}"/>
    <dgm:cxn modelId="{DC65F4A6-7C42-4595-AFE7-2055B69B7A78}" type="presParOf" srcId="{071125F8-950D-481D-AD05-0574BC004DC7}" destId="{A881BFEC-ADB4-42A1-8231-3F5D9A72593E}" srcOrd="0" destOrd="0" presId="urn:microsoft.com/office/officeart/2005/8/layout/vList2"/>
    <dgm:cxn modelId="{C13EB155-6F0F-44F4-9C23-CBBF364610A8}" type="presParOf" srcId="{071125F8-950D-481D-AD05-0574BC004DC7}" destId="{790571B0-17F2-4198-8338-806F85E28BE3}" srcOrd="1" destOrd="0" presId="urn:microsoft.com/office/officeart/2005/8/layout/vList2"/>
    <dgm:cxn modelId="{A587C3C2-CEBA-4DD6-AEAB-CE0CE00B99AF}" type="presParOf" srcId="{071125F8-950D-481D-AD05-0574BC004DC7}" destId="{D726D699-F03B-440A-92B3-292493720443}" srcOrd="2" destOrd="0" presId="urn:microsoft.com/office/officeart/2005/8/layout/vList2"/>
    <dgm:cxn modelId="{40B5BA1B-2B4A-4909-8099-DE06EA9CF568}" type="presParOf" srcId="{071125F8-950D-481D-AD05-0574BC004DC7}" destId="{C4A67ED8-A771-4895-B462-FBF253D3EACE}" srcOrd="3" destOrd="0" presId="urn:microsoft.com/office/officeart/2005/8/layout/vList2"/>
    <dgm:cxn modelId="{2B5EAD1C-68DF-4BAD-97E7-01B1C7D29550}" type="presParOf" srcId="{071125F8-950D-481D-AD05-0574BC004DC7}" destId="{9E0F3C6F-3189-45D7-8699-5B87892426F9}" srcOrd="4" destOrd="0" presId="urn:microsoft.com/office/officeart/2005/8/layout/vList2"/>
    <dgm:cxn modelId="{C5BF1E71-96AE-4006-905B-3CBCA87AAA5B}" type="presParOf" srcId="{071125F8-950D-481D-AD05-0574BC004DC7}" destId="{C1DC53F9-99D5-4589-8863-5E906F86BEA3}" srcOrd="5" destOrd="0" presId="urn:microsoft.com/office/officeart/2005/8/layout/vList2"/>
    <dgm:cxn modelId="{A9AAD722-0C59-4E0E-8E55-A20DEFBDBF16}" type="presParOf" srcId="{071125F8-950D-481D-AD05-0574BC004DC7}" destId="{BDB386D8-9958-46FC-BB49-5D4429AEC04C}" srcOrd="6" destOrd="0" presId="urn:microsoft.com/office/officeart/2005/8/layout/vList2"/>
    <dgm:cxn modelId="{5A41A92B-115F-451E-8374-6E3B69A8177A}" type="presParOf" srcId="{071125F8-950D-481D-AD05-0574BC004DC7}" destId="{8EA748E2-AA85-4617-9F07-3B91AF6CF1C7}" srcOrd="7" destOrd="0" presId="urn:microsoft.com/office/officeart/2005/8/layout/vList2"/>
    <dgm:cxn modelId="{F0C8FE1D-162A-4723-8524-6A0B6E91A5AD}" type="presParOf" srcId="{071125F8-950D-481D-AD05-0574BC004DC7}" destId="{31FFA224-A4DC-4A13-BE6B-8ECBC314F7ED}" srcOrd="8" destOrd="0" presId="urn:microsoft.com/office/officeart/2005/8/layout/vList2"/>
    <dgm:cxn modelId="{356EFC21-F348-434E-AF3A-8017CFA94947}" type="presParOf" srcId="{071125F8-950D-481D-AD05-0574BC004DC7}" destId="{BC55295F-E478-4F53-B3F9-944BDDF981EB}" srcOrd="9" destOrd="0" presId="urn:microsoft.com/office/officeart/2005/8/layout/vList2"/>
    <dgm:cxn modelId="{535F78FD-AB5A-4221-9DB9-D6BED709659A}" type="presParOf" srcId="{071125F8-950D-481D-AD05-0574BC004DC7}" destId="{31F0D3EC-EF23-4D19-9981-CDA0F8DE66CE}" srcOrd="10" destOrd="0" presId="urn:microsoft.com/office/officeart/2005/8/layout/vList2"/>
    <dgm:cxn modelId="{6CCE047D-A67A-41DE-B43C-3568AE8C6710}" type="presParOf" srcId="{071125F8-950D-481D-AD05-0574BC004DC7}" destId="{73C23B61-512F-4DBA-9B8F-92BD00B4F726}" srcOrd="11" destOrd="0" presId="urn:microsoft.com/office/officeart/2005/8/layout/vList2"/>
    <dgm:cxn modelId="{CCCE45CF-B87B-4C88-AA48-A35CB6270C81}" type="presParOf" srcId="{071125F8-950D-481D-AD05-0574BC004DC7}" destId="{7961F3DB-E180-4B5F-9A91-9A08BB735BAF}"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B3A2F1-CAB0-48EA-A341-7CB98F0C8342}">
      <dsp:nvSpPr>
        <dsp:cNvPr id="0" name=""/>
        <dsp:cNvSpPr/>
      </dsp:nvSpPr>
      <dsp:spPr>
        <a:xfrm>
          <a:off x="1323077" y="589646"/>
          <a:ext cx="1054339" cy="71"/>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113354-0FBC-4682-9E6D-05BCFF00A56A}">
      <dsp:nvSpPr>
        <dsp:cNvPr id="0" name=""/>
        <dsp:cNvSpPr/>
      </dsp:nvSpPr>
      <dsp:spPr>
        <a:xfrm>
          <a:off x="2440677" y="501031"/>
          <a:ext cx="121249" cy="227908"/>
        </a:xfrm>
        <a:prstGeom prst="chevron">
          <a:avLst>
            <a:gd name="adj" fmla="val 90000"/>
          </a:avLst>
        </a:prstGeom>
        <a:solidFill>
          <a:schemeClr val="accent3">
            <a:tint val="40000"/>
            <a:alpha val="90000"/>
            <a:hueOff val="0"/>
            <a:satOff val="0"/>
            <a:lumOff val="0"/>
            <a:alphaOff val="0"/>
          </a:scheme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16B791-E66E-49E5-B8AA-E2524EF0C3D2}">
      <dsp:nvSpPr>
        <dsp:cNvPr id="0" name=""/>
        <dsp:cNvSpPr/>
      </dsp:nvSpPr>
      <dsp:spPr>
        <a:xfrm>
          <a:off x="640844" y="39242"/>
          <a:ext cx="1100881" cy="1100881"/>
        </a:xfrm>
        <a:prstGeom prst="ellips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42720" tIns="42720" rIns="42720" bIns="42720" numCol="1" spcCol="1270" anchor="ctr" anchorCtr="0">
          <a:noAutofit/>
        </a:bodyPr>
        <a:lstStyle/>
        <a:p>
          <a:pPr lvl="0" algn="ctr" defTabSz="2133600">
            <a:lnSpc>
              <a:spcPct val="90000"/>
            </a:lnSpc>
            <a:spcBef>
              <a:spcPct val="0"/>
            </a:spcBef>
            <a:spcAft>
              <a:spcPct val="35000"/>
            </a:spcAft>
          </a:pPr>
          <a:r>
            <a:rPr lang="en-US" sz="4800" kern="1200"/>
            <a:t>1</a:t>
          </a:r>
        </a:p>
      </dsp:txBody>
      <dsp:txXfrm>
        <a:off x="802064" y="200462"/>
        <a:ext cx="778441" cy="778441"/>
      </dsp:txXfrm>
    </dsp:sp>
    <dsp:sp modelId="{874721F7-3BD8-49B3-9948-5433556E1705}">
      <dsp:nvSpPr>
        <dsp:cNvPr id="0" name=""/>
        <dsp:cNvSpPr/>
      </dsp:nvSpPr>
      <dsp:spPr>
        <a:xfrm>
          <a:off x="5153" y="1305686"/>
          <a:ext cx="2372263" cy="1965600"/>
        </a:xfrm>
        <a:prstGeom prst="upArrowCallout">
          <a:avLst>
            <a:gd name="adj1" fmla="val 50000"/>
            <a:gd name="adj2" fmla="val 20000"/>
            <a:gd name="adj3" fmla="val 20000"/>
            <a:gd name="adj4" fmla="val 100000"/>
          </a:avLst>
        </a:prstGeom>
        <a:solidFill>
          <a:schemeClr val="accent4">
            <a:tint val="40000"/>
            <a:alpha val="90000"/>
            <a:hueOff val="0"/>
            <a:satOff val="0"/>
            <a:lumOff val="0"/>
            <a:alphaOff val="0"/>
          </a:schemeClr>
        </a:solidFill>
        <a:ln w="1587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7127" tIns="165100" rIns="187127" bIns="165100" numCol="1" spcCol="1270" anchor="t" anchorCtr="0">
          <a:noAutofit/>
        </a:bodyPr>
        <a:lstStyle/>
        <a:p>
          <a:pPr lvl="0" algn="l" defTabSz="711200">
            <a:lnSpc>
              <a:spcPct val="90000"/>
            </a:lnSpc>
            <a:spcBef>
              <a:spcPct val="0"/>
            </a:spcBef>
            <a:spcAft>
              <a:spcPct val="35000"/>
            </a:spcAft>
          </a:pPr>
          <a:r>
            <a:rPr lang="en-GB" sz="1600" b="1" kern="1200" dirty="0"/>
            <a:t>Work Package 1: </a:t>
          </a:r>
          <a:r>
            <a:rPr lang="en-GB" sz="1600" kern="1200" dirty="0"/>
            <a:t>Using co-production techniques to tailor the Blue Light training programme </a:t>
          </a:r>
          <a:endParaRPr lang="en-US" sz="1600" kern="1200" dirty="0"/>
        </a:p>
      </dsp:txBody>
      <dsp:txXfrm>
        <a:off x="5153" y="1698806"/>
        <a:ext cx="2372263" cy="1572480"/>
      </dsp:txXfrm>
    </dsp:sp>
    <dsp:sp modelId="{B8FC00CE-86DD-4D21-87BE-44D2945C809F}">
      <dsp:nvSpPr>
        <dsp:cNvPr id="0" name=""/>
        <dsp:cNvSpPr/>
      </dsp:nvSpPr>
      <dsp:spPr>
        <a:xfrm>
          <a:off x="2641001" y="589772"/>
          <a:ext cx="2372263" cy="72"/>
        </a:xfrm>
        <a:prstGeom prst="rect">
          <a:avLst/>
        </a:prstGeom>
        <a:solidFill>
          <a:schemeClr val="accent5">
            <a:tint val="40000"/>
            <a:alpha val="90000"/>
            <a:hueOff val="0"/>
            <a:satOff val="0"/>
            <a:lumOff val="0"/>
            <a:alphaOff val="0"/>
          </a:schemeClr>
        </a:solidFill>
        <a:ln w="15875"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7B08DF-9647-450C-A5A2-FA7E5716E0D0}">
      <dsp:nvSpPr>
        <dsp:cNvPr id="0" name=""/>
        <dsp:cNvSpPr/>
      </dsp:nvSpPr>
      <dsp:spPr>
        <a:xfrm>
          <a:off x="5076525" y="501136"/>
          <a:ext cx="121249" cy="228011"/>
        </a:xfrm>
        <a:prstGeom prst="chevron">
          <a:avLst>
            <a:gd name="adj" fmla="val 90000"/>
          </a:avLst>
        </a:prstGeom>
        <a:solidFill>
          <a:schemeClr val="accent6">
            <a:tint val="40000"/>
            <a:alpha val="90000"/>
            <a:hueOff val="0"/>
            <a:satOff val="0"/>
            <a:lumOff val="0"/>
            <a:alphaOff val="0"/>
          </a:schemeClr>
        </a:solidFill>
        <a:ln w="15875" cap="rnd"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94EE20-0751-4495-98EB-D2582274D1F3}">
      <dsp:nvSpPr>
        <dsp:cNvPr id="0" name=""/>
        <dsp:cNvSpPr/>
      </dsp:nvSpPr>
      <dsp:spPr>
        <a:xfrm>
          <a:off x="3276692" y="39367"/>
          <a:ext cx="1100881" cy="1100881"/>
        </a:xfrm>
        <a:prstGeom prst="ellips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42720" tIns="42720" rIns="42720" bIns="42720" numCol="1" spcCol="1270" anchor="ctr" anchorCtr="0">
          <a:noAutofit/>
        </a:bodyPr>
        <a:lstStyle/>
        <a:p>
          <a:pPr lvl="0" algn="ctr" defTabSz="2133600">
            <a:lnSpc>
              <a:spcPct val="90000"/>
            </a:lnSpc>
            <a:spcBef>
              <a:spcPct val="0"/>
            </a:spcBef>
            <a:spcAft>
              <a:spcPct val="35000"/>
            </a:spcAft>
          </a:pPr>
          <a:r>
            <a:rPr lang="en-US" sz="4800" kern="1200"/>
            <a:t>2</a:t>
          </a:r>
        </a:p>
      </dsp:txBody>
      <dsp:txXfrm>
        <a:off x="3437912" y="200587"/>
        <a:ext cx="778441" cy="778441"/>
      </dsp:txXfrm>
    </dsp:sp>
    <dsp:sp modelId="{F9148982-464F-4405-9703-0747F4A18451}">
      <dsp:nvSpPr>
        <dsp:cNvPr id="0" name=""/>
        <dsp:cNvSpPr/>
      </dsp:nvSpPr>
      <dsp:spPr>
        <a:xfrm>
          <a:off x="2641001" y="1305973"/>
          <a:ext cx="2372263" cy="1965600"/>
        </a:xfrm>
        <a:prstGeom prst="upArrowCallout">
          <a:avLst>
            <a:gd name="adj1" fmla="val 50000"/>
            <a:gd name="adj2" fmla="val 20000"/>
            <a:gd name="adj3" fmla="val 20000"/>
            <a:gd name="adj4" fmla="val 100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7127" tIns="165100" rIns="187127" bIns="165100" numCol="1" spcCol="1270" anchor="t" anchorCtr="0">
          <a:noAutofit/>
        </a:bodyPr>
        <a:lstStyle/>
        <a:p>
          <a:pPr lvl="0" algn="l" defTabSz="711200">
            <a:lnSpc>
              <a:spcPct val="90000"/>
            </a:lnSpc>
            <a:spcBef>
              <a:spcPct val="0"/>
            </a:spcBef>
            <a:spcAft>
              <a:spcPct val="35000"/>
            </a:spcAft>
          </a:pPr>
          <a:r>
            <a:rPr lang="en-GB" sz="1600" b="1" kern="1200" dirty="0"/>
            <a:t>Work Package 2: </a:t>
          </a:r>
          <a:r>
            <a:rPr lang="en-GB" sz="1600" kern="1200" dirty="0"/>
            <a:t>Delivery of training to police officers and staff from homeless services</a:t>
          </a:r>
          <a:endParaRPr lang="en-US" sz="1600" kern="1200" dirty="0"/>
        </a:p>
      </dsp:txBody>
      <dsp:txXfrm>
        <a:off x="2641001" y="1699093"/>
        <a:ext cx="2372263" cy="1572480"/>
      </dsp:txXfrm>
    </dsp:sp>
    <dsp:sp modelId="{16BB4ED0-FDCD-4A59-8482-AF0D9872F8E8}">
      <dsp:nvSpPr>
        <dsp:cNvPr id="0" name=""/>
        <dsp:cNvSpPr/>
      </dsp:nvSpPr>
      <dsp:spPr>
        <a:xfrm>
          <a:off x="5276850" y="589772"/>
          <a:ext cx="2372263" cy="72"/>
        </a:xfrm>
        <a:prstGeom prst="rect">
          <a:avLst/>
        </a:prstGeom>
        <a:solidFill>
          <a:schemeClr val="accent3">
            <a:tint val="40000"/>
            <a:alpha val="90000"/>
            <a:hueOff val="0"/>
            <a:satOff val="0"/>
            <a:lumOff val="0"/>
            <a:alphaOff val="0"/>
          </a:scheme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77B5B1-7726-4147-860F-6B0482C8F17C}">
      <dsp:nvSpPr>
        <dsp:cNvPr id="0" name=""/>
        <dsp:cNvSpPr/>
      </dsp:nvSpPr>
      <dsp:spPr>
        <a:xfrm>
          <a:off x="7712373" y="501136"/>
          <a:ext cx="121249" cy="228011"/>
        </a:xfrm>
        <a:prstGeom prst="chevron">
          <a:avLst>
            <a:gd name="adj" fmla="val 90000"/>
          </a:avLst>
        </a:prstGeom>
        <a:solidFill>
          <a:schemeClr val="accent4">
            <a:tint val="40000"/>
            <a:alpha val="90000"/>
            <a:hueOff val="0"/>
            <a:satOff val="0"/>
            <a:lumOff val="0"/>
            <a:alphaOff val="0"/>
          </a:schemeClr>
        </a:solidFill>
        <a:ln w="1587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421FDC-AFDB-4468-A9FB-C85935F806DE}">
      <dsp:nvSpPr>
        <dsp:cNvPr id="0" name=""/>
        <dsp:cNvSpPr/>
      </dsp:nvSpPr>
      <dsp:spPr>
        <a:xfrm>
          <a:off x="5912540" y="39367"/>
          <a:ext cx="1100881" cy="1100881"/>
        </a:xfrm>
        <a:prstGeom prst="ellipse">
          <a:avLst/>
        </a:prstGeom>
        <a:solidFill>
          <a:schemeClr val="accent4">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42720" tIns="42720" rIns="42720" bIns="42720" numCol="1" spcCol="1270" anchor="ctr" anchorCtr="0">
          <a:noAutofit/>
        </a:bodyPr>
        <a:lstStyle/>
        <a:p>
          <a:pPr lvl="0" algn="ctr" defTabSz="2133600">
            <a:lnSpc>
              <a:spcPct val="90000"/>
            </a:lnSpc>
            <a:spcBef>
              <a:spcPct val="0"/>
            </a:spcBef>
            <a:spcAft>
              <a:spcPct val="35000"/>
            </a:spcAft>
          </a:pPr>
          <a:r>
            <a:rPr lang="en-US" sz="4800" kern="1200"/>
            <a:t>3</a:t>
          </a:r>
        </a:p>
      </dsp:txBody>
      <dsp:txXfrm>
        <a:off x="6073760" y="200587"/>
        <a:ext cx="778441" cy="778441"/>
      </dsp:txXfrm>
    </dsp:sp>
    <dsp:sp modelId="{EC21CEB2-6A38-47BC-8353-349B9B7910FF}">
      <dsp:nvSpPr>
        <dsp:cNvPr id="0" name=""/>
        <dsp:cNvSpPr/>
      </dsp:nvSpPr>
      <dsp:spPr>
        <a:xfrm>
          <a:off x="5276850" y="1305973"/>
          <a:ext cx="2372263" cy="1965600"/>
        </a:xfrm>
        <a:prstGeom prst="upArrowCallout">
          <a:avLst>
            <a:gd name="adj1" fmla="val 50000"/>
            <a:gd name="adj2" fmla="val 20000"/>
            <a:gd name="adj3" fmla="val 20000"/>
            <a:gd name="adj4" fmla="val 100000"/>
          </a:avLst>
        </a:prstGeom>
        <a:solidFill>
          <a:schemeClr val="accent5">
            <a:tint val="40000"/>
            <a:alpha val="90000"/>
            <a:hueOff val="0"/>
            <a:satOff val="0"/>
            <a:lumOff val="0"/>
            <a:alphaOff val="0"/>
          </a:schemeClr>
        </a:solidFill>
        <a:ln w="15875"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7127" tIns="165100" rIns="187127" bIns="165100" numCol="1" spcCol="1270" anchor="t" anchorCtr="0">
          <a:noAutofit/>
        </a:bodyPr>
        <a:lstStyle/>
        <a:p>
          <a:pPr lvl="0" algn="l" defTabSz="711200">
            <a:lnSpc>
              <a:spcPct val="90000"/>
            </a:lnSpc>
            <a:spcBef>
              <a:spcPct val="0"/>
            </a:spcBef>
            <a:spcAft>
              <a:spcPct val="35000"/>
            </a:spcAft>
          </a:pPr>
          <a:r>
            <a:rPr lang="en-GB" sz="1600" b="1" kern="1200" dirty="0"/>
            <a:t>Work Package 3: </a:t>
          </a:r>
          <a:r>
            <a:rPr lang="en-GB" sz="1600" kern="1200" dirty="0"/>
            <a:t>Interviews to assess the feasibility and acceptability training</a:t>
          </a:r>
          <a:endParaRPr lang="en-US" sz="1600" kern="1200" dirty="0"/>
        </a:p>
      </dsp:txBody>
      <dsp:txXfrm>
        <a:off x="5276850" y="1699093"/>
        <a:ext cx="2372263" cy="1572480"/>
      </dsp:txXfrm>
    </dsp:sp>
    <dsp:sp modelId="{006CC927-054B-42A3-A71B-2CBB0B5C8957}">
      <dsp:nvSpPr>
        <dsp:cNvPr id="0" name=""/>
        <dsp:cNvSpPr/>
      </dsp:nvSpPr>
      <dsp:spPr>
        <a:xfrm>
          <a:off x="7912698" y="589772"/>
          <a:ext cx="1186131" cy="72"/>
        </a:xfrm>
        <a:prstGeom prst="rect">
          <a:avLst/>
        </a:prstGeom>
        <a:solidFill>
          <a:schemeClr val="accent6">
            <a:tint val="40000"/>
            <a:alpha val="90000"/>
            <a:hueOff val="0"/>
            <a:satOff val="0"/>
            <a:lumOff val="0"/>
            <a:alphaOff val="0"/>
          </a:schemeClr>
        </a:solidFill>
        <a:ln w="15875" cap="rnd"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559C91-7679-4011-9300-338B8103F51E}">
      <dsp:nvSpPr>
        <dsp:cNvPr id="0" name=""/>
        <dsp:cNvSpPr/>
      </dsp:nvSpPr>
      <dsp:spPr>
        <a:xfrm>
          <a:off x="8548389" y="39367"/>
          <a:ext cx="1100881" cy="1100881"/>
        </a:xfrm>
        <a:prstGeom prst="ellipse">
          <a:avLst/>
        </a:prstGeom>
        <a:solidFill>
          <a:schemeClr val="accent5">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42720" tIns="42720" rIns="42720" bIns="42720" numCol="1" spcCol="1270" anchor="ctr" anchorCtr="0">
          <a:noAutofit/>
        </a:bodyPr>
        <a:lstStyle/>
        <a:p>
          <a:pPr lvl="0" algn="ctr" defTabSz="2133600">
            <a:lnSpc>
              <a:spcPct val="90000"/>
            </a:lnSpc>
            <a:spcBef>
              <a:spcPct val="0"/>
            </a:spcBef>
            <a:spcAft>
              <a:spcPct val="35000"/>
            </a:spcAft>
          </a:pPr>
          <a:r>
            <a:rPr lang="en-US" sz="4800" kern="1200"/>
            <a:t>4</a:t>
          </a:r>
        </a:p>
      </dsp:txBody>
      <dsp:txXfrm>
        <a:off x="8709609" y="200587"/>
        <a:ext cx="778441" cy="778441"/>
      </dsp:txXfrm>
    </dsp:sp>
    <dsp:sp modelId="{63E13D97-3B51-48A9-A8EC-E3A9C798D1B6}">
      <dsp:nvSpPr>
        <dsp:cNvPr id="0" name=""/>
        <dsp:cNvSpPr/>
      </dsp:nvSpPr>
      <dsp:spPr>
        <a:xfrm>
          <a:off x="7912698" y="1305973"/>
          <a:ext cx="2372263" cy="1965600"/>
        </a:xfrm>
        <a:prstGeom prst="upArrowCallout">
          <a:avLst>
            <a:gd name="adj1" fmla="val 50000"/>
            <a:gd name="adj2" fmla="val 20000"/>
            <a:gd name="adj3" fmla="val 20000"/>
            <a:gd name="adj4" fmla="val 100000"/>
          </a:avLst>
        </a:prstGeom>
        <a:solidFill>
          <a:schemeClr val="accent3">
            <a:tint val="40000"/>
            <a:alpha val="90000"/>
            <a:hueOff val="0"/>
            <a:satOff val="0"/>
            <a:lumOff val="0"/>
            <a:alphaOff val="0"/>
          </a:scheme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7127" tIns="165100" rIns="187127" bIns="165100" numCol="1" spcCol="1270" anchor="t" anchorCtr="0">
          <a:noAutofit/>
        </a:bodyPr>
        <a:lstStyle/>
        <a:p>
          <a:pPr lvl="0" algn="l" defTabSz="711200">
            <a:lnSpc>
              <a:spcPct val="90000"/>
            </a:lnSpc>
            <a:spcBef>
              <a:spcPct val="0"/>
            </a:spcBef>
            <a:spcAft>
              <a:spcPct val="35000"/>
            </a:spcAft>
          </a:pPr>
          <a:r>
            <a:rPr lang="en-GB" sz="1600" b="1" kern="1200" dirty="0"/>
            <a:t>Work Package 4: </a:t>
          </a:r>
          <a:r>
            <a:rPr lang="en-GB" sz="1600" b="0" kern="1200" dirty="0"/>
            <a:t>Qu</a:t>
          </a:r>
          <a:r>
            <a:rPr lang="en-GB" sz="1600" kern="1200" dirty="0"/>
            <a:t>alitative evaluation to understand changes in practice and attitudes</a:t>
          </a:r>
          <a:endParaRPr lang="en-US" sz="1600" kern="1200" dirty="0"/>
        </a:p>
      </dsp:txBody>
      <dsp:txXfrm>
        <a:off x="7912698" y="1699093"/>
        <a:ext cx="2372263" cy="1572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5CB705-5D52-42BF-BBFB-503AEB4B17B6}">
      <dsp:nvSpPr>
        <dsp:cNvPr id="0" name=""/>
        <dsp:cNvSpPr/>
      </dsp:nvSpPr>
      <dsp:spPr>
        <a:xfrm>
          <a:off x="0" y="347234"/>
          <a:ext cx="5906327" cy="814274"/>
        </a:xfrm>
        <a:prstGeom prst="rect">
          <a:avLst/>
        </a:prstGeom>
        <a:solidFill>
          <a:schemeClr val="lt1">
            <a:alpha val="90000"/>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8397" tIns="229108" rIns="458397" bIns="78232" numCol="1" spcCol="1270" anchor="t" anchorCtr="0">
          <a:noAutofit/>
        </a:bodyPr>
        <a:lstStyle/>
        <a:p>
          <a:pPr marL="57150" lvl="1" indent="-57150" algn="l" defTabSz="488950">
            <a:lnSpc>
              <a:spcPct val="90000"/>
            </a:lnSpc>
            <a:spcBef>
              <a:spcPct val="0"/>
            </a:spcBef>
            <a:spcAft>
              <a:spcPct val="15000"/>
            </a:spcAft>
            <a:buChar char="••"/>
          </a:pPr>
          <a:r>
            <a:rPr lang="en-GB" sz="1100" kern="1200"/>
            <a:t>Aims of Blue Light training</a:t>
          </a:r>
          <a:endParaRPr lang="en-US" sz="1100" kern="1200"/>
        </a:p>
        <a:p>
          <a:pPr marL="57150" lvl="1" indent="-57150" algn="l" defTabSz="488950">
            <a:lnSpc>
              <a:spcPct val="90000"/>
            </a:lnSpc>
            <a:spcBef>
              <a:spcPct val="0"/>
            </a:spcBef>
            <a:spcAft>
              <a:spcPct val="15000"/>
            </a:spcAft>
            <a:buChar char="••"/>
          </a:pPr>
          <a:r>
            <a:rPr lang="en-GB" sz="1100" kern="1200"/>
            <a:t>Working with Blue Light clients</a:t>
          </a:r>
          <a:endParaRPr lang="en-US" sz="1100" kern="1200"/>
        </a:p>
        <a:p>
          <a:pPr marL="57150" lvl="1" indent="-57150" algn="l" defTabSz="488950">
            <a:lnSpc>
              <a:spcPct val="90000"/>
            </a:lnSpc>
            <a:spcBef>
              <a:spcPct val="0"/>
            </a:spcBef>
            <a:spcAft>
              <a:spcPct val="15000"/>
            </a:spcAft>
            <a:buChar char="••"/>
          </a:pPr>
          <a:r>
            <a:rPr lang="en-GB" sz="1100" kern="1200"/>
            <a:t>Barriers to change</a:t>
          </a:r>
          <a:endParaRPr lang="en-US" sz="1100" kern="1200"/>
        </a:p>
      </dsp:txBody>
      <dsp:txXfrm>
        <a:off x="0" y="347234"/>
        <a:ext cx="5906327" cy="814274"/>
      </dsp:txXfrm>
    </dsp:sp>
    <dsp:sp modelId="{895CFE75-1F6C-4674-AAAD-FDE9ACD5DC15}">
      <dsp:nvSpPr>
        <dsp:cNvPr id="0" name=""/>
        <dsp:cNvSpPr/>
      </dsp:nvSpPr>
      <dsp:spPr>
        <a:xfrm>
          <a:off x="295316" y="184874"/>
          <a:ext cx="4134429" cy="324720"/>
        </a:xfrm>
        <a:prstGeom prst="roundRect">
          <a:avLst/>
        </a:prstGeom>
        <a:solidFill>
          <a:schemeClr val="accent5">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6272" tIns="0" rIns="156272" bIns="0" numCol="1" spcCol="1270" anchor="ctr" anchorCtr="0">
          <a:noAutofit/>
        </a:bodyPr>
        <a:lstStyle/>
        <a:p>
          <a:pPr lvl="0" algn="l" defTabSz="488950">
            <a:lnSpc>
              <a:spcPct val="90000"/>
            </a:lnSpc>
            <a:spcBef>
              <a:spcPct val="0"/>
            </a:spcBef>
            <a:spcAft>
              <a:spcPct val="35000"/>
            </a:spcAft>
          </a:pPr>
          <a:r>
            <a:rPr lang="en-GB" sz="1100" kern="1200"/>
            <a:t>Introductory modules</a:t>
          </a:r>
          <a:endParaRPr lang="en-US" sz="1100" kern="1200"/>
        </a:p>
      </dsp:txBody>
      <dsp:txXfrm>
        <a:off x="311168" y="200726"/>
        <a:ext cx="4102725" cy="293016"/>
      </dsp:txXfrm>
    </dsp:sp>
    <dsp:sp modelId="{24B576FA-D059-42E9-8E53-1BFA9DA47CAA}">
      <dsp:nvSpPr>
        <dsp:cNvPr id="0" name=""/>
        <dsp:cNvSpPr/>
      </dsp:nvSpPr>
      <dsp:spPr>
        <a:xfrm>
          <a:off x="0" y="1383270"/>
          <a:ext cx="5906327" cy="623700"/>
        </a:xfrm>
        <a:prstGeom prst="rect">
          <a:avLst/>
        </a:prstGeom>
        <a:solidFill>
          <a:schemeClr val="lt1">
            <a:alpha val="90000"/>
            <a:hueOff val="0"/>
            <a:satOff val="0"/>
            <a:lumOff val="0"/>
            <a:alphaOff val="0"/>
          </a:schemeClr>
        </a:solidFill>
        <a:ln w="15875" cap="rnd" cmpd="sng" algn="ctr">
          <a:solidFill>
            <a:schemeClr val="accent5">
              <a:hueOff val="131242"/>
              <a:satOff val="7048"/>
              <a:lumOff val="-25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8397" tIns="229108" rIns="458397" bIns="78232" numCol="1" spcCol="1270" anchor="t" anchorCtr="0">
          <a:noAutofit/>
        </a:bodyPr>
        <a:lstStyle/>
        <a:p>
          <a:pPr marL="57150" lvl="1" indent="-57150" algn="l" defTabSz="488950">
            <a:lnSpc>
              <a:spcPct val="90000"/>
            </a:lnSpc>
            <a:spcBef>
              <a:spcPct val="0"/>
            </a:spcBef>
            <a:spcAft>
              <a:spcPct val="15000"/>
            </a:spcAft>
            <a:buChar char="••"/>
          </a:pPr>
          <a:r>
            <a:rPr lang="en-GB" sz="1100" kern="1200"/>
            <a:t>Overview of different interventions and treatment approaches (e.g., motivational interviewing)</a:t>
          </a:r>
          <a:endParaRPr lang="en-US" sz="1100" kern="1200"/>
        </a:p>
      </dsp:txBody>
      <dsp:txXfrm>
        <a:off x="0" y="1383270"/>
        <a:ext cx="5906327" cy="623700"/>
      </dsp:txXfrm>
    </dsp:sp>
    <dsp:sp modelId="{FA22EB9A-677F-4252-B0D4-845B03903840}">
      <dsp:nvSpPr>
        <dsp:cNvPr id="0" name=""/>
        <dsp:cNvSpPr/>
      </dsp:nvSpPr>
      <dsp:spPr>
        <a:xfrm>
          <a:off x="295316" y="1220910"/>
          <a:ext cx="4134429" cy="324720"/>
        </a:xfrm>
        <a:prstGeom prst="roundRect">
          <a:avLst/>
        </a:prstGeom>
        <a:solidFill>
          <a:schemeClr val="accent5">
            <a:hueOff val="131242"/>
            <a:satOff val="7048"/>
            <a:lumOff val="-2549"/>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6272" tIns="0" rIns="156272" bIns="0" numCol="1" spcCol="1270" anchor="ctr" anchorCtr="0">
          <a:noAutofit/>
        </a:bodyPr>
        <a:lstStyle/>
        <a:p>
          <a:pPr lvl="0" algn="l" defTabSz="488950">
            <a:lnSpc>
              <a:spcPct val="90000"/>
            </a:lnSpc>
            <a:spcBef>
              <a:spcPct val="0"/>
            </a:spcBef>
            <a:spcAft>
              <a:spcPct val="35000"/>
            </a:spcAft>
          </a:pPr>
          <a:r>
            <a:rPr lang="en-GB" sz="1100" kern="1200"/>
            <a:t>What works?</a:t>
          </a:r>
          <a:endParaRPr lang="en-US" sz="1100" kern="1200"/>
        </a:p>
      </dsp:txBody>
      <dsp:txXfrm>
        <a:off x="311168" y="1236762"/>
        <a:ext cx="4102725" cy="293016"/>
      </dsp:txXfrm>
    </dsp:sp>
    <dsp:sp modelId="{3D242CCE-65E4-41E8-B6AC-0428D4C2F389}">
      <dsp:nvSpPr>
        <dsp:cNvPr id="0" name=""/>
        <dsp:cNvSpPr/>
      </dsp:nvSpPr>
      <dsp:spPr>
        <a:xfrm>
          <a:off x="0" y="2228730"/>
          <a:ext cx="5906327" cy="277200"/>
        </a:xfrm>
        <a:prstGeom prst="rect">
          <a:avLst/>
        </a:prstGeom>
        <a:solidFill>
          <a:schemeClr val="lt1">
            <a:alpha val="90000"/>
            <a:hueOff val="0"/>
            <a:satOff val="0"/>
            <a:lumOff val="0"/>
            <a:alphaOff val="0"/>
          </a:schemeClr>
        </a:solidFill>
        <a:ln w="15875" cap="rnd" cmpd="sng" algn="ctr">
          <a:solidFill>
            <a:schemeClr val="accent5">
              <a:hueOff val="262483"/>
              <a:satOff val="14096"/>
              <a:lumOff val="-5098"/>
              <a:alphaOff val="0"/>
            </a:schemeClr>
          </a:solidFill>
          <a:prstDash val="solid"/>
        </a:ln>
        <a:effectLst/>
      </dsp:spPr>
      <dsp:style>
        <a:lnRef idx="2">
          <a:scrgbClr r="0" g="0" b="0"/>
        </a:lnRef>
        <a:fillRef idx="1">
          <a:scrgbClr r="0" g="0" b="0"/>
        </a:fillRef>
        <a:effectRef idx="0">
          <a:scrgbClr r="0" g="0" b="0"/>
        </a:effectRef>
        <a:fontRef idx="minor"/>
      </dsp:style>
    </dsp:sp>
    <dsp:sp modelId="{F4ACA0D9-48AB-41E4-80B2-CDD1217CB40E}">
      <dsp:nvSpPr>
        <dsp:cNvPr id="0" name=""/>
        <dsp:cNvSpPr/>
      </dsp:nvSpPr>
      <dsp:spPr>
        <a:xfrm>
          <a:off x="295316" y="2066370"/>
          <a:ext cx="4134429" cy="324720"/>
        </a:xfrm>
        <a:prstGeom prst="roundRect">
          <a:avLst/>
        </a:prstGeom>
        <a:solidFill>
          <a:schemeClr val="accent5">
            <a:hueOff val="262483"/>
            <a:satOff val="14096"/>
            <a:lumOff val="-5098"/>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6272" tIns="0" rIns="156272" bIns="0" numCol="1" spcCol="1270" anchor="ctr" anchorCtr="0">
          <a:noAutofit/>
        </a:bodyPr>
        <a:lstStyle/>
        <a:p>
          <a:pPr lvl="0" algn="l" defTabSz="488950">
            <a:lnSpc>
              <a:spcPct val="90000"/>
            </a:lnSpc>
            <a:spcBef>
              <a:spcPct val="0"/>
            </a:spcBef>
            <a:spcAft>
              <a:spcPct val="35000"/>
            </a:spcAft>
          </a:pPr>
          <a:r>
            <a:rPr lang="en-GB" sz="1100" kern="1200"/>
            <a:t>Screening and personalised feedback</a:t>
          </a:r>
          <a:endParaRPr lang="en-US" sz="1100" kern="1200"/>
        </a:p>
      </dsp:txBody>
      <dsp:txXfrm>
        <a:off x="311168" y="2082222"/>
        <a:ext cx="4102725" cy="293016"/>
      </dsp:txXfrm>
    </dsp:sp>
    <dsp:sp modelId="{D5FEA8B6-D43B-4AA7-843E-A28EB9E9217D}">
      <dsp:nvSpPr>
        <dsp:cNvPr id="0" name=""/>
        <dsp:cNvSpPr/>
      </dsp:nvSpPr>
      <dsp:spPr>
        <a:xfrm>
          <a:off x="0" y="2727690"/>
          <a:ext cx="5906327" cy="277200"/>
        </a:xfrm>
        <a:prstGeom prst="rect">
          <a:avLst/>
        </a:prstGeom>
        <a:solidFill>
          <a:schemeClr val="lt1">
            <a:alpha val="90000"/>
            <a:hueOff val="0"/>
            <a:satOff val="0"/>
            <a:lumOff val="0"/>
            <a:alphaOff val="0"/>
          </a:schemeClr>
        </a:solidFill>
        <a:ln w="15875" cap="rnd" cmpd="sng" algn="ctr">
          <a:solidFill>
            <a:schemeClr val="accent5">
              <a:hueOff val="393725"/>
              <a:satOff val="21144"/>
              <a:lumOff val="-7647"/>
              <a:alphaOff val="0"/>
            </a:schemeClr>
          </a:solidFill>
          <a:prstDash val="solid"/>
        </a:ln>
        <a:effectLst/>
      </dsp:spPr>
      <dsp:style>
        <a:lnRef idx="2">
          <a:scrgbClr r="0" g="0" b="0"/>
        </a:lnRef>
        <a:fillRef idx="1">
          <a:scrgbClr r="0" g="0" b="0"/>
        </a:fillRef>
        <a:effectRef idx="0">
          <a:scrgbClr r="0" g="0" b="0"/>
        </a:effectRef>
        <a:fontRef idx="minor"/>
      </dsp:style>
    </dsp:sp>
    <dsp:sp modelId="{5538ED93-3ED7-4F3B-B645-F5623675B390}">
      <dsp:nvSpPr>
        <dsp:cNvPr id="0" name=""/>
        <dsp:cNvSpPr/>
      </dsp:nvSpPr>
      <dsp:spPr>
        <a:xfrm>
          <a:off x="295316" y="2565330"/>
          <a:ext cx="4134429" cy="324720"/>
        </a:xfrm>
        <a:prstGeom prst="roundRect">
          <a:avLst/>
        </a:prstGeom>
        <a:solidFill>
          <a:schemeClr val="accent5">
            <a:hueOff val="393725"/>
            <a:satOff val="21144"/>
            <a:lumOff val="-7647"/>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6272" tIns="0" rIns="156272" bIns="0" numCol="1" spcCol="1270" anchor="ctr" anchorCtr="0">
          <a:noAutofit/>
        </a:bodyPr>
        <a:lstStyle/>
        <a:p>
          <a:pPr lvl="0" algn="l" defTabSz="488950">
            <a:lnSpc>
              <a:spcPct val="90000"/>
            </a:lnSpc>
            <a:spcBef>
              <a:spcPct val="0"/>
            </a:spcBef>
            <a:spcAft>
              <a:spcPct val="35000"/>
            </a:spcAft>
          </a:pPr>
          <a:r>
            <a:rPr lang="en-GB" sz="1100" kern="1200"/>
            <a:t>Engagement and referrals</a:t>
          </a:r>
          <a:endParaRPr lang="en-US" sz="1100" kern="1200"/>
        </a:p>
      </dsp:txBody>
      <dsp:txXfrm>
        <a:off x="311168" y="2581182"/>
        <a:ext cx="4102725" cy="293016"/>
      </dsp:txXfrm>
    </dsp:sp>
    <dsp:sp modelId="{82344CEE-42DC-4360-B0A1-CE3352EDC62C}">
      <dsp:nvSpPr>
        <dsp:cNvPr id="0" name=""/>
        <dsp:cNvSpPr/>
      </dsp:nvSpPr>
      <dsp:spPr>
        <a:xfrm>
          <a:off x="0" y="3226650"/>
          <a:ext cx="5906327" cy="277200"/>
        </a:xfrm>
        <a:prstGeom prst="rect">
          <a:avLst/>
        </a:prstGeom>
        <a:solidFill>
          <a:schemeClr val="lt1">
            <a:alpha val="90000"/>
            <a:hueOff val="0"/>
            <a:satOff val="0"/>
            <a:lumOff val="0"/>
            <a:alphaOff val="0"/>
          </a:schemeClr>
        </a:solidFill>
        <a:ln w="15875" cap="rnd" cmpd="sng" algn="ctr">
          <a:solidFill>
            <a:schemeClr val="accent5">
              <a:hueOff val="524966"/>
              <a:satOff val="28192"/>
              <a:lumOff val="-10196"/>
              <a:alphaOff val="0"/>
            </a:schemeClr>
          </a:solidFill>
          <a:prstDash val="solid"/>
        </a:ln>
        <a:effectLst/>
      </dsp:spPr>
      <dsp:style>
        <a:lnRef idx="2">
          <a:scrgbClr r="0" g="0" b="0"/>
        </a:lnRef>
        <a:fillRef idx="1">
          <a:scrgbClr r="0" g="0" b="0"/>
        </a:fillRef>
        <a:effectRef idx="0">
          <a:scrgbClr r="0" g="0" b="0"/>
        </a:effectRef>
        <a:fontRef idx="minor"/>
      </dsp:style>
    </dsp:sp>
    <dsp:sp modelId="{EFCD11CE-C10D-42FA-8E57-B531BB0EB180}">
      <dsp:nvSpPr>
        <dsp:cNvPr id="0" name=""/>
        <dsp:cNvSpPr/>
      </dsp:nvSpPr>
      <dsp:spPr>
        <a:xfrm>
          <a:off x="295316" y="3064290"/>
          <a:ext cx="4134429" cy="324720"/>
        </a:xfrm>
        <a:prstGeom prst="roundRect">
          <a:avLst/>
        </a:prstGeom>
        <a:solidFill>
          <a:schemeClr val="accent5">
            <a:hueOff val="524966"/>
            <a:satOff val="28192"/>
            <a:lumOff val="-10196"/>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6272" tIns="0" rIns="156272" bIns="0" numCol="1" spcCol="1270" anchor="ctr" anchorCtr="0">
          <a:noAutofit/>
        </a:bodyPr>
        <a:lstStyle/>
        <a:p>
          <a:pPr lvl="0" algn="l" defTabSz="488950">
            <a:lnSpc>
              <a:spcPct val="90000"/>
            </a:lnSpc>
            <a:spcBef>
              <a:spcPct val="0"/>
            </a:spcBef>
            <a:spcAft>
              <a:spcPct val="35000"/>
            </a:spcAft>
          </a:pPr>
          <a:r>
            <a:rPr lang="en-GB" sz="1100" kern="1200"/>
            <a:t>Risk assessment and harm reduction</a:t>
          </a:r>
          <a:endParaRPr lang="en-US" sz="1100" kern="1200"/>
        </a:p>
      </dsp:txBody>
      <dsp:txXfrm>
        <a:off x="311168" y="3080142"/>
        <a:ext cx="4102725" cy="293016"/>
      </dsp:txXfrm>
    </dsp:sp>
    <dsp:sp modelId="{58015E14-CB48-466E-9965-63AD64A095A7}">
      <dsp:nvSpPr>
        <dsp:cNvPr id="0" name=""/>
        <dsp:cNvSpPr/>
      </dsp:nvSpPr>
      <dsp:spPr>
        <a:xfrm>
          <a:off x="0" y="3725610"/>
          <a:ext cx="5906327" cy="277200"/>
        </a:xfrm>
        <a:prstGeom prst="rect">
          <a:avLst/>
        </a:prstGeom>
        <a:solidFill>
          <a:schemeClr val="lt1">
            <a:alpha val="90000"/>
            <a:hueOff val="0"/>
            <a:satOff val="0"/>
            <a:lumOff val="0"/>
            <a:alphaOff val="0"/>
          </a:schemeClr>
        </a:solidFill>
        <a:ln w="15875" cap="rnd" cmpd="sng" algn="ctr">
          <a:solidFill>
            <a:schemeClr val="accent5">
              <a:hueOff val="656208"/>
              <a:satOff val="35240"/>
              <a:lumOff val="-12745"/>
              <a:alphaOff val="0"/>
            </a:schemeClr>
          </a:solidFill>
          <a:prstDash val="solid"/>
        </a:ln>
        <a:effectLst/>
      </dsp:spPr>
      <dsp:style>
        <a:lnRef idx="2">
          <a:scrgbClr r="0" g="0" b="0"/>
        </a:lnRef>
        <a:fillRef idx="1">
          <a:scrgbClr r="0" g="0" b="0"/>
        </a:fillRef>
        <a:effectRef idx="0">
          <a:scrgbClr r="0" g="0" b="0"/>
        </a:effectRef>
        <a:fontRef idx="minor"/>
      </dsp:style>
    </dsp:sp>
    <dsp:sp modelId="{0488778A-78E4-4CEB-9DD5-9CC17B3BC728}">
      <dsp:nvSpPr>
        <dsp:cNvPr id="0" name=""/>
        <dsp:cNvSpPr/>
      </dsp:nvSpPr>
      <dsp:spPr>
        <a:xfrm>
          <a:off x="295316" y="3563250"/>
          <a:ext cx="4134429" cy="324720"/>
        </a:xfrm>
        <a:prstGeom prst="roundRect">
          <a:avLst/>
        </a:prstGeom>
        <a:solidFill>
          <a:schemeClr val="accent5">
            <a:hueOff val="656208"/>
            <a:satOff val="35240"/>
            <a:lumOff val="-12745"/>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6272" tIns="0" rIns="156272" bIns="0" numCol="1" spcCol="1270" anchor="ctr" anchorCtr="0">
          <a:noAutofit/>
        </a:bodyPr>
        <a:lstStyle/>
        <a:p>
          <a:pPr lvl="0" algn="l" defTabSz="488950">
            <a:lnSpc>
              <a:spcPct val="90000"/>
            </a:lnSpc>
            <a:spcBef>
              <a:spcPct val="0"/>
            </a:spcBef>
            <a:spcAft>
              <a:spcPct val="35000"/>
            </a:spcAft>
          </a:pPr>
          <a:r>
            <a:rPr lang="en-GB" sz="1100" kern="1200"/>
            <a:t>Dual diagnosis</a:t>
          </a:r>
          <a:endParaRPr lang="en-US" sz="1100" kern="1200"/>
        </a:p>
      </dsp:txBody>
      <dsp:txXfrm>
        <a:off x="311168" y="3579102"/>
        <a:ext cx="4102725" cy="293016"/>
      </dsp:txXfrm>
    </dsp:sp>
    <dsp:sp modelId="{799ABFF4-A63B-4029-BB85-E7E23C8B63DC}">
      <dsp:nvSpPr>
        <dsp:cNvPr id="0" name=""/>
        <dsp:cNvSpPr/>
      </dsp:nvSpPr>
      <dsp:spPr>
        <a:xfrm>
          <a:off x="0" y="4224570"/>
          <a:ext cx="5906327" cy="277200"/>
        </a:xfrm>
        <a:prstGeom prst="rect">
          <a:avLst/>
        </a:prstGeom>
        <a:solidFill>
          <a:schemeClr val="lt1">
            <a:alpha val="90000"/>
            <a:hueOff val="0"/>
            <a:satOff val="0"/>
            <a:lumOff val="0"/>
            <a:alphaOff val="0"/>
          </a:schemeClr>
        </a:solidFill>
        <a:ln w="15875" cap="rnd" cmpd="sng" algn="ctr">
          <a:solidFill>
            <a:schemeClr val="accent5">
              <a:hueOff val="787450"/>
              <a:satOff val="42288"/>
              <a:lumOff val="-15294"/>
              <a:alphaOff val="0"/>
            </a:schemeClr>
          </a:solidFill>
          <a:prstDash val="solid"/>
        </a:ln>
        <a:effectLst/>
      </dsp:spPr>
      <dsp:style>
        <a:lnRef idx="2">
          <a:scrgbClr r="0" g="0" b="0"/>
        </a:lnRef>
        <a:fillRef idx="1">
          <a:scrgbClr r="0" g="0" b="0"/>
        </a:fillRef>
        <a:effectRef idx="0">
          <a:scrgbClr r="0" g="0" b="0"/>
        </a:effectRef>
        <a:fontRef idx="minor"/>
      </dsp:style>
    </dsp:sp>
    <dsp:sp modelId="{233D3E12-ECDE-46A3-8726-F3B1819924CD}">
      <dsp:nvSpPr>
        <dsp:cNvPr id="0" name=""/>
        <dsp:cNvSpPr/>
      </dsp:nvSpPr>
      <dsp:spPr>
        <a:xfrm>
          <a:off x="295316" y="4062210"/>
          <a:ext cx="4134429" cy="324720"/>
        </a:xfrm>
        <a:prstGeom prst="roundRect">
          <a:avLst/>
        </a:prstGeom>
        <a:solidFill>
          <a:schemeClr val="accent5">
            <a:hueOff val="787450"/>
            <a:satOff val="42288"/>
            <a:lumOff val="-15294"/>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6272" tIns="0" rIns="156272" bIns="0" numCol="1" spcCol="1270" anchor="ctr" anchorCtr="0">
          <a:noAutofit/>
        </a:bodyPr>
        <a:lstStyle/>
        <a:p>
          <a:pPr lvl="0" algn="l" defTabSz="488950">
            <a:lnSpc>
              <a:spcPct val="90000"/>
            </a:lnSpc>
            <a:spcBef>
              <a:spcPct val="0"/>
            </a:spcBef>
            <a:spcAft>
              <a:spcPct val="35000"/>
            </a:spcAft>
          </a:pPr>
          <a:r>
            <a:rPr lang="en-GB" sz="1100" kern="1200"/>
            <a:t>Legal powers</a:t>
          </a:r>
          <a:endParaRPr lang="en-US" sz="1100" kern="1200"/>
        </a:p>
      </dsp:txBody>
      <dsp:txXfrm>
        <a:off x="311168" y="4078062"/>
        <a:ext cx="4102725" cy="293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1823AE-4815-477A-A483-D1300EA1605A}">
      <dsp:nvSpPr>
        <dsp:cNvPr id="0" name=""/>
        <dsp:cNvSpPr/>
      </dsp:nvSpPr>
      <dsp:spPr>
        <a:xfrm>
          <a:off x="0" y="65628"/>
          <a:ext cx="5728344" cy="1130293"/>
        </a:xfrm>
        <a:prstGeom prst="roundRect">
          <a:avLst/>
        </a:prstGeom>
        <a:blipFill rotWithShape="0">
          <a:blip xmlns:r="http://schemas.openxmlformats.org/officeDocument/2006/relationships" r:embed="rId1">
            <a:duotone>
              <a:schemeClr val="accent5">
                <a:hueOff val="0"/>
                <a:satOff val="0"/>
                <a:lumOff val="0"/>
                <a:alphaOff val="0"/>
                <a:tint val="98000"/>
                <a:lumMod val="102000"/>
              </a:schemeClr>
              <a:schemeClr val="accent5">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GB" sz="2900" kern="1200"/>
            <a:t>Harm-reduction approaches</a:t>
          </a:r>
          <a:endParaRPr lang="en-US" sz="2900" kern="1200"/>
        </a:p>
      </dsp:txBody>
      <dsp:txXfrm>
        <a:off x="55176" y="120804"/>
        <a:ext cx="5617992" cy="1019941"/>
      </dsp:txXfrm>
    </dsp:sp>
    <dsp:sp modelId="{E87C44C1-9F16-43DA-89AE-2D8D7A4C266B}">
      <dsp:nvSpPr>
        <dsp:cNvPr id="0" name=""/>
        <dsp:cNvSpPr/>
      </dsp:nvSpPr>
      <dsp:spPr>
        <a:xfrm>
          <a:off x="0" y="1279441"/>
          <a:ext cx="5728344" cy="1130293"/>
        </a:xfrm>
        <a:prstGeom prst="roundRect">
          <a:avLst/>
        </a:prstGeom>
        <a:blipFill rotWithShape="0">
          <a:blip xmlns:r="http://schemas.openxmlformats.org/officeDocument/2006/relationships" r:embed="rId1">
            <a:duotone>
              <a:schemeClr val="accent5">
                <a:hueOff val="262483"/>
                <a:satOff val="14096"/>
                <a:lumOff val="-5098"/>
                <a:alphaOff val="0"/>
                <a:tint val="98000"/>
                <a:lumMod val="102000"/>
              </a:schemeClr>
              <a:schemeClr val="accent5">
                <a:hueOff val="262483"/>
                <a:satOff val="14096"/>
                <a:lumOff val="-5098"/>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GB" sz="2900" kern="1200"/>
            <a:t>Co-occurring alcohol and mental health problems </a:t>
          </a:r>
          <a:endParaRPr lang="en-US" sz="2900" kern="1200"/>
        </a:p>
      </dsp:txBody>
      <dsp:txXfrm>
        <a:off x="55176" y="1334617"/>
        <a:ext cx="5617992" cy="1019941"/>
      </dsp:txXfrm>
    </dsp:sp>
    <dsp:sp modelId="{E91B0757-ADD7-4490-9C22-72F3AC28F7A7}">
      <dsp:nvSpPr>
        <dsp:cNvPr id="0" name=""/>
        <dsp:cNvSpPr/>
      </dsp:nvSpPr>
      <dsp:spPr>
        <a:xfrm>
          <a:off x="0" y="2493255"/>
          <a:ext cx="5728344" cy="1130293"/>
        </a:xfrm>
        <a:prstGeom prst="roundRect">
          <a:avLst/>
        </a:prstGeom>
        <a:blipFill rotWithShape="0">
          <a:blip xmlns:r="http://schemas.openxmlformats.org/officeDocument/2006/relationships" r:embed="rId1">
            <a:duotone>
              <a:schemeClr val="accent5">
                <a:hueOff val="524966"/>
                <a:satOff val="28192"/>
                <a:lumOff val="-10196"/>
                <a:alphaOff val="0"/>
                <a:tint val="98000"/>
                <a:lumMod val="102000"/>
              </a:schemeClr>
              <a:schemeClr val="accent5">
                <a:hueOff val="524966"/>
                <a:satOff val="28192"/>
                <a:lumOff val="-10196"/>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GB" sz="2900" kern="1200" dirty="0"/>
            <a:t>Screening and assessment (brief alcohol interventions)</a:t>
          </a:r>
          <a:endParaRPr lang="en-US" sz="2900" kern="1200" dirty="0"/>
        </a:p>
      </dsp:txBody>
      <dsp:txXfrm>
        <a:off x="55176" y="2548431"/>
        <a:ext cx="5617992" cy="1019941"/>
      </dsp:txXfrm>
    </dsp:sp>
    <dsp:sp modelId="{DAB2F890-2B07-4D95-924D-0797EFF607F9}">
      <dsp:nvSpPr>
        <dsp:cNvPr id="0" name=""/>
        <dsp:cNvSpPr/>
      </dsp:nvSpPr>
      <dsp:spPr>
        <a:xfrm>
          <a:off x="0" y="3707068"/>
          <a:ext cx="5728344" cy="1130293"/>
        </a:xfrm>
        <a:prstGeom prst="roundRect">
          <a:avLst/>
        </a:prstGeom>
        <a:blipFill rotWithShape="0">
          <a:blip xmlns:r="http://schemas.openxmlformats.org/officeDocument/2006/relationships" r:embed="rId1">
            <a:duotone>
              <a:schemeClr val="accent5">
                <a:hueOff val="787450"/>
                <a:satOff val="42288"/>
                <a:lumOff val="-15294"/>
                <a:alphaOff val="0"/>
                <a:tint val="98000"/>
                <a:lumMod val="102000"/>
              </a:schemeClr>
              <a:schemeClr val="accent5">
                <a:hueOff val="787450"/>
                <a:satOff val="42288"/>
                <a:lumOff val="-15294"/>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GB" sz="2900" kern="1200"/>
            <a:t>Language around alcohol use and stigma</a:t>
          </a:r>
          <a:endParaRPr lang="en-US" sz="2900" kern="1200"/>
        </a:p>
      </dsp:txBody>
      <dsp:txXfrm>
        <a:off x="55176" y="3762244"/>
        <a:ext cx="5617992" cy="10199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81BFEC-ADB4-42A1-8231-3F5D9A72593E}">
      <dsp:nvSpPr>
        <dsp:cNvPr id="0" name=""/>
        <dsp:cNvSpPr/>
      </dsp:nvSpPr>
      <dsp:spPr>
        <a:xfrm>
          <a:off x="0" y="44219"/>
          <a:ext cx="5728344" cy="623610"/>
        </a:xfrm>
        <a:prstGeom prst="roundRect">
          <a:avLst/>
        </a:prstGeom>
        <a:blipFill rotWithShape="0">
          <a:blip xmlns:r="http://schemas.openxmlformats.org/officeDocument/2006/relationships" r:embed="rId1">
            <a:duotone>
              <a:schemeClr val="accent2">
                <a:hueOff val="0"/>
                <a:satOff val="0"/>
                <a:lumOff val="0"/>
                <a:alphaOff val="0"/>
                <a:tint val="98000"/>
                <a:lumMod val="102000"/>
              </a:schemeClr>
              <a:schemeClr val="accent2">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GB" sz="2600" kern="1200"/>
            <a:t>Acceptability</a:t>
          </a:r>
          <a:endParaRPr lang="en-US" sz="2600" kern="1200"/>
        </a:p>
      </dsp:txBody>
      <dsp:txXfrm>
        <a:off x="30442" y="74661"/>
        <a:ext cx="5667460" cy="562726"/>
      </dsp:txXfrm>
    </dsp:sp>
    <dsp:sp modelId="{D726D699-F03B-440A-92B3-292493720443}">
      <dsp:nvSpPr>
        <dsp:cNvPr id="0" name=""/>
        <dsp:cNvSpPr/>
      </dsp:nvSpPr>
      <dsp:spPr>
        <a:xfrm>
          <a:off x="0" y="742709"/>
          <a:ext cx="5728344" cy="623610"/>
        </a:xfrm>
        <a:prstGeom prst="roundRect">
          <a:avLst/>
        </a:prstGeom>
        <a:blipFill rotWithShape="0">
          <a:blip xmlns:r="http://schemas.openxmlformats.org/officeDocument/2006/relationships" r:embed="rId1">
            <a:duotone>
              <a:schemeClr val="accent2">
                <a:hueOff val="-241033"/>
                <a:satOff val="-1654"/>
                <a:lumOff val="850"/>
                <a:alphaOff val="0"/>
                <a:tint val="98000"/>
                <a:lumMod val="102000"/>
              </a:schemeClr>
              <a:schemeClr val="accent2">
                <a:hueOff val="-241033"/>
                <a:satOff val="-1654"/>
                <a:lumOff val="85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GB" sz="2600" kern="1200"/>
            <a:t>Demand</a:t>
          </a:r>
          <a:endParaRPr lang="en-US" sz="2600" kern="1200"/>
        </a:p>
      </dsp:txBody>
      <dsp:txXfrm>
        <a:off x="30442" y="773151"/>
        <a:ext cx="5667460" cy="562726"/>
      </dsp:txXfrm>
    </dsp:sp>
    <dsp:sp modelId="{9E0F3C6F-3189-45D7-8699-5B87892426F9}">
      <dsp:nvSpPr>
        <dsp:cNvPr id="0" name=""/>
        <dsp:cNvSpPr/>
      </dsp:nvSpPr>
      <dsp:spPr>
        <a:xfrm>
          <a:off x="0" y="1441200"/>
          <a:ext cx="5728344" cy="623610"/>
        </a:xfrm>
        <a:prstGeom prst="roundRect">
          <a:avLst/>
        </a:prstGeom>
        <a:blipFill rotWithShape="0">
          <a:blip xmlns:r="http://schemas.openxmlformats.org/officeDocument/2006/relationships" r:embed="rId1">
            <a:duotone>
              <a:schemeClr val="accent2">
                <a:hueOff val="-482067"/>
                <a:satOff val="-3308"/>
                <a:lumOff val="1699"/>
                <a:alphaOff val="0"/>
                <a:tint val="98000"/>
                <a:lumMod val="102000"/>
              </a:schemeClr>
              <a:schemeClr val="accent2">
                <a:hueOff val="-482067"/>
                <a:satOff val="-3308"/>
                <a:lumOff val="1699"/>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GB" sz="2600" kern="1200"/>
            <a:t>Implementation and integration</a:t>
          </a:r>
          <a:endParaRPr lang="en-US" sz="2600" kern="1200"/>
        </a:p>
      </dsp:txBody>
      <dsp:txXfrm>
        <a:off x="30442" y="1471642"/>
        <a:ext cx="5667460" cy="562726"/>
      </dsp:txXfrm>
    </dsp:sp>
    <dsp:sp modelId="{BDB386D8-9958-46FC-BB49-5D4429AEC04C}">
      <dsp:nvSpPr>
        <dsp:cNvPr id="0" name=""/>
        <dsp:cNvSpPr/>
      </dsp:nvSpPr>
      <dsp:spPr>
        <a:xfrm>
          <a:off x="0" y="2139690"/>
          <a:ext cx="5728344" cy="623610"/>
        </a:xfrm>
        <a:prstGeom prst="roundRect">
          <a:avLst/>
        </a:prstGeom>
        <a:blipFill rotWithShape="0">
          <a:blip xmlns:r="http://schemas.openxmlformats.org/officeDocument/2006/relationships" r:embed="rId1">
            <a:duotone>
              <a:schemeClr val="accent2">
                <a:hueOff val="-723100"/>
                <a:satOff val="-4962"/>
                <a:lumOff val="2549"/>
                <a:alphaOff val="0"/>
                <a:tint val="98000"/>
                <a:lumMod val="102000"/>
              </a:schemeClr>
              <a:schemeClr val="accent2">
                <a:hueOff val="-723100"/>
                <a:satOff val="-4962"/>
                <a:lumOff val="2549"/>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GB" sz="2600" kern="1200"/>
            <a:t>Practicality </a:t>
          </a:r>
          <a:endParaRPr lang="en-US" sz="2600" kern="1200"/>
        </a:p>
      </dsp:txBody>
      <dsp:txXfrm>
        <a:off x="30442" y="2170132"/>
        <a:ext cx="5667460" cy="562726"/>
      </dsp:txXfrm>
    </dsp:sp>
    <dsp:sp modelId="{31FFA224-A4DC-4A13-BE6B-8ECBC314F7ED}">
      <dsp:nvSpPr>
        <dsp:cNvPr id="0" name=""/>
        <dsp:cNvSpPr/>
      </dsp:nvSpPr>
      <dsp:spPr>
        <a:xfrm>
          <a:off x="0" y="2838180"/>
          <a:ext cx="5728344" cy="623610"/>
        </a:xfrm>
        <a:prstGeom prst="roundRect">
          <a:avLst/>
        </a:prstGeom>
        <a:blipFill rotWithShape="0">
          <a:blip xmlns:r="http://schemas.openxmlformats.org/officeDocument/2006/relationships" r:embed="rId1">
            <a:duotone>
              <a:schemeClr val="accent2">
                <a:hueOff val="-964133"/>
                <a:satOff val="-6616"/>
                <a:lumOff val="3399"/>
                <a:alphaOff val="0"/>
                <a:tint val="98000"/>
                <a:lumMod val="102000"/>
              </a:schemeClr>
              <a:schemeClr val="accent2">
                <a:hueOff val="-964133"/>
                <a:satOff val="-6616"/>
                <a:lumOff val="3399"/>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GB" sz="2600" kern="1200"/>
            <a:t>Adaptation</a:t>
          </a:r>
          <a:endParaRPr lang="en-US" sz="2600" kern="1200"/>
        </a:p>
      </dsp:txBody>
      <dsp:txXfrm>
        <a:off x="30442" y="2868622"/>
        <a:ext cx="5667460" cy="562726"/>
      </dsp:txXfrm>
    </dsp:sp>
    <dsp:sp modelId="{31F0D3EC-EF23-4D19-9981-CDA0F8DE66CE}">
      <dsp:nvSpPr>
        <dsp:cNvPr id="0" name=""/>
        <dsp:cNvSpPr/>
      </dsp:nvSpPr>
      <dsp:spPr>
        <a:xfrm>
          <a:off x="0" y="3536670"/>
          <a:ext cx="5728344" cy="623610"/>
        </a:xfrm>
        <a:prstGeom prst="roundRect">
          <a:avLst/>
        </a:prstGeom>
        <a:blipFill rotWithShape="0">
          <a:blip xmlns:r="http://schemas.openxmlformats.org/officeDocument/2006/relationships" r:embed="rId1">
            <a:duotone>
              <a:schemeClr val="accent2">
                <a:hueOff val="-1205167"/>
                <a:satOff val="-8270"/>
                <a:lumOff val="4248"/>
                <a:alphaOff val="0"/>
                <a:tint val="98000"/>
                <a:lumMod val="102000"/>
              </a:schemeClr>
              <a:schemeClr val="accent2">
                <a:hueOff val="-1205167"/>
                <a:satOff val="-8270"/>
                <a:lumOff val="4248"/>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GB" sz="2600" kern="1200"/>
            <a:t>Expansion</a:t>
          </a:r>
          <a:endParaRPr lang="en-US" sz="2600" kern="1200"/>
        </a:p>
      </dsp:txBody>
      <dsp:txXfrm>
        <a:off x="30442" y="3567112"/>
        <a:ext cx="5667460" cy="562726"/>
      </dsp:txXfrm>
    </dsp:sp>
    <dsp:sp modelId="{7961F3DB-E180-4B5F-9A91-9A08BB735BAF}">
      <dsp:nvSpPr>
        <dsp:cNvPr id="0" name=""/>
        <dsp:cNvSpPr/>
      </dsp:nvSpPr>
      <dsp:spPr>
        <a:xfrm>
          <a:off x="0" y="4235160"/>
          <a:ext cx="5728344" cy="623610"/>
        </a:xfrm>
        <a:prstGeom prst="roundRect">
          <a:avLst/>
        </a:prstGeom>
        <a:blipFill rotWithShape="0">
          <a:blip xmlns:r="http://schemas.openxmlformats.org/officeDocument/2006/relationships" r:embed="rId1">
            <a:duotone>
              <a:schemeClr val="accent2">
                <a:hueOff val="-1446200"/>
                <a:satOff val="-9924"/>
                <a:lumOff val="5098"/>
                <a:alphaOff val="0"/>
                <a:tint val="98000"/>
                <a:lumMod val="102000"/>
              </a:schemeClr>
              <a:schemeClr val="accent2">
                <a:hueOff val="-1446200"/>
                <a:satOff val="-9924"/>
                <a:lumOff val="5098"/>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GB" sz="2600" kern="1200"/>
            <a:t>Limited-efficacy testing </a:t>
          </a:r>
          <a:endParaRPr lang="en-US" sz="2600" kern="1200"/>
        </a:p>
      </dsp:txBody>
      <dsp:txXfrm>
        <a:off x="30442" y="4265602"/>
        <a:ext cx="5667460" cy="562726"/>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048C85-ABBE-4B12-85EB-9265B5F1C1B8}" type="datetimeFigureOut">
              <a:rPr lang="en-GB" smtClean="0"/>
              <a:t>13/06/2022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7A814D-0265-4FD1-B34E-11A702D82A57}" type="slidenum">
              <a:rPr lang="en-GB" smtClean="0"/>
              <a:t>‹#›</a:t>
            </a:fld>
            <a:endParaRPr lang="en-GB"/>
          </a:p>
        </p:txBody>
      </p:sp>
    </p:spTree>
    <p:extLst>
      <p:ext uri="{BB962C8B-B14F-4D97-AF65-F5344CB8AC3E}">
        <p14:creationId xmlns:p14="http://schemas.microsoft.com/office/powerpoint/2010/main" val="154217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 Patsy Irizar, I’m currently working as a research associate at the University of Manchester, researching ethnic inequalities in COVID-19 health outcomes.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 recently completed my PhD at the University of Liverpool, where I investigated the level of alcohol use and co-occurring mental health problems in the UK Police Service. </a:t>
            </a:r>
          </a:p>
          <a:p>
            <a:r>
              <a:rPr lang="en-GB" dirty="0"/>
              <a:t>I am now also a Co-Investigator on a small six month project that I am going to talk about today. The project is a feasibility study of the Blue Light Project in Mersey side, which involves training police officers and staff from homeless services to better support people with alcohol problems.</a:t>
            </a:r>
          </a:p>
        </p:txBody>
      </p:sp>
      <p:sp>
        <p:nvSpPr>
          <p:cNvPr id="4" name="Slide Number Placeholder 3"/>
          <p:cNvSpPr>
            <a:spLocks noGrp="1"/>
          </p:cNvSpPr>
          <p:nvPr>
            <p:ph type="sldNum" sz="quarter" idx="5"/>
          </p:nvPr>
        </p:nvSpPr>
        <p:spPr/>
        <p:txBody>
          <a:bodyPr/>
          <a:lstStyle/>
          <a:p>
            <a:fld id="{937A814D-0265-4FD1-B34E-11A702D82A57}" type="slidenum">
              <a:rPr lang="en-GB" smtClean="0"/>
              <a:t>1</a:t>
            </a:fld>
            <a:endParaRPr lang="en-GB"/>
          </a:p>
        </p:txBody>
      </p:sp>
    </p:spTree>
    <p:extLst>
      <p:ext uri="{BB962C8B-B14F-4D97-AF65-F5344CB8AC3E}">
        <p14:creationId xmlns:p14="http://schemas.microsoft.com/office/powerpoint/2010/main" val="2035105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I’d first like to thank the principal investigator, Dr Laura Goodwin, our co-investigators, and our PPI lead. </a:t>
            </a:r>
          </a:p>
          <a:p>
            <a:r>
              <a:rPr lang="en-GB" dirty="0"/>
              <a:t>This project is funded by the Liverpool Clinical Commissioning Group and Champs Public Health Collaborative.  </a:t>
            </a:r>
          </a:p>
        </p:txBody>
      </p:sp>
      <p:sp>
        <p:nvSpPr>
          <p:cNvPr id="4" name="Slide Number Placeholder 3"/>
          <p:cNvSpPr>
            <a:spLocks noGrp="1"/>
          </p:cNvSpPr>
          <p:nvPr>
            <p:ph type="sldNum" sz="quarter" idx="5"/>
          </p:nvPr>
        </p:nvSpPr>
        <p:spPr/>
        <p:txBody>
          <a:bodyPr/>
          <a:lstStyle/>
          <a:p>
            <a:fld id="{937A814D-0265-4FD1-B34E-11A702D82A57}" type="slidenum">
              <a:rPr lang="en-GB" smtClean="0"/>
              <a:t>2</a:t>
            </a:fld>
            <a:endParaRPr lang="en-GB"/>
          </a:p>
        </p:txBody>
      </p:sp>
    </p:spTree>
    <p:extLst>
      <p:ext uri="{BB962C8B-B14F-4D97-AF65-F5344CB8AC3E}">
        <p14:creationId xmlns:p14="http://schemas.microsoft.com/office/powerpoint/2010/main" val="3855887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Alcohol contributes significantly to physical and social harms.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Across the world, 6% of all deaths and 5% of all diseases are attributable to alcohol.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Alcohol impacts hospital admissions, as alcohol-related frequent attenders account for a high proportion of unplanned hospital admissions.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the UK, it is estimated that 1 in 5 patients who are in hospital use alcohol harmfully and 1 in 10 patients in hospital are alcohol dependent.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costs of alcohol to the NHS are estimated to be £3.5 billion per year, and the wider costs of alcohol to the economy are estimated to be £21 billion per year, which includes £11 billion per year for alcohol-related crimes.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937A814D-0265-4FD1-B34E-11A702D82A57}" type="slidenum">
              <a:rPr lang="en-GB" smtClean="0"/>
              <a:t>3</a:t>
            </a:fld>
            <a:endParaRPr lang="en-GB"/>
          </a:p>
        </p:txBody>
      </p:sp>
    </p:spTree>
    <p:extLst>
      <p:ext uri="{BB962C8B-B14F-4D97-AF65-F5344CB8AC3E}">
        <p14:creationId xmlns:p14="http://schemas.microsoft.com/office/powerpoint/2010/main" val="2866806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relationship between alcohol consumption and harm is complicated by deprivation.</a:t>
            </a:r>
          </a:p>
          <a:p>
            <a:r>
              <a:rPr lang="en-GB" dirty="0"/>
              <a:t>Research shows that lower socioeconomic status populations experience greater harms from alcohol, despite drinking to similar or lower levels.</a:t>
            </a:r>
          </a:p>
          <a:p>
            <a:r>
              <a:rPr lang="en-GB" dirty="0"/>
              <a:t>This is what is known as the alcohol harms paradox. </a:t>
            </a:r>
          </a:p>
          <a:p>
            <a:r>
              <a:rPr lang="en-GB" dirty="0"/>
              <a:t>Merseyside is one of the 20% most deprived regions in England, with significantly reduced life expectancy for both men and women. </a:t>
            </a:r>
          </a:p>
          <a:p>
            <a:r>
              <a:rPr lang="en-GB" dirty="0"/>
              <a:t>The rate of alcohol-related hospital admissions is also much greater in Merseyside compared to the average for the UK. </a:t>
            </a:r>
          </a:p>
          <a:p>
            <a:r>
              <a:rPr lang="en-GB" dirty="0"/>
              <a:t>It is estimated that there are 4,500 alcohol-related hospital admissions in Liverpool each year. </a:t>
            </a:r>
          </a:p>
          <a:p>
            <a:r>
              <a:rPr lang="en-GB" dirty="0"/>
              <a:t>A story published in the Echo stated that 9,500 adults met criteria for alcohol dependency in Liverpool in 2018, which was the same year that Liverpool City Council cut budgets to alcohol services by £2.1 million. </a:t>
            </a:r>
          </a:p>
          <a:p>
            <a:endParaRPr lang="en-GB" dirty="0"/>
          </a:p>
          <a:p>
            <a:r>
              <a:rPr lang="en-GB" dirty="0"/>
              <a:t>Worryingly, only 20% of people who are alcohol dependent are in treatment (Blackwood et al., 2020)</a:t>
            </a:r>
          </a:p>
          <a:p>
            <a:endParaRPr lang="en-GB" dirty="0"/>
          </a:p>
          <a:p>
            <a:r>
              <a:rPr lang="en-GB" dirty="0"/>
              <a:t>Carol Black Review:</a:t>
            </a:r>
          </a:p>
          <a:p>
            <a:r>
              <a:rPr lang="en-GB" dirty="0"/>
              <a:t>Urgent need for better support for people with alcohol problems</a:t>
            </a:r>
          </a:p>
          <a:p>
            <a:r>
              <a:rPr lang="en-GB" dirty="0"/>
              <a:t>Years of funding cuts and a reduction in services (approximately £162 million)</a:t>
            </a:r>
          </a:p>
          <a:p>
            <a:r>
              <a:rPr lang="en-GB" dirty="0"/>
              <a:t>The impacts of this are even greater in areas of higher deprivation, with established inequalities in alcohol-related harms in Merseyside</a:t>
            </a:r>
          </a:p>
          <a:p>
            <a:endParaRPr lang="en-GB" dirty="0"/>
          </a:p>
        </p:txBody>
      </p:sp>
      <p:sp>
        <p:nvSpPr>
          <p:cNvPr id="4" name="Slide Number Placeholder 3"/>
          <p:cNvSpPr>
            <a:spLocks noGrp="1"/>
          </p:cNvSpPr>
          <p:nvPr>
            <p:ph type="sldNum" sz="quarter" idx="5"/>
          </p:nvPr>
        </p:nvSpPr>
        <p:spPr/>
        <p:txBody>
          <a:bodyPr/>
          <a:lstStyle/>
          <a:p>
            <a:fld id="{937A814D-0265-4FD1-B34E-11A702D82A57}" type="slidenum">
              <a:rPr lang="en-GB" smtClean="0"/>
              <a:t>4</a:t>
            </a:fld>
            <a:endParaRPr lang="en-GB"/>
          </a:p>
        </p:txBody>
      </p:sp>
    </p:spTree>
    <p:extLst>
      <p:ext uri="{BB962C8B-B14F-4D97-AF65-F5344CB8AC3E}">
        <p14:creationId xmlns:p14="http://schemas.microsoft.com/office/powerpoint/2010/main" val="1421193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graph shows that the rate of alcohol-related hospital admissions in Liverpool is nearly 1000 per 100,000, compared to approximately 600 per 100,000 for the UK average</a:t>
            </a:r>
          </a:p>
        </p:txBody>
      </p:sp>
      <p:sp>
        <p:nvSpPr>
          <p:cNvPr id="4" name="Slide Number Placeholder 3"/>
          <p:cNvSpPr>
            <a:spLocks noGrp="1"/>
          </p:cNvSpPr>
          <p:nvPr>
            <p:ph type="sldNum" sz="quarter" idx="5"/>
          </p:nvPr>
        </p:nvSpPr>
        <p:spPr/>
        <p:txBody>
          <a:bodyPr/>
          <a:lstStyle/>
          <a:p>
            <a:fld id="{937A814D-0265-4FD1-B34E-11A702D82A57}" type="slidenum">
              <a:rPr lang="en-GB" smtClean="0"/>
              <a:t>5</a:t>
            </a:fld>
            <a:endParaRPr lang="en-GB"/>
          </a:p>
        </p:txBody>
      </p:sp>
    </p:spTree>
    <p:extLst>
      <p:ext uri="{BB962C8B-B14F-4D97-AF65-F5344CB8AC3E}">
        <p14:creationId xmlns:p14="http://schemas.microsoft.com/office/powerpoint/2010/main" val="342205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Certain populations are more at-risk of alcohol-related harms. </a:t>
            </a:r>
          </a:p>
          <a:p>
            <a:r>
              <a:rPr lang="en-GB" dirty="0"/>
              <a:t>For example, people experiencing trauma or poor mental health often have co-occurring alcohol problems, as alcohol can be used to cope with negative feelings. </a:t>
            </a:r>
          </a:p>
          <a:p>
            <a:r>
              <a:rPr lang="en-GB" dirty="0"/>
              <a:t>People with co-occurring problems may be more likely to experience alcohol-related harms. </a:t>
            </a:r>
          </a:p>
          <a:p>
            <a:r>
              <a:rPr lang="en-GB" dirty="0"/>
              <a:t>Individuals experiencing multiple disadvantages, like homelessness, domestic violence, poor mental health, are also at risk of alcohol-related harms and are frequent users of emergency services, such as A&amp;E admissions, police call-outs, and sometimes fire services. </a:t>
            </a:r>
          </a:p>
          <a:p>
            <a:r>
              <a:rPr lang="en-GB" dirty="0"/>
              <a:t>This may be related to difficulties in accessing GP or other support services, due to not having a fixed address.</a:t>
            </a:r>
          </a:p>
          <a:p>
            <a:r>
              <a:rPr lang="en-GB" dirty="0"/>
              <a:t>Evidence shows that the prevalence of alcohol problems are much higher in police custody settings and in homeless populations, compared to the general population. </a:t>
            </a:r>
          </a:p>
          <a:p>
            <a:r>
              <a:rPr lang="en-GB" dirty="0"/>
              <a:t>Therefore, people experiencing multiple disadvantages are at high-risk of alcohol-related harms and are often not engaged in treatment services, meaning they are more likely to use emergency services.</a:t>
            </a:r>
          </a:p>
        </p:txBody>
      </p:sp>
      <p:sp>
        <p:nvSpPr>
          <p:cNvPr id="4" name="Slide Number Placeholder 3"/>
          <p:cNvSpPr>
            <a:spLocks noGrp="1"/>
          </p:cNvSpPr>
          <p:nvPr>
            <p:ph type="sldNum" sz="quarter" idx="5"/>
          </p:nvPr>
        </p:nvSpPr>
        <p:spPr/>
        <p:txBody>
          <a:bodyPr/>
          <a:lstStyle/>
          <a:p>
            <a:fld id="{937A814D-0265-4FD1-B34E-11A702D82A57}" type="slidenum">
              <a:rPr lang="en-GB" smtClean="0"/>
              <a:t>6</a:t>
            </a:fld>
            <a:endParaRPr lang="en-GB"/>
          </a:p>
        </p:txBody>
      </p:sp>
    </p:spTree>
    <p:extLst>
      <p:ext uri="{BB962C8B-B14F-4D97-AF65-F5344CB8AC3E}">
        <p14:creationId xmlns:p14="http://schemas.microsoft.com/office/powerpoint/2010/main" val="983697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people with multiple disadvantages are often frequent users of emergency services, the police are often the first point of contact for alcohol-related injuries or crimes. </a:t>
            </a:r>
          </a:p>
          <a:p>
            <a:r>
              <a:rPr lang="en-GB" dirty="0"/>
              <a:t>There is some evidence to suggest that criminal justice settings, particularly police custody, are suitable for the delivery of brief alcohol interventions. </a:t>
            </a:r>
          </a:p>
          <a:p>
            <a:r>
              <a:rPr lang="en-GB" dirty="0"/>
              <a:t>However, there is limited evidence as to whether they are effective in reducing alcohol-related harms. </a:t>
            </a:r>
          </a:p>
          <a:p>
            <a:endParaRPr lang="en-GB" dirty="0"/>
          </a:p>
          <a:p>
            <a:r>
              <a:rPr lang="en-GB" dirty="0"/>
              <a:t>Reducing the number of alcohol-related police call outs would be beneficial to the police and those needing alcohol support, as approximately half of police officers’ workload is alcohol-related. </a:t>
            </a:r>
          </a:p>
          <a:p>
            <a:r>
              <a:rPr lang="en-GB" dirty="0"/>
              <a:t>However, they currently do not have the tools or knowledge to support people with alcohol problems. </a:t>
            </a:r>
          </a:p>
          <a:p>
            <a:r>
              <a:rPr lang="en-GB" dirty="0"/>
              <a:t>Consultations with Merseyside police have told us that they currently do not have any focussed alcohol training or the necessary networks with relevant services (such as homeless services and drug or alcohol services).</a:t>
            </a:r>
          </a:p>
          <a:p>
            <a:endParaRPr lang="en-GB" dirty="0"/>
          </a:p>
          <a:p>
            <a:r>
              <a:rPr lang="en-GB" dirty="0"/>
              <a:t>Though the Government has recently set up Project ADDER, which is aiming to reduce substance-related crimes through increased funding to addiction services and closer working with the Police Service.</a:t>
            </a:r>
          </a:p>
        </p:txBody>
      </p:sp>
      <p:sp>
        <p:nvSpPr>
          <p:cNvPr id="4" name="Slide Number Placeholder 3"/>
          <p:cNvSpPr>
            <a:spLocks noGrp="1"/>
          </p:cNvSpPr>
          <p:nvPr>
            <p:ph type="sldNum" sz="quarter" idx="5"/>
          </p:nvPr>
        </p:nvSpPr>
        <p:spPr/>
        <p:txBody>
          <a:bodyPr/>
          <a:lstStyle/>
          <a:p>
            <a:fld id="{937A814D-0265-4FD1-B34E-11A702D82A57}" type="slidenum">
              <a:rPr lang="en-GB" smtClean="0"/>
              <a:t>7</a:t>
            </a:fld>
            <a:endParaRPr lang="en-GB"/>
          </a:p>
        </p:txBody>
      </p:sp>
    </p:spTree>
    <p:extLst>
      <p:ext uri="{BB962C8B-B14F-4D97-AF65-F5344CB8AC3E}">
        <p14:creationId xmlns:p14="http://schemas.microsoft.com/office/powerpoint/2010/main" val="696845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Alcohol Change UK have created an initiative to support people with alcohol problems who are not engaged in treatment services, titled the Blue Light Project. </a:t>
            </a:r>
          </a:p>
          <a:p>
            <a:r>
              <a:rPr lang="en-GB" dirty="0"/>
              <a:t>These individuals often experience multiple disadvantages and are frequent users of emergency services, such as the police. </a:t>
            </a:r>
          </a:p>
          <a:p>
            <a:r>
              <a:rPr lang="en-GB" dirty="0"/>
              <a:t>The Blue Light project encourages multi-agency working within a region, focussing on reducing the physical and social harms for a small number of ‘Blue Light Clients’, who tend to have a high-impact in relation to costs to emergency services.</a:t>
            </a:r>
          </a:p>
          <a:p>
            <a:r>
              <a:rPr lang="en-GB" dirty="0"/>
              <a:t>The initiative provides training to staff in services to help them to better support an individual to reduce the physical and social harms of their drinking, even before they may be ready to start formal treatment. </a:t>
            </a:r>
          </a:p>
          <a:p>
            <a:r>
              <a:rPr lang="en-GB" dirty="0"/>
              <a:t>The Blue Light Project has been delivered in Sandwell and Nottingham, and this has resulted in large cost savings. For example, in Sandwell, the overall costs associated with 16 individuals reduced from a quarter of a million a year to £90,000. </a:t>
            </a:r>
          </a:p>
        </p:txBody>
      </p:sp>
      <p:sp>
        <p:nvSpPr>
          <p:cNvPr id="4" name="Slide Number Placeholder 3"/>
          <p:cNvSpPr>
            <a:spLocks noGrp="1"/>
          </p:cNvSpPr>
          <p:nvPr>
            <p:ph type="sldNum" sz="quarter" idx="5"/>
          </p:nvPr>
        </p:nvSpPr>
        <p:spPr/>
        <p:txBody>
          <a:bodyPr/>
          <a:lstStyle/>
          <a:p>
            <a:fld id="{937A814D-0265-4FD1-B34E-11A702D82A57}" type="slidenum">
              <a:rPr lang="en-GB" smtClean="0"/>
              <a:t>8</a:t>
            </a:fld>
            <a:endParaRPr lang="en-GB"/>
          </a:p>
        </p:txBody>
      </p:sp>
    </p:spTree>
    <p:extLst>
      <p:ext uri="{BB962C8B-B14F-4D97-AF65-F5344CB8AC3E}">
        <p14:creationId xmlns:p14="http://schemas.microsoft.com/office/powerpoint/2010/main" val="2108595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buNone/>
            </a:pPr>
            <a:r>
              <a:rPr lang="en-GB" sz="1200" dirty="0"/>
              <a:t>We wanted to tailor the existing Blue Light Project for a Merseyside context, specifically for police officers and staff from homeless organisations. We aim:</a:t>
            </a:r>
          </a:p>
          <a:p>
            <a:pPr marL="514350" indent="-514350">
              <a:lnSpc>
                <a:spcPct val="90000"/>
              </a:lnSpc>
              <a:buAutoNum type="arabicPeriod"/>
            </a:pPr>
            <a:r>
              <a:rPr lang="en-GB" sz="1200" dirty="0"/>
              <a:t>To use co-production techniques, working with police officers, staff from homeless services, and people with lived experience of alcohol problems to tailor the existing Blue Light training for this context</a:t>
            </a:r>
          </a:p>
          <a:p>
            <a:pPr marL="514350" indent="-514350">
              <a:lnSpc>
                <a:spcPct val="90000"/>
              </a:lnSpc>
              <a:buAutoNum type="arabicPeriod"/>
            </a:pPr>
            <a:r>
              <a:rPr lang="en-GB" sz="1200" dirty="0"/>
              <a:t>To assess the feasibility of rolling of the Blue Light training to police officers and representatives from homeless services across Liverpool to assess uptake of the training and acceptability of the programme</a:t>
            </a:r>
          </a:p>
          <a:p>
            <a:pPr marL="514350" indent="-514350">
              <a:lnSpc>
                <a:spcPct val="90000"/>
              </a:lnSpc>
              <a:buAutoNum type="arabicPeriod"/>
            </a:pPr>
            <a:r>
              <a:rPr lang="en-GB" sz="1200" dirty="0"/>
              <a:t>To examine the implementation and mechanisms of impact of the Blue Light training (e.g., changes in attitudes and perceptions of alcohol-related stigma)</a:t>
            </a:r>
          </a:p>
          <a:p>
            <a:endParaRPr lang="en-GB" dirty="0"/>
          </a:p>
        </p:txBody>
      </p:sp>
      <p:sp>
        <p:nvSpPr>
          <p:cNvPr id="4" name="Slide Number Placeholder 3"/>
          <p:cNvSpPr>
            <a:spLocks noGrp="1"/>
          </p:cNvSpPr>
          <p:nvPr>
            <p:ph type="sldNum" sz="quarter" idx="5"/>
          </p:nvPr>
        </p:nvSpPr>
        <p:spPr/>
        <p:txBody>
          <a:bodyPr/>
          <a:lstStyle/>
          <a:p>
            <a:fld id="{937A814D-0265-4FD1-B34E-11A702D82A57}" type="slidenum">
              <a:rPr lang="en-GB" smtClean="0"/>
              <a:t>9</a:t>
            </a:fld>
            <a:endParaRPr lang="en-GB"/>
          </a:p>
        </p:txBody>
      </p:sp>
    </p:spTree>
    <p:extLst>
      <p:ext uri="{BB962C8B-B14F-4D97-AF65-F5344CB8AC3E}">
        <p14:creationId xmlns:p14="http://schemas.microsoft.com/office/powerpoint/2010/main" val="959694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work package followed the Transdisciplinary Action Research framework for co-production and proto-typing. </a:t>
            </a:r>
          </a:p>
          <a:p>
            <a:r>
              <a:rPr lang="en-GB" dirty="0"/>
              <a:t>This framework supports collaboration between academic researchers and relevant stakeholder groups, through three stages:</a:t>
            </a:r>
          </a:p>
          <a:p>
            <a:r>
              <a:rPr lang="en-GB" dirty="0"/>
              <a:t>The first stage involves stakeholder consultation, the second is co-production, and the third is prototyping. </a:t>
            </a:r>
          </a:p>
          <a:p>
            <a:r>
              <a:rPr lang="en-GB" dirty="0"/>
              <a:t>I’m going to talk through what we did for each stage. </a:t>
            </a:r>
          </a:p>
        </p:txBody>
      </p:sp>
      <p:sp>
        <p:nvSpPr>
          <p:cNvPr id="4" name="Slide Number Placeholder 3"/>
          <p:cNvSpPr>
            <a:spLocks noGrp="1"/>
          </p:cNvSpPr>
          <p:nvPr>
            <p:ph type="sldNum" sz="quarter" idx="5"/>
          </p:nvPr>
        </p:nvSpPr>
        <p:spPr/>
        <p:txBody>
          <a:bodyPr/>
          <a:lstStyle/>
          <a:p>
            <a:fld id="{937A814D-0265-4FD1-B34E-11A702D82A57}" type="slidenum">
              <a:rPr lang="en-GB" smtClean="0"/>
              <a:t>12</a:t>
            </a:fld>
            <a:endParaRPr lang="en-GB"/>
          </a:p>
        </p:txBody>
      </p:sp>
    </p:spTree>
    <p:extLst>
      <p:ext uri="{BB962C8B-B14F-4D97-AF65-F5344CB8AC3E}">
        <p14:creationId xmlns:p14="http://schemas.microsoft.com/office/powerpoint/2010/main" val="1246042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Segoe UI" panose="020B0502040204020203" pitchFamily="34" charset="0"/>
              </a:rPr>
              <a:t>Unstructured informal consultations took place before the project started/was awarded.</a:t>
            </a:r>
          </a:p>
          <a:p>
            <a:r>
              <a:rPr lang="en-GB" sz="1800" dirty="0">
                <a:effectLst/>
                <a:latin typeface="Segoe UI" panose="020B0502040204020203" pitchFamily="34" charset="0"/>
              </a:rPr>
              <a:t>Laura conducted these (clinical commissioning group, CHAMPS, local authorities, NHS organisations) </a:t>
            </a:r>
            <a:r>
              <a:rPr lang="en-GB" sz="1800" dirty="0">
                <a:effectLst/>
                <a:latin typeface="Segoe UI" panose="020B0502040204020203" pitchFamily="34" charset="0"/>
                <a:sym typeface="Wingdings" panose="05000000000000000000" pitchFamily="2" charset="2"/>
              </a:rPr>
              <a:t> informed how we set things up.</a:t>
            </a:r>
            <a:endParaRPr lang="en-GB" sz="1800" dirty="0">
              <a:effectLst/>
              <a:latin typeface="Segoe UI" panose="020B0502040204020203" pitchFamily="34" charset="0"/>
            </a:endParaRPr>
          </a:p>
          <a:p>
            <a:r>
              <a:rPr lang="en-GB" sz="1800" dirty="0">
                <a:effectLst/>
                <a:latin typeface="Segoe UI" panose="020B0502040204020203" pitchFamily="34" charset="0"/>
              </a:rPr>
              <a:t>The one-to-one consultations related more to understanding the current context and any ongoing or new related initiatives e.g. Project Adder or any existing multi-disciplinary teams (there are some for complex needs, but not clear how police are represented at those).</a:t>
            </a:r>
          </a:p>
          <a:p>
            <a:endParaRPr lang="en-GB" sz="1800" dirty="0">
              <a:effectLst/>
              <a:latin typeface="Segoe UI" panose="020B0502040204020203" pitchFamily="34" charset="0"/>
            </a:endParaRPr>
          </a:p>
          <a:p>
            <a:r>
              <a:rPr lang="en-GB" sz="1800" dirty="0">
                <a:effectLst/>
                <a:latin typeface="Segoe UI" panose="020B0502040204020203" pitchFamily="34" charset="0"/>
              </a:rPr>
              <a:t>Once we were awarded the funding, we held 3 focus groups on 28</a:t>
            </a:r>
            <a:r>
              <a:rPr lang="en-GB" sz="1800" baseline="30000" dirty="0">
                <a:effectLst/>
                <a:latin typeface="Segoe UI" panose="020B0502040204020203" pitchFamily="34" charset="0"/>
              </a:rPr>
              <a:t>th</a:t>
            </a:r>
            <a:r>
              <a:rPr lang="en-GB" sz="1800" dirty="0">
                <a:effectLst/>
                <a:latin typeface="Segoe UI" panose="020B0502040204020203" pitchFamily="34" charset="0"/>
              </a:rPr>
              <a:t> March, each with about 5 members. </a:t>
            </a:r>
          </a:p>
          <a:p>
            <a:endParaRPr lang="en-GB" sz="1800" dirty="0">
              <a:effectLst/>
              <a:latin typeface="Segoe UI" panose="020B0502040204020203" pitchFamily="34" charset="0"/>
            </a:endParaRPr>
          </a:p>
          <a:p>
            <a:r>
              <a:rPr lang="en-GB" sz="1800" dirty="0">
                <a:effectLst/>
                <a:latin typeface="Segoe UI" panose="020B0502040204020203" pitchFamily="34" charset="0"/>
              </a:rPr>
              <a:t>The aim of the focus groups was to understand the experiences of police officers and staff from homeless services working with people with alcohol problems.</a:t>
            </a:r>
          </a:p>
          <a:p>
            <a:r>
              <a:rPr lang="en-GB" sz="1800" dirty="0">
                <a:effectLst/>
                <a:latin typeface="Segoe UI" panose="020B0502040204020203" pitchFamily="34" charset="0"/>
              </a:rPr>
              <a:t>Any situations where they were unsure what to do or how to support someone. </a:t>
            </a:r>
          </a:p>
          <a:p>
            <a:r>
              <a:rPr lang="en-GB" sz="1800" dirty="0">
                <a:effectLst/>
                <a:latin typeface="Segoe UI" panose="020B0502040204020203" pitchFamily="34" charset="0"/>
              </a:rPr>
              <a:t>Gathered feedback on the existing Blue Light modules to see which aspects are most relevant to their experiences and which are least. </a:t>
            </a:r>
          </a:p>
          <a:p>
            <a:r>
              <a:rPr lang="en-GB" sz="1800" dirty="0">
                <a:effectLst/>
                <a:latin typeface="Segoe UI" panose="020B0502040204020203" pitchFamily="34" charset="0"/>
              </a:rPr>
              <a:t>We had created some plans for additional modules and we wanted their feedback on them, as well as any suggestions for other additional modules or anything else people would find helpful.</a:t>
            </a:r>
          </a:p>
          <a:p>
            <a:endParaRPr lang="en-GB" dirty="0"/>
          </a:p>
        </p:txBody>
      </p:sp>
      <p:sp>
        <p:nvSpPr>
          <p:cNvPr id="4" name="Slide Number Placeholder 3"/>
          <p:cNvSpPr>
            <a:spLocks noGrp="1"/>
          </p:cNvSpPr>
          <p:nvPr>
            <p:ph type="sldNum" sz="quarter" idx="5"/>
          </p:nvPr>
        </p:nvSpPr>
        <p:spPr/>
        <p:txBody>
          <a:bodyPr/>
          <a:lstStyle/>
          <a:p>
            <a:fld id="{937A814D-0265-4FD1-B34E-11A702D82A57}" type="slidenum">
              <a:rPr lang="en-GB" smtClean="0"/>
              <a:t>13</a:t>
            </a:fld>
            <a:endParaRPr lang="en-GB"/>
          </a:p>
        </p:txBody>
      </p:sp>
    </p:spTree>
    <p:extLst>
      <p:ext uri="{BB962C8B-B14F-4D97-AF65-F5344CB8AC3E}">
        <p14:creationId xmlns:p14="http://schemas.microsoft.com/office/powerpoint/2010/main" val="1049644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Legal powers least helpful to police officers as already aware so we removed them and circulated them as an extra document. </a:t>
            </a:r>
          </a:p>
        </p:txBody>
      </p:sp>
      <p:sp>
        <p:nvSpPr>
          <p:cNvPr id="4" name="Slide Number Placeholder 3"/>
          <p:cNvSpPr>
            <a:spLocks noGrp="1"/>
          </p:cNvSpPr>
          <p:nvPr>
            <p:ph type="sldNum" sz="quarter" idx="5"/>
          </p:nvPr>
        </p:nvSpPr>
        <p:spPr/>
        <p:txBody>
          <a:bodyPr/>
          <a:lstStyle/>
          <a:p>
            <a:fld id="{937A814D-0265-4FD1-B34E-11A702D82A57}" type="slidenum">
              <a:rPr lang="en-GB" smtClean="0"/>
              <a:t>14</a:t>
            </a:fld>
            <a:endParaRPr lang="en-GB"/>
          </a:p>
        </p:txBody>
      </p:sp>
    </p:spTree>
    <p:extLst>
      <p:ext uri="{BB962C8B-B14F-4D97-AF65-F5344CB8AC3E}">
        <p14:creationId xmlns:p14="http://schemas.microsoft.com/office/powerpoint/2010/main" val="1493061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Based on the consultations, we held 3 more focussed workshops with really specific questions, to find out exactly what people needed from the training and what they already knew. </a:t>
            </a:r>
          </a:p>
          <a:p>
            <a:endParaRPr lang="en-GB" dirty="0"/>
          </a:p>
          <a:p>
            <a:r>
              <a:rPr lang="en-GB" dirty="0"/>
              <a:t>For example, there was a big focus on alcohol screening and feedback, awareness of different alcohol services in Liverpool, understanding of the relationship between alcohol and mental health, and any existing training surrounding mental health.</a:t>
            </a:r>
          </a:p>
          <a:p>
            <a:endParaRPr lang="en-GB" dirty="0"/>
          </a:p>
          <a:p>
            <a:r>
              <a:rPr lang="en-GB" dirty="0"/>
              <a:t>We also did several interviews with people with lived experience of alcohol problems and created videos to share their experiences. I will talk about these videos in a bit more detail later. </a:t>
            </a:r>
          </a:p>
        </p:txBody>
      </p:sp>
      <p:sp>
        <p:nvSpPr>
          <p:cNvPr id="4" name="Slide Number Placeholder 3"/>
          <p:cNvSpPr>
            <a:spLocks noGrp="1"/>
          </p:cNvSpPr>
          <p:nvPr>
            <p:ph type="sldNum" sz="quarter" idx="5"/>
          </p:nvPr>
        </p:nvSpPr>
        <p:spPr/>
        <p:txBody>
          <a:bodyPr/>
          <a:lstStyle/>
          <a:p>
            <a:fld id="{937A814D-0265-4FD1-B34E-11A702D82A57}" type="slidenum">
              <a:rPr lang="en-GB" smtClean="0"/>
              <a:t>15</a:t>
            </a:fld>
            <a:endParaRPr lang="en-GB"/>
          </a:p>
        </p:txBody>
      </p:sp>
    </p:spTree>
    <p:extLst>
      <p:ext uri="{BB962C8B-B14F-4D97-AF65-F5344CB8AC3E}">
        <p14:creationId xmlns:p14="http://schemas.microsoft.com/office/powerpoint/2010/main" val="2651025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the third stage, we share prototypes of the updated training materials.</a:t>
            </a:r>
          </a:p>
          <a:p>
            <a:r>
              <a:rPr lang="en-GB" dirty="0"/>
              <a:t>This included reduced content for modules that were rated as the least useful, for example ‘legal powers’ module removed and shared in a document instead. Additional modules, a referral pack, and videos of lived experience. I will talk about each of these in more detail now.</a:t>
            </a:r>
          </a:p>
          <a:p>
            <a:endParaRPr lang="en-GB" dirty="0"/>
          </a:p>
          <a:p>
            <a:r>
              <a:rPr lang="en-GB" dirty="0"/>
              <a:t>We ran out of time for this stage as it is only a 6-month project and we have no researcher…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would have liked to have had all materials reviewed by PPI leads and by representatives from the police and homeless services, but it was mainly reviewed by the research team.</a:t>
            </a:r>
          </a:p>
          <a:p>
            <a:endParaRPr lang="en-GB" dirty="0"/>
          </a:p>
          <a:p>
            <a:r>
              <a:rPr lang="en-GB" dirty="0"/>
              <a:t>After the first full day training, we got some feedback on the training and modules, to make any changes and to inform the half day training. </a:t>
            </a:r>
          </a:p>
        </p:txBody>
      </p:sp>
      <p:sp>
        <p:nvSpPr>
          <p:cNvPr id="4" name="Slide Number Placeholder 3"/>
          <p:cNvSpPr>
            <a:spLocks noGrp="1"/>
          </p:cNvSpPr>
          <p:nvPr>
            <p:ph type="sldNum" sz="quarter" idx="5"/>
          </p:nvPr>
        </p:nvSpPr>
        <p:spPr/>
        <p:txBody>
          <a:bodyPr/>
          <a:lstStyle/>
          <a:p>
            <a:fld id="{937A814D-0265-4FD1-B34E-11A702D82A57}" type="slidenum">
              <a:rPr lang="en-GB" smtClean="0"/>
              <a:t>16</a:t>
            </a:fld>
            <a:endParaRPr lang="en-GB"/>
          </a:p>
        </p:txBody>
      </p:sp>
    </p:spTree>
    <p:extLst>
      <p:ext uri="{BB962C8B-B14F-4D97-AF65-F5344CB8AC3E}">
        <p14:creationId xmlns:p14="http://schemas.microsoft.com/office/powerpoint/2010/main" val="878792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added more content on what we mean by </a:t>
            </a:r>
            <a:r>
              <a:rPr lang="en-GB" b="1" dirty="0"/>
              <a:t>harm reduction </a:t>
            </a:r>
            <a:r>
              <a:rPr lang="en-GB" dirty="0"/>
              <a:t>and issues around when someone may be experiencing alcohol withdrawal and what the medical risks of this can be. </a:t>
            </a:r>
          </a:p>
          <a:p>
            <a:endParaRPr lang="en-GB" dirty="0"/>
          </a:p>
          <a:p>
            <a:pPr>
              <a:lnSpc>
                <a:spcPct val="107000"/>
              </a:lnSpc>
              <a:spcAft>
                <a:spcPts val="800"/>
              </a:spcAft>
            </a:pPr>
            <a:r>
              <a:rPr lang="en-GB" sz="1800" dirty="0">
                <a:effectLst/>
                <a:latin typeface="Calibri" panose="020F0502020204030204" pitchFamily="34" charset="0"/>
                <a:ea typeface="Calibri" panose="020F0502020204030204" pitchFamily="34" charset="0"/>
                <a:cs typeface="Arial" panose="020B0604020202020204" pitchFamily="34" charset="0"/>
              </a:rPr>
              <a:t>We added a module on co-occurring alcohol and mental health problems to show that this will be more common than people expect. We added some specific advice in this section about why mental health is important to consider for anyone drinking at a dependent level</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Arial" panose="020B0604020202020204" pitchFamily="34" charset="0"/>
              </a:rPr>
              <a:t>to “humanise and contextualise” drinking to excess as a coping mechanism, to bring empathy and understanding to people’s situations.</a:t>
            </a:r>
          </a:p>
          <a:p>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a:p>
            <a:r>
              <a:rPr lang="en-GB" sz="1800" dirty="0">
                <a:effectLst/>
                <a:latin typeface="Calibri" panose="020F0502020204030204" pitchFamily="34" charset="0"/>
                <a:ea typeface="Times New Roman" panose="02020603050405020304" pitchFamily="18" charset="0"/>
                <a:cs typeface="Arial" panose="020B0604020202020204" pitchFamily="34" charset="0"/>
              </a:rPr>
              <a:t>We made the morning session of the Blue Light Project to be focussed on screening and assessment as we want to give people advice about asking about drinking in all groups – not just those with obvious alcohol dependence. </a:t>
            </a:r>
          </a:p>
          <a:p>
            <a:endParaRPr lang="en-GB" dirty="0"/>
          </a:p>
          <a:p>
            <a:r>
              <a:rPr lang="en-GB" dirty="0"/>
              <a:t>Finally, we added a module on language around alcohol use and stigma. We gave an overview of the kinds of terminology that we should use, what terms might be unhelpful to people and why.</a:t>
            </a:r>
          </a:p>
        </p:txBody>
      </p:sp>
      <p:sp>
        <p:nvSpPr>
          <p:cNvPr id="4" name="Slide Number Placeholder 3"/>
          <p:cNvSpPr>
            <a:spLocks noGrp="1"/>
          </p:cNvSpPr>
          <p:nvPr>
            <p:ph type="sldNum" sz="quarter" idx="5"/>
          </p:nvPr>
        </p:nvSpPr>
        <p:spPr/>
        <p:txBody>
          <a:bodyPr/>
          <a:lstStyle/>
          <a:p>
            <a:fld id="{937A814D-0265-4FD1-B34E-11A702D82A57}" type="slidenum">
              <a:rPr lang="en-GB" smtClean="0"/>
              <a:t>17</a:t>
            </a:fld>
            <a:endParaRPr lang="en-GB"/>
          </a:p>
        </p:txBody>
      </p:sp>
    </p:spTree>
    <p:extLst>
      <p:ext uri="{BB962C8B-B14F-4D97-AF65-F5344CB8AC3E}">
        <p14:creationId xmlns:p14="http://schemas.microsoft.com/office/powerpoint/2010/main" val="2506854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workshops identified that people were not aware of the relevant services in Merseyside, such as drug and alcohol services, or housing support services. </a:t>
            </a:r>
          </a:p>
          <a:p>
            <a:endParaRPr lang="en-GB" dirty="0"/>
          </a:p>
          <a:p>
            <a:r>
              <a:rPr lang="en-GB" dirty="0"/>
              <a:t>We created a referral document that we shared with everyone who attended the training. This included a list of relevant services, but also some information about how to ask someone about their drinking, including the AUDIT-C and 12 questions to determine physical harms that may be caused by drinking. </a:t>
            </a:r>
          </a:p>
        </p:txBody>
      </p:sp>
      <p:sp>
        <p:nvSpPr>
          <p:cNvPr id="4" name="Slide Number Placeholder 3"/>
          <p:cNvSpPr>
            <a:spLocks noGrp="1"/>
          </p:cNvSpPr>
          <p:nvPr>
            <p:ph type="sldNum" sz="quarter" idx="5"/>
          </p:nvPr>
        </p:nvSpPr>
        <p:spPr/>
        <p:txBody>
          <a:bodyPr/>
          <a:lstStyle/>
          <a:p>
            <a:fld id="{937A814D-0265-4FD1-B34E-11A702D82A57}" type="slidenum">
              <a:rPr lang="en-GB" smtClean="0"/>
              <a:t>18</a:t>
            </a:fld>
            <a:endParaRPr lang="en-GB"/>
          </a:p>
        </p:txBody>
      </p:sp>
    </p:spTree>
    <p:extLst>
      <p:ext uri="{BB962C8B-B14F-4D97-AF65-F5344CB8AC3E}">
        <p14:creationId xmlns:p14="http://schemas.microsoft.com/office/powerpoint/2010/main" val="1695428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interviewed people with lived experience of alcohol problems, and with their permission, we got actors to narrate their stories to create videos.</a:t>
            </a:r>
          </a:p>
          <a:p>
            <a:endParaRPr lang="en-GB" dirty="0"/>
          </a:p>
          <a:p>
            <a:r>
              <a:rPr lang="en-GB" dirty="0"/>
              <a:t>We created 3 videos in total. The first was about their experiences of drinking and the reasons why they drank alcohol. The second was about their experiences with police and homeless services, which included some negative and some positive experiences, and what went well or what could have been handled better. The final video was about the language they would prefer people to use when talking about their drinking and any language they find stigmatising. </a:t>
            </a:r>
          </a:p>
          <a:p>
            <a:endParaRPr lang="en-GB" dirty="0"/>
          </a:p>
        </p:txBody>
      </p:sp>
      <p:sp>
        <p:nvSpPr>
          <p:cNvPr id="4" name="Slide Number Placeholder 3"/>
          <p:cNvSpPr>
            <a:spLocks noGrp="1"/>
          </p:cNvSpPr>
          <p:nvPr>
            <p:ph type="sldNum" sz="quarter" idx="5"/>
          </p:nvPr>
        </p:nvSpPr>
        <p:spPr/>
        <p:txBody>
          <a:bodyPr/>
          <a:lstStyle/>
          <a:p>
            <a:fld id="{937A814D-0265-4FD1-B34E-11A702D82A57}" type="slidenum">
              <a:rPr lang="en-GB" smtClean="0"/>
              <a:t>19</a:t>
            </a:fld>
            <a:endParaRPr lang="en-GB"/>
          </a:p>
        </p:txBody>
      </p:sp>
    </p:spTree>
    <p:extLst>
      <p:ext uri="{BB962C8B-B14F-4D97-AF65-F5344CB8AC3E}">
        <p14:creationId xmlns:p14="http://schemas.microsoft.com/office/powerpoint/2010/main" val="15951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Currently done 3 full-day training sessions</a:t>
            </a:r>
          </a:p>
          <a:p>
            <a:r>
              <a:rPr lang="en-GB" dirty="0"/>
              <a:t>Delivered to police officers from a range of relevant roles and staff working in homeless services.</a:t>
            </a:r>
          </a:p>
          <a:p>
            <a:endParaRPr lang="en-GB" dirty="0"/>
          </a:p>
          <a:p>
            <a:r>
              <a:rPr lang="en-GB" dirty="0"/>
              <a:t>Approximately 50 people will receive the full-day training and a further 150 people are going to receive a reduced version of the training.</a:t>
            </a:r>
          </a:p>
          <a:p>
            <a:endParaRPr lang="en-GB" dirty="0"/>
          </a:p>
          <a:p>
            <a:r>
              <a:rPr lang="en-GB" dirty="0"/>
              <a:t>The tailored training is being delivered in local police stations by Mike Ward who usually delivers the Blue Light training.</a:t>
            </a:r>
          </a:p>
          <a:p>
            <a:endParaRPr lang="en-GB" dirty="0"/>
          </a:p>
          <a:p>
            <a:r>
              <a:rPr lang="en-GB" dirty="0"/>
              <a:t>Train the trainer is only for full day people</a:t>
            </a:r>
          </a:p>
        </p:txBody>
      </p:sp>
      <p:sp>
        <p:nvSpPr>
          <p:cNvPr id="4" name="Slide Number Placeholder 3"/>
          <p:cNvSpPr>
            <a:spLocks noGrp="1"/>
          </p:cNvSpPr>
          <p:nvPr>
            <p:ph type="sldNum" sz="quarter" idx="5"/>
          </p:nvPr>
        </p:nvSpPr>
        <p:spPr/>
        <p:txBody>
          <a:bodyPr/>
          <a:lstStyle/>
          <a:p>
            <a:fld id="{937A814D-0265-4FD1-B34E-11A702D82A57}" type="slidenum">
              <a:rPr lang="en-GB" smtClean="0"/>
              <a:t>21</a:t>
            </a:fld>
            <a:endParaRPr lang="en-GB"/>
          </a:p>
        </p:txBody>
      </p:sp>
    </p:spTree>
    <p:extLst>
      <p:ext uri="{BB962C8B-B14F-4D97-AF65-F5344CB8AC3E}">
        <p14:creationId xmlns:p14="http://schemas.microsoft.com/office/powerpoint/2010/main" val="1225857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37A814D-0265-4FD1-B34E-11A702D82A57}" type="slidenum">
              <a:rPr lang="en-GB" smtClean="0"/>
              <a:t>23</a:t>
            </a:fld>
            <a:endParaRPr lang="en-GB"/>
          </a:p>
        </p:txBody>
      </p:sp>
    </p:spTree>
    <p:extLst>
      <p:ext uri="{BB962C8B-B14F-4D97-AF65-F5344CB8AC3E}">
        <p14:creationId xmlns:p14="http://schemas.microsoft.com/office/powerpoint/2010/main" val="4195326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800" b="1" i="1" dirty="0">
                <a:effectLst/>
                <a:latin typeface="Arial" panose="020B0604020202020204" pitchFamily="34" charset="0"/>
                <a:ea typeface="Calibri" panose="020F0502020204030204" pitchFamily="34" charset="0"/>
                <a:cs typeface="Times New Roman" panose="02020603050405020304" pitchFamily="18" charset="0"/>
              </a:rPr>
              <a:t>Acceptability: </a:t>
            </a:r>
            <a:r>
              <a:rPr lang="en-GB" sz="1800" dirty="0">
                <a:effectLst/>
                <a:latin typeface="Arial" panose="020B0604020202020204" pitchFamily="34" charset="0"/>
                <a:ea typeface="Calibri" panose="020F0502020204030204" pitchFamily="34" charset="0"/>
                <a:cs typeface="Times New Roman" panose="02020603050405020304" pitchFamily="18" charset="0"/>
              </a:rPr>
              <a:t>practical aspects of the training, the venue and the timing and how it fitted around their role demands and other responsibilities (e.g. childcare).</a:t>
            </a:r>
          </a:p>
          <a:p>
            <a:pPr algn="just"/>
            <a:r>
              <a:rPr lang="en-GB" sz="1800" b="1" i="1" dirty="0">
                <a:effectLst/>
                <a:latin typeface="Arial" panose="020B0604020202020204" pitchFamily="34" charset="0"/>
                <a:ea typeface="Calibri" panose="020F0502020204030204" pitchFamily="34" charset="0"/>
                <a:cs typeface="Times New Roman" panose="02020603050405020304" pitchFamily="18" charset="0"/>
              </a:rPr>
              <a:t>Demand: </a:t>
            </a:r>
            <a:r>
              <a:rPr lang="en-GB" sz="1800" dirty="0">
                <a:effectLst/>
                <a:latin typeface="Arial" panose="020B0604020202020204" pitchFamily="34" charset="0"/>
                <a:ea typeface="Calibri" panose="020F0502020204030204" pitchFamily="34" charset="0"/>
                <a:cs typeface="Times New Roman" panose="02020603050405020304" pitchFamily="18" charset="0"/>
              </a:rPr>
              <a:t>uptake of training, acceptance rate is for booking the training, how many people attend and what the dropout rate is. </a:t>
            </a:r>
          </a:p>
          <a:p>
            <a:pPr algn="just"/>
            <a:r>
              <a:rPr lang="en-GB" sz="1800" b="1" i="1" dirty="0">
                <a:effectLst/>
                <a:latin typeface="Arial" panose="020B0604020202020204" pitchFamily="34" charset="0"/>
                <a:ea typeface="Calibri" panose="020F0502020204030204" pitchFamily="34" charset="0"/>
                <a:cs typeface="Times New Roman" panose="02020603050405020304" pitchFamily="18" charset="0"/>
              </a:rPr>
              <a:t>Implementation and Integration: </a:t>
            </a:r>
            <a:r>
              <a:rPr lang="en-GB" sz="1800" dirty="0">
                <a:effectLst/>
                <a:latin typeface="Arial" panose="020B0604020202020204" pitchFamily="34" charset="0"/>
                <a:ea typeface="Calibri" panose="020F0502020204030204" pitchFamily="34" charset="0"/>
                <a:cs typeface="Times New Roman" panose="02020603050405020304" pitchFamily="18" charset="0"/>
              </a:rPr>
              <a:t>any logistical issues with delivery of the training and how the training can be integrated into the existing protocols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b="1" i="1" dirty="0">
                <a:effectLst/>
                <a:latin typeface="Arial" panose="020B0604020202020204" pitchFamily="34" charset="0"/>
                <a:ea typeface="Calibri" panose="020F0502020204030204" pitchFamily="34" charset="0"/>
                <a:cs typeface="Times New Roman" panose="02020603050405020304" pitchFamily="18" charset="0"/>
              </a:rPr>
              <a:t>Practicality: </a:t>
            </a:r>
            <a:r>
              <a:rPr lang="en-GB" sz="1800" dirty="0">
                <a:effectLst/>
                <a:latin typeface="Arial" panose="020B0604020202020204" pitchFamily="34" charset="0"/>
                <a:ea typeface="Calibri" panose="020F0502020204030204" pitchFamily="34" charset="0"/>
                <a:cs typeface="Times New Roman" panose="02020603050405020304" pitchFamily="18" charset="0"/>
              </a:rPr>
              <a:t>how the training fits with the schedules, whether the roll-out schedule is feasible, and if the duration of the training is perceived to be suitable.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b="1" i="1" dirty="0">
                <a:effectLst/>
                <a:latin typeface="Arial" panose="020B0604020202020204" pitchFamily="34" charset="0"/>
                <a:ea typeface="Calibri" panose="020F0502020204030204" pitchFamily="34" charset="0"/>
                <a:cs typeface="Times New Roman" panose="02020603050405020304" pitchFamily="18" charset="0"/>
              </a:rPr>
              <a:t>Adaptation: </a:t>
            </a:r>
            <a:r>
              <a:rPr lang="en-GB" sz="1800" dirty="0">
                <a:effectLst/>
                <a:latin typeface="Arial" panose="020B0604020202020204" pitchFamily="34" charset="0"/>
                <a:ea typeface="Calibri" panose="020F0502020204030204" pitchFamily="34" charset="0"/>
                <a:cs typeface="Times New Roman" panose="02020603050405020304" pitchFamily="18" charset="0"/>
              </a:rPr>
              <a:t>any further adaptations need to be made.</a:t>
            </a:r>
          </a:p>
          <a:p>
            <a:pPr algn="just"/>
            <a:r>
              <a:rPr lang="en-GB" sz="1800" b="1" i="1" dirty="0">
                <a:effectLst/>
                <a:latin typeface="Arial" panose="020B0604020202020204" pitchFamily="34" charset="0"/>
                <a:ea typeface="Calibri" panose="020F0502020204030204" pitchFamily="34" charset="0"/>
                <a:cs typeface="Times New Roman" panose="02020603050405020304" pitchFamily="18" charset="0"/>
              </a:rPr>
              <a:t>Expansion</a:t>
            </a:r>
            <a:r>
              <a:rPr lang="en-GB" sz="1800" dirty="0">
                <a:effectLst/>
                <a:latin typeface="Arial" panose="020B0604020202020204" pitchFamily="34" charset="0"/>
                <a:ea typeface="Calibri" panose="020F0502020204030204" pitchFamily="34" charset="0"/>
                <a:cs typeface="Times New Roman" panose="02020603050405020304" pitchFamily="18" charset="0"/>
              </a:rPr>
              <a:t>: consultations around delivering train-the-trainer sessions and working with directors of public health to understand how similar approaches can be delivered in other regions</a:t>
            </a:r>
          </a:p>
          <a:p>
            <a:pPr algn="just"/>
            <a:r>
              <a:rPr lang="en-GB" sz="1800" b="1" i="1" dirty="0">
                <a:effectLst/>
                <a:latin typeface="Arial" panose="020B0604020202020204" pitchFamily="34" charset="0"/>
                <a:ea typeface="Calibri" panose="020F0502020204030204" pitchFamily="34" charset="0"/>
                <a:cs typeface="Times New Roman" panose="02020603050405020304" pitchFamily="18" charset="0"/>
              </a:rPr>
              <a:t>Limited-efficacy testing: </a:t>
            </a:r>
            <a:r>
              <a:rPr lang="en-GB" sz="1800" dirty="0">
                <a:effectLst/>
                <a:latin typeface="Arial" panose="020B0604020202020204" pitchFamily="34" charset="0"/>
                <a:ea typeface="Calibri" panose="020F0502020204030204" pitchFamily="34" charset="0"/>
                <a:cs typeface="Times New Roman" panose="02020603050405020304" pitchFamily="18" charset="0"/>
              </a:rPr>
              <a:t>review the numbers of people categorised as being in receipt of frequent call outs to determine any change over time and consultations with senior police staff will review if there have been any broader impacts on practice.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37A814D-0265-4FD1-B34E-11A702D82A57}" type="slidenum">
              <a:rPr lang="en-GB" smtClean="0"/>
              <a:t>24</a:t>
            </a:fld>
            <a:endParaRPr lang="en-GB"/>
          </a:p>
        </p:txBody>
      </p:sp>
    </p:spTree>
    <p:extLst>
      <p:ext uri="{BB962C8B-B14F-4D97-AF65-F5344CB8AC3E}">
        <p14:creationId xmlns:p14="http://schemas.microsoft.com/office/powerpoint/2010/main" val="1021046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37A814D-0265-4FD1-B34E-11A702D82A57}" type="slidenum">
              <a:rPr lang="en-GB" smtClean="0"/>
              <a:t>25</a:t>
            </a:fld>
            <a:endParaRPr lang="en-GB"/>
          </a:p>
        </p:txBody>
      </p:sp>
    </p:spTree>
    <p:extLst>
      <p:ext uri="{BB962C8B-B14F-4D97-AF65-F5344CB8AC3E}">
        <p14:creationId xmlns:p14="http://schemas.microsoft.com/office/powerpoint/2010/main" val="28793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C8DDAE-FE37-4CFC-930A-D96CE8519B96}"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293294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C8DDAE-FE37-4CFC-930A-D96CE8519B96}"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3643607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C8DDAE-FE37-4CFC-930A-D96CE8519B96}"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262711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C8DDAE-FE37-4CFC-930A-D96CE8519B96}" type="datetimeFigureOut">
              <a:rPr lang="en-GB" smtClean="0"/>
              <a:t>13/06/2022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176748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C8DDAE-FE37-4CFC-930A-D96CE8519B96}" type="datetimeFigureOut">
              <a:rPr lang="en-GB" smtClean="0"/>
              <a:t>13/06/2022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3819240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C8DDAE-FE37-4CFC-930A-D96CE8519B96}" type="datetimeFigureOut">
              <a:rPr lang="en-GB" smtClean="0"/>
              <a:t>13/06/2022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4035091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C8DDAE-FE37-4CFC-930A-D96CE8519B96}" type="datetimeFigureOut">
              <a:rPr lang="en-GB" smtClean="0"/>
              <a:t>13/06/2022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2324622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C8DDAE-FE37-4CFC-930A-D96CE8519B96}" type="datetimeFigureOut">
              <a:rPr lang="en-GB" smtClean="0"/>
              <a:t>13/06/2022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2996600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78C8DDAE-FE37-4CFC-930A-D96CE8519B96}" type="datetimeFigureOut">
              <a:rPr lang="en-GB" smtClean="0"/>
              <a:t>13/06/2022</a:t>
            </a:fld>
            <a:endParaRPr lang="en-GB"/>
          </a:p>
        </p:txBody>
      </p:sp>
      <p:sp>
        <p:nvSpPr>
          <p:cNvPr id="6" name="Footer Placeholder 5"/>
          <p:cNvSpPr>
            <a:spLocks noGrp="1"/>
          </p:cNvSpPr>
          <p:nvPr>
            <p:ph type="ftr" sz="quarter" idx="11"/>
          </p:nvPr>
        </p:nvSpPr>
        <p:spPr>
          <a:xfrm>
            <a:off x="590396" y="6041362"/>
            <a:ext cx="3295413" cy="365125"/>
          </a:xfrm>
        </p:spPr>
        <p:txBody>
          <a:bodyPr/>
          <a:lstStyle/>
          <a:p>
            <a:endParaRPr lang="en-GB"/>
          </a:p>
        </p:txBody>
      </p:sp>
      <p:sp>
        <p:nvSpPr>
          <p:cNvPr id="7" name="Slide Number Placeholder 6"/>
          <p:cNvSpPr>
            <a:spLocks noGrp="1"/>
          </p:cNvSpPr>
          <p:nvPr>
            <p:ph type="sldNum" sz="quarter" idx="12"/>
          </p:nvPr>
        </p:nvSpPr>
        <p:spPr>
          <a:xfrm>
            <a:off x="4862689" y="5915888"/>
            <a:ext cx="1062155" cy="490599"/>
          </a:xfrm>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1798471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C8DDAE-FE37-4CFC-930A-D96CE8519B96}" type="datetimeFigureOut">
              <a:rPr lang="en-GB" smtClean="0"/>
              <a:t>13/06/2022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1391272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78C8DDAE-FE37-4CFC-930A-D96CE8519B96}"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4233087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78C8DDAE-FE37-4CFC-930A-D96CE8519B96}" type="datetimeFigureOut">
              <a:rPr lang="en-GB" smtClean="0"/>
              <a:t>13/06/2022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2066420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C8DDAE-FE37-4CFC-930A-D96CE8519B96}"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1361669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C8DDAE-FE37-4CFC-930A-D96CE8519B96}"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4F37D5-C145-4B24-BB7C-A8CB93002EE9}" type="slidenum">
              <a:rPr lang="en-GB" smtClean="0"/>
              <a:t>‹#›</a:t>
            </a:fld>
            <a:endParaRPr lang="en-GB"/>
          </a:p>
        </p:txBody>
      </p:sp>
    </p:spTree>
    <p:extLst>
      <p:ext uri="{BB962C8B-B14F-4D97-AF65-F5344CB8AC3E}">
        <p14:creationId xmlns:p14="http://schemas.microsoft.com/office/powerpoint/2010/main" val="2894481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GB"/>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78C8DDAE-FE37-4CFC-930A-D96CE8519B96}" type="datetimeFigureOut">
              <a:rPr lang="en-GB" smtClean="0"/>
              <a:t>13/06/2022</a:t>
            </a:fld>
            <a:endParaRPr lang="en-GB"/>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E4F37D5-C145-4B24-BB7C-A8CB93002EE9}" type="slidenum">
              <a:rPr lang="en-GB" smtClean="0"/>
              <a:t>‹#›</a:t>
            </a:fld>
            <a:endParaRPr lang="en-GB"/>
          </a:p>
        </p:txBody>
      </p:sp>
    </p:spTree>
    <p:extLst>
      <p:ext uri="{BB962C8B-B14F-4D97-AF65-F5344CB8AC3E}">
        <p14:creationId xmlns:p14="http://schemas.microsoft.com/office/powerpoint/2010/main" val="129133635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atricia.irizar@manchester.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jpeg"/><Relationship Id="rId7" Type="http://schemas.openxmlformats.org/officeDocument/2006/relationships/diagramColors" Target="../diagrams/colors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Patricia.irizar@manchester.ac.uk"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7EA66B-2AAB-42B0-9F9D-38920D8D82D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A4CA4B-058C-9941-0927-8C739DB0202A}"/>
              </a:ext>
            </a:extLst>
          </p:cNvPr>
          <p:cNvSpPr>
            <a:spLocks noGrp="1"/>
          </p:cNvSpPr>
          <p:nvPr>
            <p:ph type="ctrTitle"/>
          </p:nvPr>
        </p:nvSpPr>
        <p:spPr>
          <a:xfrm>
            <a:off x="965199" y="1856309"/>
            <a:ext cx="10261602" cy="1675767"/>
          </a:xfrm>
          <a:effectLst/>
        </p:spPr>
        <p:txBody>
          <a:bodyPr anchor="b">
            <a:normAutofit/>
          </a:bodyPr>
          <a:lstStyle/>
          <a:p>
            <a:pPr algn="ctr">
              <a:lnSpc>
                <a:spcPct val="90000"/>
              </a:lnSpc>
            </a:pPr>
            <a:r>
              <a:rPr lang="en-GB" sz="3200" dirty="0">
                <a:solidFill>
                  <a:schemeClr val="tx1"/>
                </a:solidFill>
              </a:rPr>
              <a:t>A feasibility study of the Blue Light Project in Merseyside: working with the Police Service and Homeless services to reduce alcohol harms</a:t>
            </a:r>
          </a:p>
        </p:txBody>
      </p:sp>
      <p:sp>
        <p:nvSpPr>
          <p:cNvPr id="3" name="Subtitle 2">
            <a:extLst>
              <a:ext uri="{FF2B5EF4-FFF2-40B4-BE49-F238E27FC236}">
                <a16:creationId xmlns:a16="http://schemas.microsoft.com/office/drawing/2014/main" id="{8EA4D04E-84DA-A49D-4F93-710864529F99}"/>
              </a:ext>
            </a:extLst>
          </p:cNvPr>
          <p:cNvSpPr>
            <a:spLocks noGrp="1"/>
          </p:cNvSpPr>
          <p:nvPr>
            <p:ph type="subTitle" idx="1"/>
          </p:nvPr>
        </p:nvSpPr>
        <p:spPr>
          <a:xfrm>
            <a:off x="1631903" y="3749727"/>
            <a:ext cx="8928194" cy="1886161"/>
          </a:xfrm>
          <a:effectLst/>
        </p:spPr>
        <p:txBody>
          <a:bodyPr anchor="t">
            <a:normAutofit/>
          </a:bodyPr>
          <a:lstStyle/>
          <a:p>
            <a:pPr algn="ctr">
              <a:lnSpc>
                <a:spcPct val="90000"/>
              </a:lnSpc>
            </a:pPr>
            <a:endParaRPr lang="en-GB" dirty="0"/>
          </a:p>
          <a:p>
            <a:pPr algn="ctr">
              <a:lnSpc>
                <a:spcPct val="90000"/>
              </a:lnSpc>
            </a:pPr>
            <a:r>
              <a:rPr lang="en-GB" dirty="0"/>
              <a:t>Dr Patsy Irizar (University of Manchester)</a:t>
            </a:r>
          </a:p>
          <a:p>
            <a:pPr algn="ctr">
              <a:lnSpc>
                <a:spcPct val="90000"/>
              </a:lnSpc>
            </a:pPr>
            <a:r>
              <a:rPr lang="en-GB" dirty="0">
                <a:hlinkClick r:id="rId3"/>
              </a:rPr>
              <a:t>Patricia.irizar@manchester.ac.uk</a:t>
            </a:r>
            <a:r>
              <a:rPr lang="en-GB" dirty="0"/>
              <a:t> </a:t>
            </a:r>
          </a:p>
        </p:txBody>
      </p:sp>
      <p:sp>
        <p:nvSpPr>
          <p:cNvPr id="10" name="Freeform: Shape 9">
            <a:extLst>
              <a:ext uri="{FF2B5EF4-FFF2-40B4-BE49-F238E27FC236}">
                <a16:creationId xmlns:a16="http://schemas.microsoft.com/office/drawing/2014/main" id="{D360EBE3-31BB-422F-AA87-FA3873DAE4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0800000">
            <a:off x="0" y="5388384"/>
            <a:ext cx="12192000" cy="1469616"/>
          </a:xfrm>
          <a:custGeom>
            <a:avLst/>
            <a:gdLst>
              <a:gd name="connsiteX0" fmla="*/ 6113881 w 12192000"/>
              <a:gd name="connsiteY0" fmla="*/ 1469616 h 1469616"/>
              <a:gd name="connsiteX1" fmla="*/ 6101181 w 12192000"/>
              <a:gd name="connsiteY1" fmla="*/ 1469616 h 1469616"/>
              <a:gd name="connsiteX2" fmla="*/ 6090598 w 12192000"/>
              <a:gd name="connsiteY2" fmla="*/ 1469616 h 1469616"/>
              <a:gd name="connsiteX3" fmla="*/ 6077897 w 12192000"/>
              <a:gd name="connsiteY3" fmla="*/ 1464854 h 1469616"/>
              <a:gd name="connsiteX4" fmla="*/ 6065198 w 12192000"/>
              <a:gd name="connsiteY4" fmla="*/ 1460091 h 1469616"/>
              <a:gd name="connsiteX5" fmla="*/ 6056731 w 12192000"/>
              <a:gd name="connsiteY5" fmla="*/ 1456916 h 1469616"/>
              <a:gd name="connsiteX6" fmla="*/ 5678033 w 12192000"/>
              <a:gd name="connsiteY6" fmla="*/ 1172892 h 1469616"/>
              <a:gd name="connsiteX7" fmla="*/ 0 w 12192000"/>
              <a:gd name="connsiteY7" fmla="*/ 1172892 h 1469616"/>
              <a:gd name="connsiteX8" fmla="*/ 0 w 12192000"/>
              <a:gd name="connsiteY8" fmla="*/ 1162370 h 1469616"/>
              <a:gd name="connsiteX9" fmla="*/ 0 w 12192000"/>
              <a:gd name="connsiteY9" fmla="*/ 403347 h 1469616"/>
              <a:gd name="connsiteX10" fmla="*/ 0 w 12192000"/>
              <a:gd name="connsiteY10" fmla="*/ 0 h 1469616"/>
              <a:gd name="connsiteX11" fmla="*/ 12192000 w 12192000"/>
              <a:gd name="connsiteY11" fmla="*/ 0 h 1469616"/>
              <a:gd name="connsiteX12" fmla="*/ 12192000 w 12192000"/>
              <a:gd name="connsiteY12" fmla="*/ 403347 h 1469616"/>
              <a:gd name="connsiteX13" fmla="*/ 12192000 w 12192000"/>
              <a:gd name="connsiteY13" fmla="*/ 1162370 h 1469616"/>
              <a:gd name="connsiteX14" fmla="*/ 12192000 w 12192000"/>
              <a:gd name="connsiteY14" fmla="*/ 1172892 h 1469616"/>
              <a:gd name="connsiteX15" fmla="*/ 6524330 w 12192000"/>
              <a:gd name="connsiteY15" fmla="*/ 1172892 h 1469616"/>
              <a:gd name="connsiteX16" fmla="*/ 6145631 w 12192000"/>
              <a:gd name="connsiteY16" fmla="*/ 1456916 h 1469616"/>
              <a:gd name="connsiteX17" fmla="*/ 6137163 w 12192000"/>
              <a:gd name="connsiteY17" fmla="*/ 1460091 h 1469616"/>
              <a:gd name="connsiteX18" fmla="*/ 6124463 w 12192000"/>
              <a:gd name="connsiteY18" fmla="*/ 1464854 h 14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1469616">
                <a:moveTo>
                  <a:pt x="6113881" y="1469616"/>
                </a:moveTo>
                <a:lnTo>
                  <a:pt x="6101181" y="1469616"/>
                </a:lnTo>
                <a:lnTo>
                  <a:pt x="6090598" y="1469616"/>
                </a:lnTo>
                <a:lnTo>
                  <a:pt x="6077897" y="1464854"/>
                </a:lnTo>
                <a:lnTo>
                  <a:pt x="6065198" y="1460091"/>
                </a:lnTo>
                <a:lnTo>
                  <a:pt x="6056731" y="1456916"/>
                </a:lnTo>
                <a:lnTo>
                  <a:pt x="5678033" y="1172892"/>
                </a:lnTo>
                <a:lnTo>
                  <a:pt x="0" y="1172892"/>
                </a:lnTo>
                <a:lnTo>
                  <a:pt x="0" y="1162370"/>
                </a:lnTo>
                <a:lnTo>
                  <a:pt x="0" y="403347"/>
                </a:lnTo>
                <a:lnTo>
                  <a:pt x="0" y="0"/>
                </a:lnTo>
                <a:lnTo>
                  <a:pt x="12192000" y="0"/>
                </a:lnTo>
                <a:lnTo>
                  <a:pt x="12192000" y="403347"/>
                </a:lnTo>
                <a:lnTo>
                  <a:pt x="12192000" y="1162370"/>
                </a:lnTo>
                <a:lnTo>
                  <a:pt x="12192000" y="1172892"/>
                </a:lnTo>
                <a:lnTo>
                  <a:pt x="6524330" y="1172892"/>
                </a:lnTo>
                <a:lnTo>
                  <a:pt x="6145631" y="1456916"/>
                </a:lnTo>
                <a:lnTo>
                  <a:pt x="6137163" y="1460091"/>
                </a:lnTo>
                <a:lnTo>
                  <a:pt x="6124463" y="1464854"/>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3095619B-3A6B-CCCE-5F93-41C6FF16EA82}"/>
              </a:ext>
            </a:extLst>
          </p:cNvPr>
          <p:cNvPicPr>
            <a:picLocks noChangeAspect="1"/>
          </p:cNvPicPr>
          <p:nvPr/>
        </p:nvPicPr>
        <p:blipFill>
          <a:blip r:embed="rId4"/>
          <a:stretch>
            <a:fillRect/>
          </a:stretch>
        </p:blipFill>
        <p:spPr>
          <a:xfrm>
            <a:off x="0" y="-1"/>
            <a:ext cx="2768349" cy="1469617"/>
          </a:xfrm>
          <a:prstGeom prst="rect">
            <a:avLst/>
          </a:prstGeom>
        </p:spPr>
      </p:pic>
      <p:pic>
        <p:nvPicPr>
          <p:cNvPr id="6" name="Picture 5">
            <a:extLst>
              <a:ext uri="{FF2B5EF4-FFF2-40B4-BE49-F238E27FC236}">
                <a16:creationId xmlns:a16="http://schemas.microsoft.com/office/drawing/2014/main" id="{71F84773-A424-559C-1071-9F74451CF796}"/>
              </a:ext>
            </a:extLst>
          </p:cNvPr>
          <p:cNvPicPr>
            <a:picLocks noChangeAspect="1"/>
          </p:cNvPicPr>
          <p:nvPr/>
        </p:nvPicPr>
        <p:blipFill rotWithShape="1">
          <a:blip r:embed="rId5"/>
          <a:srcRect t="18520"/>
          <a:stretch/>
        </p:blipFill>
        <p:spPr>
          <a:xfrm>
            <a:off x="9317319" y="108047"/>
            <a:ext cx="2707532" cy="1361569"/>
          </a:xfrm>
          <a:prstGeom prst="rect">
            <a:avLst/>
          </a:prstGeom>
        </p:spPr>
      </p:pic>
    </p:spTree>
    <p:extLst>
      <p:ext uri="{BB962C8B-B14F-4D97-AF65-F5344CB8AC3E}">
        <p14:creationId xmlns:p14="http://schemas.microsoft.com/office/powerpoint/2010/main" val="62859552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35DD48A-ACF3-26DB-7404-0946433F2F41}"/>
              </a:ext>
            </a:extLst>
          </p:cNvPr>
          <p:cNvSpPr>
            <a:spLocks noGrp="1"/>
          </p:cNvSpPr>
          <p:nvPr>
            <p:ph type="title"/>
          </p:nvPr>
        </p:nvSpPr>
        <p:spPr>
          <a:xfrm>
            <a:off x="451515" y="1734857"/>
            <a:ext cx="3765483" cy="3388287"/>
          </a:xfrm>
        </p:spPr>
        <p:txBody>
          <a:bodyPr anchor="ctr">
            <a:normAutofit/>
          </a:bodyPr>
          <a:lstStyle/>
          <a:p>
            <a:r>
              <a:rPr lang="en-GB" sz="2800"/>
              <a:t>Acknowledgements</a:t>
            </a:r>
          </a:p>
        </p:txBody>
      </p:sp>
      <p:sp>
        <p:nvSpPr>
          <p:cNvPr id="3" name="Content Placeholder 2">
            <a:extLst>
              <a:ext uri="{FF2B5EF4-FFF2-40B4-BE49-F238E27FC236}">
                <a16:creationId xmlns:a16="http://schemas.microsoft.com/office/drawing/2014/main" id="{E4181BDA-E20D-2F03-4977-F266727CA264}"/>
              </a:ext>
            </a:extLst>
          </p:cNvPr>
          <p:cNvSpPr>
            <a:spLocks noGrp="1"/>
          </p:cNvSpPr>
          <p:nvPr>
            <p:ph idx="1"/>
          </p:nvPr>
        </p:nvSpPr>
        <p:spPr>
          <a:xfrm>
            <a:off x="6008067" y="978993"/>
            <a:ext cx="5732417" cy="4900014"/>
          </a:xfrm>
          <a:effectLst/>
        </p:spPr>
        <p:txBody>
          <a:bodyPr>
            <a:normAutofit/>
          </a:bodyPr>
          <a:lstStyle/>
          <a:p>
            <a:pPr marL="0" indent="0">
              <a:lnSpc>
                <a:spcPct val="90000"/>
              </a:lnSpc>
              <a:buNone/>
            </a:pPr>
            <a:r>
              <a:rPr lang="en-GB" sz="1400" dirty="0"/>
              <a:t>This research is funded by the </a:t>
            </a:r>
            <a:r>
              <a:rPr lang="en-GB" sz="1400" b="1" dirty="0"/>
              <a:t>Liverpool Clinical Commissioning Group (LCCG): </a:t>
            </a:r>
            <a:r>
              <a:rPr lang="en-GB" sz="1400" dirty="0"/>
              <a:t>Research Capability Funding 2021/2022</a:t>
            </a:r>
          </a:p>
          <a:p>
            <a:pPr marL="0" indent="0">
              <a:lnSpc>
                <a:spcPct val="90000"/>
              </a:lnSpc>
              <a:buNone/>
            </a:pPr>
            <a:endParaRPr lang="en-GB" sz="1400" dirty="0"/>
          </a:p>
          <a:p>
            <a:pPr marL="0" indent="0">
              <a:lnSpc>
                <a:spcPct val="90000"/>
              </a:lnSpc>
              <a:buNone/>
            </a:pPr>
            <a:r>
              <a:rPr lang="en-GB" sz="1400" dirty="0"/>
              <a:t>Thank you to </a:t>
            </a:r>
            <a:r>
              <a:rPr lang="en-GB" sz="1400" b="1" dirty="0"/>
              <a:t>Champs</a:t>
            </a:r>
            <a:r>
              <a:rPr lang="en-GB" sz="1400" dirty="0"/>
              <a:t> who have provided additional funding </a:t>
            </a:r>
          </a:p>
          <a:p>
            <a:pPr marL="0" indent="0">
              <a:lnSpc>
                <a:spcPct val="90000"/>
              </a:lnSpc>
              <a:buNone/>
            </a:pPr>
            <a:endParaRPr lang="en-GB" sz="1400" dirty="0"/>
          </a:p>
          <a:p>
            <a:pPr marL="0" indent="0">
              <a:lnSpc>
                <a:spcPct val="90000"/>
              </a:lnSpc>
              <a:buNone/>
            </a:pPr>
            <a:r>
              <a:rPr lang="en-GB" sz="1400" b="1" dirty="0"/>
              <a:t>Principal Investigator: </a:t>
            </a:r>
            <a:r>
              <a:rPr lang="en-GB" sz="1400" dirty="0"/>
              <a:t>Dr Laura Goodwin (Lancaster University)</a:t>
            </a:r>
          </a:p>
          <a:p>
            <a:pPr marL="0" indent="0">
              <a:lnSpc>
                <a:spcPct val="90000"/>
              </a:lnSpc>
              <a:buNone/>
            </a:pPr>
            <a:endParaRPr lang="en-GB" sz="1400" dirty="0"/>
          </a:p>
          <a:p>
            <a:pPr marL="0" indent="0">
              <a:lnSpc>
                <a:spcPct val="90000"/>
              </a:lnSpc>
              <a:buNone/>
            </a:pPr>
            <a:r>
              <a:rPr lang="en-GB" sz="1400" b="1" dirty="0"/>
              <a:t>Co-Investigators: </a:t>
            </a:r>
            <a:r>
              <a:rPr lang="en-GB" sz="1400" dirty="0"/>
              <a:t>Dr Carly </a:t>
            </a:r>
            <a:r>
              <a:rPr lang="en-GB" sz="1400" dirty="0" err="1"/>
              <a:t>Lightowlers</a:t>
            </a:r>
            <a:r>
              <a:rPr lang="en-GB" sz="1400" dirty="0"/>
              <a:t> (University of Liverpool), Prof Sir Ian Gilmore (University of Liverpool), Dr Louise Roper (University of Liverpool, Housing First), Prof Zara </a:t>
            </a:r>
            <a:r>
              <a:rPr lang="en-GB" sz="1400" dirty="0" err="1"/>
              <a:t>Quigg</a:t>
            </a:r>
            <a:r>
              <a:rPr lang="en-GB" sz="1400" dirty="0"/>
              <a:t> (Liverpool John </a:t>
            </a:r>
            <a:r>
              <a:rPr lang="en-GB" sz="1400" dirty="0" err="1"/>
              <a:t>Moores</a:t>
            </a:r>
            <a:r>
              <a:rPr lang="en-GB" sz="1400" dirty="0"/>
              <a:t> University), Prof Dorothy Newbury-Birch (</a:t>
            </a:r>
            <a:r>
              <a:rPr lang="en-GB" sz="1400" dirty="0" err="1"/>
              <a:t>Teeside</a:t>
            </a:r>
            <a:r>
              <a:rPr lang="en-GB" sz="1400" dirty="0"/>
              <a:t> University), Prof Simon </a:t>
            </a:r>
            <a:r>
              <a:rPr lang="en-GB" sz="1400" dirty="0" err="1"/>
              <a:t>Coulton</a:t>
            </a:r>
            <a:r>
              <a:rPr lang="en-GB" sz="1400" dirty="0"/>
              <a:t> (University of Kent), Mike Ward (Alcohol Change UK), Raj Kapoor (Alcohol Change UK)</a:t>
            </a:r>
          </a:p>
          <a:p>
            <a:pPr marL="0" indent="0">
              <a:lnSpc>
                <a:spcPct val="90000"/>
              </a:lnSpc>
              <a:buNone/>
            </a:pPr>
            <a:endParaRPr lang="en-GB" sz="1400" dirty="0"/>
          </a:p>
          <a:p>
            <a:pPr marL="0" indent="0">
              <a:lnSpc>
                <a:spcPct val="90000"/>
              </a:lnSpc>
              <a:buNone/>
            </a:pPr>
            <a:r>
              <a:rPr lang="en-GB" sz="1400" b="1" dirty="0"/>
              <a:t>Patient &amp; Public Involvement (PPI) Co-Investigator: </a:t>
            </a:r>
            <a:r>
              <a:rPr lang="en-GB" sz="1400" dirty="0"/>
              <a:t>Terry Leighton (Change Grow Live)</a:t>
            </a:r>
          </a:p>
        </p:txBody>
      </p:sp>
      <p:pic>
        <p:nvPicPr>
          <p:cNvPr id="4" name="Picture 3">
            <a:extLst>
              <a:ext uri="{FF2B5EF4-FFF2-40B4-BE49-F238E27FC236}">
                <a16:creationId xmlns:a16="http://schemas.microsoft.com/office/drawing/2014/main" id="{EB19D6D4-4723-7886-970E-907C7F28A5F6}"/>
              </a:ext>
            </a:extLst>
          </p:cNvPr>
          <p:cNvPicPr>
            <a:picLocks noChangeAspect="1"/>
          </p:cNvPicPr>
          <p:nvPr/>
        </p:nvPicPr>
        <p:blipFill rotWithShape="1">
          <a:blip r:embed="rId3"/>
          <a:srcRect t="17171" b="21281"/>
          <a:stretch/>
        </p:blipFill>
        <p:spPr>
          <a:xfrm>
            <a:off x="10149173" y="5974279"/>
            <a:ext cx="1826142" cy="788448"/>
          </a:xfrm>
          <a:prstGeom prst="rect">
            <a:avLst/>
          </a:prstGeom>
        </p:spPr>
      </p:pic>
      <p:pic>
        <p:nvPicPr>
          <p:cNvPr id="5" name="Picture 4">
            <a:extLst>
              <a:ext uri="{FF2B5EF4-FFF2-40B4-BE49-F238E27FC236}">
                <a16:creationId xmlns:a16="http://schemas.microsoft.com/office/drawing/2014/main" id="{E0A3EBC7-0A5D-6EA4-618C-782DF4597C81}"/>
              </a:ext>
            </a:extLst>
          </p:cNvPr>
          <p:cNvPicPr>
            <a:picLocks noChangeAspect="1"/>
          </p:cNvPicPr>
          <p:nvPr/>
        </p:nvPicPr>
        <p:blipFill rotWithShape="1">
          <a:blip r:embed="rId4"/>
          <a:srcRect b="27399"/>
          <a:stretch/>
        </p:blipFill>
        <p:spPr>
          <a:xfrm>
            <a:off x="9783097" y="133789"/>
            <a:ext cx="2192218" cy="797568"/>
          </a:xfrm>
          <a:prstGeom prst="rect">
            <a:avLst/>
          </a:prstGeom>
        </p:spPr>
      </p:pic>
      <p:pic>
        <p:nvPicPr>
          <p:cNvPr id="6" name="Picture 5">
            <a:extLst>
              <a:ext uri="{FF2B5EF4-FFF2-40B4-BE49-F238E27FC236}">
                <a16:creationId xmlns:a16="http://schemas.microsoft.com/office/drawing/2014/main" id="{7FCA2C20-CEF9-A204-D3F6-2501959A8150}"/>
              </a:ext>
            </a:extLst>
          </p:cNvPr>
          <p:cNvPicPr>
            <a:picLocks noChangeAspect="1"/>
          </p:cNvPicPr>
          <p:nvPr/>
        </p:nvPicPr>
        <p:blipFill rotWithShape="1">
          <a:blip r:embed="rId5"/>
          <a:srcRect l="21043" r="21985"/>
          <a:stretch/>
        </p:blipFill>
        <p:spPr>
          <a:xfrm>
            <a:off x="4532113" y="5270244"/>
            <a:ext cx="895293" cy="1571483"/>
          </a:xfrm>
          <a:prstGeom prst="rect">
            <a:avLst/>
          </a:prstGeom>
        </p:spPr>
      </p:pic>
    </p:spTree>
    <p:extLst>
      <p:ext uri="{BB962C8B-B14F-4D97-AF65-F5344CB8AC3E}">
        <p14:creationId xmlns:p14="http://schemas.microsoft.com/office/powerpoint/2010/main" val="631827692"/>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Freeform 6">
            <a:extLst>
              <a:ext uri="{FF2B5EF4-FFF2-40B4-BE49-F238E27FC236}">
                <a16:creationId xmlns:a16="http://schemas.microsoft.com/office/drawing/2014/main" id="{DA9A1ACB-4ECA-4EAE-AEAB-CE9C8C01EE6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6D22D10-5C4D-23DA-6545-813F82808D8E}"/>
              </a:ext>
            </a:extLst>
          </p:cNvPr>
          <p:cNvSpPr>
            <a:spLocks noGrp="1"/>
          </p:cNvSpPr>
          <p:nvPr>
            <p:ph type="title"/>
          </p:nvPr>
        </p:nvSpPr>
        <p:spPr>
          <a:xfrm>
            <a:off x="810000" y="447188"/>
            <a:ext cx="10571998" cy="970450"/>
          </a:xfrm>
        </p:spPr>
        <p:txBody>
          <a:bodyPr vert="horz" lIns="91440" tIns="45720" rIns="91440" bIns="45720" rtlCol="0" anchor="b">
            <a:normAutofit/>
          </a:bodyPr>
          <a:lstStyle/>
          <a:p>
            <a:r>
              <a:rPr lang="en-US"/>
              <a:t>The burden of alcohol</a:t>
            </a:r>
          </a:p>
        </p:txBody>
      </p:sp>
      <p:sp>
        <p:nvSpPr>
          <p:cNvPr id="3" name="Content Placeholder 2">
            <a:extLst>
              <a:ext uri="{FF2B5EF4-FFF2-40B4-BE49-F238E27FC236}">
                <a16:creationId xmlns:a16="http://schemas.microsoft.com/office/drawing/2014/main" id="{C43250A5-FE85-95D6-4E1C-0A5D322BA6A1}"/>
              </a:ext>
            </a:extLst>
          </p:cNvPr>
          <p:cNvSpPr>
            <a:spLocks noGrp="1"/>
          </p:cNvSpPr>
          <p:nvPr>
            <p:ph sz="half" idx="1"/>
          </p:nvPr>
        </p:nvSpPr>
        <p:spPr>
          <a:xfrm>
            <a:off x="818713" y="2413000"/>
            <a:ext cx="7199220" cy="3632200"/>
          </a:xfrm>
        </p:spPr>
        <p:txBody>
          <a:bodyPr vert="horz" lIns="91440" tIns="45720" rIns="91440" bIns="45720" rtlCol="0" anchor="ctr">
            <a:normAutofit/>
          </a:bodyPr>
          <a:lstStyle/>
          <a:p>
            <a:r>
              <a:rPr lang="en-US"/>
              <a:t>Globally, 6% of all deaths and 5% of all disease and injury are attributable to alcohol (WHO, 2019)</a:t>
            </a:r>
          </a:p>
          <a:p>
            <a:r>
              <a:rPr lang="en-US"/>
              <a:t>In the UK, 20% of patients in hospital use alcohol harmfully and 10% are alcohol dependent (Roberts et al., 2019)</a:t>
            </a:r>
          </a:p>
          <a:p>
            <a:r>
              <a:rPr lang="en-US"/>
              <a:t>The costs of alcohol to the NHS are estimated to be £3.5 billion per year (Williams et al., 2020)</a:t>
            </a:r>
          </a:p>
          <a:p>
            <a:r>
              <a:rPr lang="en-US"/>
              <a:t>Alcohol-related crimes estimated to cost £11 billion per year (Home Office, 2013)</a:t>
            </a:r>
          </a:p>
          <a:p>
            <a:r>
              <a:rPr lang="en-US"/>
              <a:t>The overall costs to the economy estimated at £21 billion a year (Williams et al., 2020)</a:t>
            </a:r>
          </a:p>
        </p:txBody>
      </p:sp>
      <p:pic>
        <p:nvPicPr>
          <p:cNvPr id="7" name="Content Placeholder 6" descr="A couple of green bottles on a window sill&#10;&#10;Description automatically generated with low confidence">
            <a:extLst>
              <a:ext uri="{FF2B5EF4-FFF2-40B4-BE49-F238E27FC236}">
                <a16:creationId xmlns:a16="http://schemas.microsoft.com/office/drawing/2014/main" id="{BF92149E-A91E-8783-377C-0D7068582DFC}"/>
              </a:ext>
            </a:extLst>
          </p:cNvPr>
          <p:cNvPicPr>
            <a:picLocks noGrp="1" noChangeAspect="1"/>
          </p:cNvPicPr>
          <p:nvPr>
            <p:ph sz="half" idx="2"/>
          </p:nvPr>
        </p:nvPicPr>
        <p:blipFill rotWithShape="1">
          <a:blip r:embed="rId3"/>
          <a:srcRect l="10686" r="36677" b="2"/>
          <a:stretch/>
        </p:blipFill>
        <p:spPr>
          <a:xfrm>
            <a:off x="8466138" y="2413000"/>
            <a:ext cx="2915860" cy="3628362"/>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406894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Freeform 6">
            <a:extLst>
              <a:ext uri="{FF2B5EF4-FFF2-40B4-BE49-F238E27FC236}">
                <a16:creationId xmlns:a16="http://schemas.microsoft.com/office/drawing/2014/main" id="{DA9A1ACB-4ECA-4EAE-AEAB-CE9C8C01EE6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5" name="Content Placeholder 4" descr="A clock tower on a building&#10;&#10;Description automatically generated with low confidence">
            <a:extLst>
              <a:ext uri="{FF2B5EF4-FFF2-40B4-BE49-F238E27FC236}">
                <a16:creationId xmlns:a16="http://schemas.microsoft.com/office/drawing/2014/main" id="{87AE41A6-9FB9-D259-DF61-E8EC6C650C93}"/>
              </a:ext>
            </a:extLst>
          </p:cNvPr>
          <p:cNvPicPr>
            <a:picLocks noGrp="1" noChangeAspect="1"/>
          </p:cNvPicPr>
          <p:nvPr>
            <p:ph sz="half" idx="2"/>
          </p:nvPr>
        </p:nvPicPr>
        <p:blipFill rotWithShape="1">
          <a:blip r:embed="rId3">
            <a:duotone>
              <a:schemeClr val="accent1">
                <a:shade val="45000"/>
                <a:satMod val="135000"/>
              </a:schemeClr>
              <a:prstClr val="white"/>
            </a:duotone>
          </a:blip>
          <a:srcRect l="4809" r="7213" b="-1"/>
          <a:stretch/>
        </p:blipFill>
        <p:spPr>
          <a:xfrm>
            <a:off x="6108700" y="-1"/>
            <a:ext cx="6094450" cy="6858001"/>
          </a:xfrm>
          <a:prstGeom prst="rect">
            <a:avLst/>
          </a:prstGeom>
        </p:spPr>
      </p:pic>
      <p:sp>
        <p:nvSpPr>
          <p:cNvPr id="32" name="Freeform 16">
            <a:extLst>
              <a:ext uri="{FF2B5EF4-FFF2-40B4-BE49-F238E27FC236}">
                <a16:creationId xmlns:a16="http://schemas.microsoft.com/office/drawing/2014/main" id="{3994EE40-F54F-48E5-826B-B451582096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6F5F8B-B99D-1A35-D454-8B9374DDDF96}"/>
              </a:ext>
            </a:extLst>
          </p:cNvPr>
          <p:cNvSpPr>
            <a:spLocks noGrp="1"/>
          </p:cNvSpPr>
          <p:nvPr>
            <p:ph type="title"/>
          </p:nvPr>
        </p:nvSpPr>
        <p:spPr>
          <a:xfrm>
            <a:off x="810000" y="447188"/>
            <a:ext cx="5070100" cy="1559412"/>
          </a:xfrm>
        </p:spPr>
        <p:txBody>
          <a:bodyPr vert="horz" lIns="91440" tIns="45720" rIns="91440" bIns="45720" rtlCol="0" anchor="b">
            <a:normAutofit/>
          </a:bodyPr>
          <a:lstStyle/>
          <a:p>
            <a:pPr>
              <a:lnSpc>
                <a:spcPct val="90000"/>
              </a:lnSpc>
            </a:pPr>
            <a:r>
              <a:rPr lang="en-US" sz="3400"/>
              <a:t>The burden of alcohol in Merseyside</a:t>
            </a:r>
          </a:p>
        </p:txBody>
      </p:sp>
      <p:sp>
        <p:nvSpPr>
          <p:cNvPr id="3" name="Content Placeholder 2">
            <a:extLst>
              <a:ext uri="{FF2B5EF4-FFF2-40B4-BE49-F238E27FC236}">
                <a16:creationId xmlns:a16="http://schemas.microsoft.com/office/drawing/2014/main" id="{6923C377-37CD-7C4C-9333-463B5C8D8A33}"/>
              </a:ext>
            </a:extLst>
          </p:cNvPr>
          <p:cNvSpPr>
            <a:spLocks noGrp="1"/>
          </p:cNvSpPr>
          <p:nvPr>
            <p:ph sz="half" idx="1"/>
          </p:nvPr>
        </p:nvSpPr>
        <p:spPr>
          <a:xfrm>
            <a:off x="818712" y="2413000"/>
            <a:ext cx="5289988" cy="3632200"/>
          </a:xfrm>
        </p:spPr>
        <p:txBody>
          <a:bodyPr vert="horz" lIns="91440" tIns="45720" rIns="91440" bIns="45720" rtlCol="0" anchor="ctr">
            <a:normAutofit/>
          </a:bodyPr>
          <a:lstStyle/>
          <a:p>
            <a:pPr>
              <a:lnSpc>
                <a:spcPct val="90000"/>
              </a:lnSpc>
            </a:pPr>
            <a:r>
              <a:rPr lang="en-US" sz="1500" dirty="0"/>
              <a:t>Alcohol consumption contributes significantly to health inequalities (Bellis et al., 2016)</a:t>
            </a:r>
          </a:p>
          <a:p>
            <a:pPr>
              <a:lnSpc>
                <a:spcPct val="90000"/>
              </a:lnSpc>
            </a:pPr>
            <a:r>
              <a:rPr lang="en-US" sz="1500" dirty="0"/>
              <a:t>Merseyside is one of the 20% most deprived districts in England (Public Health England, 2019)</a:t>
            </a:r>
          </a:p>
          <a:p>
            <a:pPr lvl="1">
              <a:lnSpc>
                <a:spcPct val="90000"/>
              </a:lnSpc>
            </a:pPr>
            <a:r>
              <a:rPr lang="en-US" sz="1500" dirty="0"/>
              <a:t>Reduced life expectancy </a:t>
            </a:r>
          </a:p>
          <a:p>
            <a:pPr lvl="1">
              <a:lnSpc>
                <a:spcPct val="90000"/>
              </a:lnSpc>
            </a:pPr>
            <a:r>
              <a:rPr lang="en-US" sz="1500" dirty="0"/>
              <a:t>High rate of alcohol-related hospital admissions</a:t>
            </a:r>
          </a:p>
          <a:p>
            <a:pPr>
              <a:lnSpc>
                <a:spcPct val="90000"/>
              </a:lnSpc>
            </a:pPr>
            <a:r>
              <a:rPr lang="en-US" sz="1500" dirty="0"/>
              <a:t>Approximately 4,500 alcohol-related hospital admissions in Liverpool each year (PHE, 2019)</a:t>
            </a:r>
          </a:p>
          <a:p>
            <a:pPr>
              <a:lnSpc>
                <a:spcPct val="90000"/>
              </a:lnSpc>
            </a:pPr>
            <a:r>
              <a:rPr lang="en-US" sz="1500" dirty="0"/>
              <a:t>Liverpool Echo: 9,555 adults met criteria for alcohol dependency in 2018</a:t>
            </a:r>
          </a:p>
          <a:p>
            <a:pPr lvl="1">
              <a:lnSpc>
                <a:spcPct val="90000"/>
              </a:lnSpc>
            </a:pPr>
            <a:r>
              <a:rPr lang="en-US" sz="1500" dirty="0"/>
              <a:t>The same year, Liverpool City Council cut budgets for alcohol services by £2.1 million</a:t>
            </a:r>
          </a:p>
        </p:txBody>
      </p:sp>
    </p:spTree>
    <p:extLst>
      <p:ext uri="{BB962C8B-B14F-4D97-AF65-F5344CB8AC3E}">
        <p14:creationId xmlns:p14="http://schemas.microsoft.com/office/powerpoint/2010/main" val="3532647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133F8CB7-795C-4272-9073-64D8CF97F2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B7743172-17A8-4FA4-8434-B813E03B76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23">
            <a:extLst>
              <a:ext uri="{FF2B5EF4-FFF2-40B4-BE49-F238E27FC236}">
                <a16:creationId xmlns:a16="http://schemas.microsoft.com/office/drawing/2014/main" id="{4CE1233C-FD2F-489E-BFDE-086F5FED64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3">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4E42A8-D273-C915-9CB7-027CFCCFE239}"/>
              </a:ext>
            </a:extLst>
          </p:cNvPr>
          <p:cNvSpPr>
            <a:spLocks noGrp="1"/>
          </p:cNvSpPr>
          <p:nvPr>
            <p:ph type="title"/>
          </p:nvPr>
        </p:nvSpPr>
        <p:spPr>
          <a:xfrm>
            <a:off x="451514" y="1800225"/>
            <a:ext cx="3444211" cy="4241136"/>
          </a:xfrm>
        </p:spPr>
        <p:txBody>
          <a:bodyPr vert="horz" lIns="91440" tIns="45720" rIns="91440" bIns="45720" rtlCol="0" anchor="t">
            <a:normAutofit/>
          </a:bodyPr>
          <a:lstStyle/>
          <a:p>
            <a:pPr algn="ctr"/>
            <a:r>
              <a:rPr lang="en-GB" sz="3200" dirty="0"/>
              <a:t>Alcohol-related hospital admissions in 2019</a:t>
            </a:r>
            <a:br>
              <a:rPr lang="en-GB" sz="3200" dirty="0"/>
            </a:br>
            <a:endParaRPr lang="en-US" sz="3200" dirty="0"/>
          </a:p>
        </p:txBody>
      </p:sp>
      <p:graphicFrame>
        <p:nvGraphicFramePr>
          <p:cNvPr id="4" name="Chart 3">
            <a:extLst>
              <a:ext uri="{FF2B5EF4-FFF2-40B4-BE49-F238E27FC236}">
                <a16:creationId xmlns:a16="http://schemas.microsoft.com/office/drawing/2014/main" id="{0A4AEA39-0A49-5E1C-5838-077AE76C70FD}"/>
              </a:ext>
            </a:extLst>
          </p:cNvPr>
          <p:cNvGraphicFramePr>
            <a:graphicFrameLocks/>
          </p:cNvGraphicFramePr>
          <p:nvPr>
            <p:extLst>
              <p:ext uri="{D42A27DB-BD31-4B8C-83A1-F6EECF244321}">
                <p14:modId xmlns:p14="http://schemas.microsoft.com/office/powerpoint/2010/main" val="920982300"/>
              </p:ext>
            </p:extLst>
          </p:nvPr>
        </p:nvGraphicFramePr>
        <p:xfrm>
          <a:off x="5280472" y="643465"/>
          <a:ext cx="6268062" cy="53978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841935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F5F8B-B99D-1A35-D454-8B9374DDDF96}"/>
              </a:ext>
            </a:extLst>
          </p:cNvPr>
          <p:cNvSpPr>
            <a:spLocks noGrp="1"/>
          </p:cNvSpPr>
          <p:nvPr>
            <p:ph type="title"/>
          </p:nvPr>
        </p:nvSpPr>
        <p:spPr/>
        <p:txBody>
          <a:bodyPr/>
          <a:lstStyle/>
          <a:p>
            <a:r>
              <a:rPr lang="en-GB" sz="3600"/>
              <a:t>Populations at risk of alcohol-related harms</a:t>
            </a:r>
            <a:endParaRPr lang="en-GB" sz="3600" dirty="0"/>
          </a:p>
        </p:txBody>
      </p:sp>
      <p:sp>
        <p:nvSpPr>
          <p:cNvPr id="3" name="Content Placeholder 2">
            <a:extLst>
              <a:ext uri="{FF2B5EF4-FFF2-40B4-BE49-F238E27FC236}">
                <a16:creationId xmlns:a16="http://schemas.microsoft.com/office/drawing/2014/main" id="{6923C377-37CD-7C4C-9333-463B5C8D8A33}"/>
              </a:ext>
            </a:extLst>
          </p:cNvPr>
          <p:cNvSpPr>
            <a:spLocks noGrp="1"/>
          </p:cNvSpPr>
          <p:nvPr>
            <p:ph idx="1"/>
          </p:nvPr>
        </p:nvSpPr>
        <p:spPr>
          <a:xfrm>
            <a:off x="818712" y="2323887"/>
            <a:ext cx="10554574" cy="3636511"/>
          </a:xfrm>
        </p:spPr>
        <p:txBody>
          <a:bodyPr>
            <a:normAutofit/>
          </a:bodyPr>
          <a:lstStyle/>
          <a:p>
            <a:r>
              <a:rPr lang="en-GB" dirty="0"/>
              <a:t>Alcohol problems often co-occur with mental health problems (</a:t>
            </a:r>
            <a:r>
              <a:rPr lang="en-GB" dirty="0" err="1"/>
              <a:t>Puddephatt</a:t>
            </a:r>
            <a:r>
              <a:rPr lang="en-GB" dirty="0"/>
              <a:t> et al., 2020)</a:t>
            </a:r>
          </a:p>
          <a:p>
            <a:pPr lvl="1"/>
            <a:r>
              <a:rPr lang="en-GB" dirty="0"/>
              <a:t>Both problems are highly prevalent in people experiencing multiple disadvantages (Beard et al., 2019; </a:t>
            </a:r>
            <a:r>
              <a:rPr lang="en-GB" dirty="0" err="1"/>
              <a:t>Puddephatt</a:t>
            </a:r>
            <a:r>
              <a:rPr lang="en-GB" dirty="0"/>
              <a:t> et al., 2020) </a:t>
            </a:r>
          </a:p>
          <a:p>
            <a:r>
              <a:rPr lang="en-GB" dirty="0"/>
              <a:t>Individuals with multiple disadvantages (such as homeless populations) are frequent users of emergency services (Drummond et al., 2019)</a:t>
            </a:r>
          </a:p>
          <a:p>
            <a:r>
              <a:rPr lang="en-GB" dirty="0"/>
              <a:t>The prevalence of alcohol problems are significantly higher in police custody settings (Newbury-Birch et al., 2016) and in homeless populations, compared to the general population (McManus et al., 2016)</a:t>
            </a:r>
          </a:p>
        </p:txBody>
      </p:sp>
    </p:spTree>
    <p:extLst>
      <p:ext uri="{BB962C8B-B14F-4D97-AF65-F5344CB8AC3E}">
        <p14:creationId xmlns:p14="http://schemas.microsoft.com/office/powerpoint/2010/main" val="1696872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DA9A1ACB-4ECA-4EAE-AEAB-CE9C8C01EE6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64A4EC5-739B-54EB-CC52-04C3E268D5ED}"/>
              </a:ext>
            </a:extLst>
          </p:cNvPr>
          <p:cNvSpPr>
            <a:spLocks noGrp="1"/>
          </p:cNvSpPr>
          <p:nvPr>
            <p:ph type="title"/>
          </p:nvPr>
        </p:nvSpPr>
        <p:spPr>
          <a:xfrm>
            <a:off x="810000" y="447188"/>
            <a:ext cx="10571998" cy="970450"/>
          </a:xfrm>
        </p:spPr>
        <p:txBody>
          <a:bodyPr vert="horz" lIns="91440" tIns="45720" rIns="91440" bIns="45720" rtlCol="0" anchor="b">
            <a:normAutofit/>
          </a:bodyPr>
          <a:lstStyle/>
          <a:p>
            <a:r>
              <a:rPr lang="en-US"/>
              <a:t>Alcohol in a policing context</a:t>
            </a:r>
          </a:p>
        </p:txBody>
      </p:sp>
      <p:pic>
        <p:nvPicPr>
          <p:cNvPr id="5" name="Content Placeholder 4">
            <a:extLst>
              <a:ext uri="{FF2B5EF4-FFF2-40B4-BE49-F238E27FC236}">
                <a16:creationId xmlns:a16="http://schemas.microsoft.com/office/drawing/2014/main" id="{DC16741C-7A2C-26CD-8CBB-98FCBE99B9E1}"/>
              </a:ext>
            </a:extLst>
          </p:cNvPr>
          <p:cNvPicPr>
            <a:picLocks noGrp="1" noChangeAspect="1"/>
          </p:cNvPicPr>
          <p:nvPr>
            <p:ph sz="half" idx="2"/>
          </p:nvPr>
        </p:nvPicPr>
        <p:blipFill rotWithShape="1">
          <a:blip r:embed="rId3"/>
          <a:srcRect l="18298" r="19919"/>
          <a:stretch/>
        </p:blipFill>
        <p:spPr>
          <a:xfrm>
            <a:off x="960438" y="2413000"/>
            <a:ext cx="2913062" cy="3628362"/>
          </a:xfrm>
          <a:prstGeom prst="roundRect">
            <a:avLst>
              <a:gd name="adj" fmla="val 3876"/>
            </a:avLst>
          </a:prstGeom>
          <a:ln>
            <a:solidFill>
              <a:schemeClr val="accent1"/>
            </a:solidFill>
          </a:ln>
          <a:effectLst/>
        </p:spPr>
      </p:pic>
      <p:sp>
        <p:nvSpPr>
          <p:cNvPr id="3" name="Content Placeholder 2">
            <a:extLst>
              <a:ext uri="{FF2B5EF4-FFF2-40B4-BE49-F238E27FC236}">
                <a16:creationId xmlns:a16="http://schemas.microsoft.com/office/drawing/2014/main" id="{D8AFD0AD-2EA5-77B9-6868-245C6E5D5499}"/>
              </a:ext>
            </a:extLst>
          </p:cNvPr>
          <p:cNvSpPr>
            <a:spLocks noGrp="1"/>
          </p:cNvSpPr>
          <p:nvPr>
            <p:ph sz="half" idx="1"/>
          </p:nvPr>
        </p:nvSpPr>
        <p:spPr>
          <a:xfrm>
            <a:off x="4330699" y="2413000"/>
            <a:ext cx="7052733" cy="3632200"/>
          </a:xfrm>
        </p:spPr>
        <p:txBody>
          <a:bodyPr vert="horz" lIns="91440" tIns="45720" rIns="91440" bIns="45720" rtlCol="0" anchor="ctr">
            <a:normAutofit/>
          </a:bodyPr>
          <a:lstStyle/>
          <a:p>
            <a:pPr>
              <a:lnSpc>
                <a:spcPct val="90000"/>
              </a:lnSpc>
            </a:pPr>
            <a:r>
              <a:rPr lang="en-US"/>
              <a:t>The police are often the first point of contact for alcohol-related injuries or crimes</a:t>
            </a:r>
          </a:p>
          <a:p>
            <a:pPr>
              <a:lnSpc>
                <a:spcPct val="90000"/>
              </a:lnSpc>
            </a:pPr>
            <a:r>
              <a:rPr lang="en-US"/>
              <a:t>Criminal justice settings can be suitable for delivery of brief alcohol interventions (Addison et al., 2018; Brown et al., 2010; Coulton et al., 2021)</a:t>
            </a:r>
          </a:p>
          <a:p>
            <a:pPr>
              <a:lnSpc>
                <a:spcPct val="90000"/>
              </a:lnSpc>
            </a:pPr>
            <a:r>
              <a:rPr lang="en-US"/>
              <a:t>Approximately half of police officers’ workload is alcohol-related (Institute of Alcohol Studies, 2015)</a:t>
            </a:r>
          </a:p>
          <a:p>
            <a:pPr>
              <a:lnSpc>
                <a:spcPct val="90000"/>
              </a:lnSpc>
            </a:pPr>
            <a:r>
              <a:rPr lang="en-US"/>
              <a:t>Consultations with Merseyside police have told us that they currently don’t have:</a:t>
            </a:r>
          </a:p>
          <a:p>
            <a:pPr lvl="1">
              <a:lnSpc>
                <a:spcPct val="90000"/>
              </a:lnSpc>
            </a:pPr>
            <a:r>
              <a:rPr lang="en-US"/>
              <a:t>Focused alcohol training </a:t>
            </a:r>
          </a:p>
          <a:p>
            <a:pPr lvl="1">
              <a:lnSpc>
                <a:spcPct val="90000"/>
              </a:lnSpc>
            </a:pPr>
            <a:r>
              <a:rPr lang="en-US"/>
              <a:t>Networks with relevant services (e.g., homeless and drug/alcohol services)</a:t>
            </a:r>
          </a:p>
        </p:txBody>
      </p:sp>
    </p:spTree>
    <p:extLst>
      <p:ext uri="{BB962C8B-B14F-4D97-AF65-F5344CB8AC3E}">
        <p14:creationId xmlns:p14="http://schemas.microsoft.com/office/powerpoint/2010/main" val="164212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9C1D5-1AC2-2A49-ECA0-24DF842F9A3D}"/>
              </a:ext>
            </a:extLst>
          </p:cNvPr>
          <p:cNvSpPr>
            <a:spLocks noGrp="1"/>
          </p:cNvSpPr>
          <p:nvPr>
            <p:ph type="title"/>
          </p:nvPr>
        </p:nvSpPr>
        <p:spPr/>
        <p:txBody>
          <a:bodyPr/>
          <a:lstStyle/>
          <a:p>
            <a:r>
              <a:rPr lang="en-GB" sz="3600" dirty="0"/>
              <a:t>The Blue Light Project (Alcohol Change UK)</a:t>
            </a:r>
          </a:p>
        </p:txBody>
      </p:sp>
      <p:sp>
        <p:nvSpPr>
          <p:cNvPr id="3" name="Content Placeholder 2">
            <a:extLst>
              <a:ext uri="{FF2B5EF4-FFF2-40B4-BE49-F238E27FC236}">
                <a16:creationId xmlns:a16="http://schemas.microsoft.com/office/drawing/2014/main" id="{A41DADDC-08BD-BB52-7B5E-C498AF17D5E5}"/>
              </a:ext>
            </a:extLst>
          </p:cNvPr>
          <p:cNvSpPr>
            <a:spLocks noGrp="1"/>
          </p:cNvSpPr>
          <p:nvPr>
            <p:ph idx="1"/>
          </p:nvPr>
        </p:nvSpPr>
        <p:spPr>
          <a:xfrm>
            <a:off x="818712" y="2349287"/>
            <a:ext cx="10554574" cy="3636511"/>
          </a:xfrm>
        </p:spPr>
        <p:txBody>
          <a:bodyPr>
            <a:normAutofit/>
          </a:bodyPr>
          <a:lstStyle/>
          <a:p>
            <a:r>
              <a:rPr lang="en-GB" dirty="0"/>
              <a:t>The Blue Light project was developed by Alcohol Change UK</a:t>
            </a:r>
          </a:p>
          <a:p>
            <a:r>
              <a:rPr lang="en-GB" dirty="0"/>
              <a:t>An approach for working with dependent drinkers who are not engaged with alcohol treatment services</a:t>
            </a:r>
          </a:p>
          <a:p>
            <a:r>
              <a:rPr lang="en-GB" dirty="0"/>
              <a:t>These individuals are likely to be frequent users of services including healthcare, housing and the criminal justice system</a:t>
            </a:r>
          </a:p>
          <a:p>
            <a:r>
              <a:rPr lang="en-GB" dirty="0"/>
              <a:t>The project provides training to staff in services to help them to better support an individual to reduce the physical and social harms of their drinking, even before they may be ready to start formal treatment</a:t>
            </a:r>
          </a:p>
          <a:p>
            <a:r>
              <a:rPr lang="en-GB" b="1" dirty="0"/>
              <a:t>Examples: </a:t>
            </a:r>
            <a:r>
              <a:rPr lang="en-GB" dirty="0"/>
              <a:t>In Sandwell, after one year of Blue Light, the overall costs associated with 16 high-impact individuals reduced from £250,000 to £90,000. Large cost savings were also observed in Nottingham, with a reduction of £360,000 in healthcare costs after one year. </a:t>
            </a:r>
          </a:p>
        </p:txBody>
      </p:sp>
    </p:spTree>
    <p:extLst>
      <p:ext uri="{BB962C8B-B14F-4D97-AF65-F5344CB8AC3E}">
        <p14:creationId xmlns:p14="http://schemas.microsoft.com/office/powerpoint/2010/main" val="139653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477D76E-2F13-D1FF-F179-BDC63A095CBC}"/>
              </a:ext>
            </a:extLst>
          </p:cNvPr>
          <p:cNvSpPr>
            <a:spLocks noGrp="1"/>
          </p:cNvSpPr>
          <p:nvPr>
            <p:ph type="title"/>
          </p:nvPr>
        </p:nvSpPr>
        <p:spPr>
          <a:xfrm>
            <a:off x="451515" y="1734857"/>
            <a:ext cx="4169646" cy="3388287"/>
          </a:xfrm>
        </p:spPr>
        <p:txBody>
          <a:bodyPr anchor="ctr">
            <a:normAutofit/>
          </a:bodyPr>
          <a:lstStyle/>
          <a:p>
            <a:pPr algn="ctr"/>
            <a:r>
              <a:rPr lang="en-GB" dirty="0"/>
              <a:t>Aims of this feasibility study</a:t>
            </a:r>
          </a:p>
        </p:txBody>
      </p:sp>
      <p:sp>
        <p:nvSpPr>
          <p:cNvPr id="3" name="Content Placeholder 2">
            <a:extLst>
              <a:ext uri="{FF2B5EF4-FFF2-40B4-BE49-F238E27FC236}">
                <a16:creationId xmlns:a16="http://schemas.microsoft.com/office/drawing/2014/main" id="{C4459AD4-2551-1961-A6D6-BDDBBA5E7F53}"/>
              </a:ext>
            </a:extLst>
          </p:cNvPr>
          <p:cNvSpPr>
            <a:spLocks noGrp="1"/>
          </p:cNvSpPr>
          <p:nvPr>
            <p:ph idx="1"/>
          </p:nvPr>
        </p:nvSpPr>
        <p:spPr>
          <a:xfrm>
            <a:off x="6008068" y="978993"/>
            <a:ext cx="5365218" cy="4900014"/>
          </a:xfrm>
          <a:effectLst/>
        </p:spPr>
        <p:txBody>
          <a:bodyPr>
            <a:normAutofit/>
          </a:bodyPr>
          <a:lstStyle/>
          <a:p>
            <a:pPr marL="514350" indent="-514350">
              <a:lnSpc>
                <a:spcPct val="90000"/>
              </a:lnSpc>
              <a:buAutoNum type="arabicPeriod"/>
            </a:pPr>
            <a:r>
              <a:rPr lang="en-GB" sz="1900" dirty="0"/>
              <a:t>To work with police officers, staff from homeless services, and people with lived experience to tailor the existing Blue Light training for this context</a:t>
            </a:r>
          </a:p>
          <a:p>
            <a:pPr marL="514350" indent="-514350">
              <a:lnSpc>
                <a:spcPct val="90000"/>
              </a:lnSpc>
              <a:buAutoNum type="arabicPeriod"/>
            </a:pPr>
            <a:r>
              <a:rPr lang="en-GB" sz="1900" dirty="0"/>
              <a:t>To assess the feasibility of rolling out the Blue Light training to police officers and representatives from homeless services across Liverpool </a:t>
            </a:r>
          </a:p>
          <a:p>
            <a:pPr marL="514350" indent="-514350">
              <a:lnSpc>
                <a:spcPct val="90000"/>
              </a:lnSpc>
              <a:buAutoNum type="arabicPeriod"/>
            </a:pPr>
            <a:r>
              <a:rPr lang="en-GB" sz="1900" dirty="0"/>
              <a:t>To examine the implementation and mechanisms of impact of the Blue Light training (e.g., changes in attitudes and perceptions of alcohol-related stigma)</a:t>
            </a:r>
          </a:p>
        </p:txBody>
      </p:sp>
    </p:spTree>
    <p:extLst>
      <p:ext uri="{BB962C8B-B14F-4D97-AF65-F5344CB8AC3E}">
        <p14:creationId xmlns:p14="http://schemas.microsoft.com/office/powerpoint/2010/main" val="55901353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59C7A-0FAD-1DDD-B41F-D1CDF0EEDAD0}"/>
              </a:ext>
            </a:extLst>
          </p:cNvPr>
          <p:cNvSpPr>
            <a:spLocks noGrp="1"/>
          </p:cNvSpPr>
          <p:nvPr>
            <p:ph type="title"/>
          </p:nvPr>
        </p:nvSpPr>
        <p:spPr>
          <a:xfrm>
            <a:off x="810000" y="447188"/>
            <a:ext cx="10571998" cy="970450"/>
          </a:xfrm>
        </p:spPr>
        <p:txBody>
          <a:bodyPr>
            <a:normAutofit/>
          </a:bodyPr>
          <a:lstStyle/>
          <a:p>
            <a:r>
              <a:rPr lang="en-GB" dirty="0"/>
              <a:t>Overview of the project</a:t>
            </a:r>
          </a:p>
        </p:txBody>
      </p:sp>
      <p:graphicFrame>
        <p:nvGraphicFramePr>
          <p:cNvPr id="5" name="Content Placeholder 2">
            <a:extLst>
              <a:ext uri="{FF2B5EF4-FFF2-40B4-BE49-F238E27FC236}">
                <a16:creationId xmlns:a16="http://schemas.microsoft.com/office/drawing/2014/main" id="{FAAB8115-947A-4BD3-04B2-282EB8D3DC10}"/>
              </a:ext>
            </a:extLst>
          </p:cNvPr>
          <p:cNvGraphicFramePr>
            <a:graphicFrameLocks noGrp="1"/>
          </p:cNvGraphicFramePr>
          <p:nvPr>
            <p:ph idx="1"/>
            <p:extLst>
              <p:ext uri="{D42A27DB-BD31-4B8C-83A1-F6EECF244321}">
                <p14:modId xmlns:p14="http://schemas.microsoft.com/office/powerpoint/2010/main" val="721816068"/>
              </p:ext>
            </p:extLst>
          </p:nvPr>
        </p:nvGraphicFramePr>
        <p:xfrm>
          <a:off x="819150" y="2548647"/>
          <a:ext cx="10553700" cy="331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4721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21DCC7BA-3740-47E1-91B9-6269381397A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9">
            <a:extLst>
              <a:ext uri="{FF2B5EF4-FFF2-40B4-BE49-F238E27FC236}">
                <a16:creationId xmlns:a16="http://schemas.microsoft.com/office/drawing/2014/main" id="{84CEFA49-6B2F-4FE6-B6AF-31D49E68C2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40086" y="40084"/>
            <a:ext cx="6858002" cy="6777832"/>
          </a:xfrm>
          <a:custGeom>
            <a:avLst/>
            <a:gdLst>
              <a:gd name="connsiteX0" fmla="*/ 6858001 w 6858002"/>
              <a:gd name="connsiteY0" fmla="*/ 4666984 h 6777832"/>
              <a:gd name="connsiteX1" fmla="*/ 3829243 w 6858002"/>
              <a:gd name="connsiteY1" fmla="*/ 6654602 h 6777832"/>
              <a:gd name="connsiteX2" fmla="*/ 3827370 w 6858002"/>
              <a:gd name="connsiteY2" fmla="*/ 6656146 h 6777832"/>
              <a:gd name="connsiteX3" fmla="*/ 3824584 w 6858002"/>
              <a:gd name="connsiteY3" fmla="*/ 6657658 h 6777832"/>
              <a:gd name="connsiteX4" fmla="*/ 3798694 w 6858002"/>
              <a:gd name="connsiteY4" fmla="*/ 6674649 h 6777832"/>
              <a:gd name="connsiteX5" fmla="*/ 3785012 w 6858002"/>
              <a:gd name="connsiteY5" fmla="*/ 6679138 h 6777832"/>
              <a:gd name="connsiteX6" fmla="*/ 3706340 w 6858002"/>
              <a:gd name="connsiteY6" fmla="*/ 6721839 h 6777832"/>
              <a:gd name="connsiteX7" fmla="*/ 3428999 w 6858002"/>
              <a:gd name="connsiteY7" fmla="*/ 6777832 h 6777832"/>
              <a:gd name="connsiteX8" fmla="*/ 3151659 w 6858002"/>
              <a:gd name="connsiteY8" fmla="*/ 6721839 h 6777832"/>
              <a:gd name="connsiteX9" fmla="*/ 3072997 w 6858002"/>
              <a:gd name="connsiteY9" fmla="*/ 6679143 h 6777832"/>
              <a:gd name="connsiteX10" fmla="*/ 3059299 w 6858002"/>
              <a:gd name="connsiteY10" fmla="*/ 6674649 h 6777832"/>
              <a:gd name="connsiteX11" fmla="*/ 3033384 w 6858002"/>
              <a:gd name="connsiteY11" fmla="*/ 6657642 h 6777832"/>
              <a:gd name="connsiteX12" fmla="*/ 3030628 w 6858002"/>
              <a:gd name="connsiteY12" fmla="*/ 6656146 h 6777832"/>
              <a:gd name="connsiteX13" fmla="*/ 3028776 w 6858002"/>
              <a:gd name="connsiteY13" fmla="*/ 6654618 h 6777832"/>
              <a:gd name="connsiteX14" fmla="*/ 1 w 6858002"/>
              <a:gd name="connsiteY14" fmla="*/ 4666984 h 6777832"/>
              <a:gd name="connsiteX15" fmla="*/ 6858002 w 6858002"/>
              <a:gd name="connsiteY15" fmla="*/ 0 h 6777832"/>
              <a:gd name="connsiteX16" fmla="*/ 6858002 w 6858002"/>
              <a:gd name="connsiteY16" fmla="*/ 1570616 h 6777832"/>
              <a:gd name="connsiteX17" fmla="*/ 6858001 w 6858002"/>
              <a:gd name="connsiteY17" fmla="*/ 1570616 h 6777832"/>
              <a:gd name="connsiteX18" fmla="*/ 6858001 w 6858002"/>
              <a:gd name="connsiteY18" fmla="*/ 4666983 h 6777832"/>
              <a:gd name="connsiteX19" fmla="*/ 0 w 6858002"/>
              <a:gd name="connsiteY19" fmla="*/ 4666983 h 6777832"/>
              <a:gd name="connsiteX20" fmla="*/ 0 w 6858002"/>
              <a:gd name="connsiteY20" fmla="*/ 595217 h 6777832"/>
              <a:gd name="connsiteX21" fmla="*/ 1 w 6858002"/>
              <a:gd name="connsiteY21" fmla="*/ 595217 h 6777832"/>
              <a:gd name="connsiteX22" fmla="*/ 1 w 6858002"/>
              <a:gd name="connsiteY22" fmla="*/ 0 h 67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002" h="6777832">
                <a:moveTo>
                  <a:pt x="6858001" y="4666984"/>
                </a:moveTo>
                <a:lnTo>
                  <a:pt x="3829243" y="6654602"/>
                </a:lnTo>
                <a:lnTo>
                  <a:pt x="3827370" y="6656146"/>
                </a:lnTo>
                <a:lnTo>
                  <a:pt x="3824584" y="6657658"/>
                </a:lnTo>
                <a:lnTo>
                  <a:pt x="3798694" y="6674649"/>
                </a:lnTo>
                <a:lnTo>
                  <a:pt x="3785012" y="6679138"/>
                </a:lnTo>
                <a:lnTo>
                  <a:pt x="3706340" y="6721839"/>
                </a:lnTo>
                <a:cubicBezTo>
                  <a:pt x="3621097" y="6757894"/>
                  <a:pt x="3527376" y="6777832"/>
                  <a:pt x="3428999" y="6777832"/>
                </a:cubicBezTo>
                <a:cubicBezTo>
                  <a:pt x="3330622" y="6777832"/>
                  <a:pt x="3236902" y="6757894"/>
                  <a:pt x="3151659" y="6721839"/>
                </a:cubicBezTo>
                <a:lnTo>
                  <a:pt x="3072997" y="6679143"/>
                </a:lnTo>
                <a:lnTo>
                  <a:pt x="3059299" y="6674649"/>
                </a:lnTo>
                <a:lnTo>
                  <a:pt x="3033384" y="6657642"/>
                </a:lnTo>
                <a:lnTo>
                  <a:pt x="3030628" y="6656146"/>
                </a:lnTo>
                <a:lnTo>
                  <a:pt x="3028776" y="6654618"/>
                </a:lnTo>
                <a:lnTo>
                  <a:pt x="1" y="4666984"/>
                </a:lnTo>
                <a:close/>
                <a:moveTo>
                  <a:pt x="6858002" y="0"/>
                </a:moveTo>
                <a:lnTo>
                  <a:pt x="6858002" y="1570616"/>
                </a:lnTo>
                <a:lnTo>
                  <a:pt x="6858001" y="1570616"/>
                </a:lnTo>
                <a:lnTo>
                  <a:pt x="6858001" y="4666983"/>
                </a:lnTo>
                <a:lnTo>
                  <a:pt x="0" y="4666983"/>
                </a:lnTo>
                <a:lnTo>
                  <a:pt x="0" y="595217"/>
                </a:lnTo>
                <a:lnTo>
                  <a:pt x="1" y="595217"/>
                </a:lnTo>
                <a:lnTo>
                  <a:pt x="1" y="0"/>
                </a:lnTo>
                <a:close/>
              </a:path>
            </a:pathLst>
          </a:custGeom>
          <a:ln>
            <a:noFill/>
          </a:ln>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378D480-5036-E5D4-5AF2-FABAE455F398}"/>
              </a:ext>
            </a:extLst>
          </p:cNvPr>
          <p:cNvSpPr>
            <a:spLocks noGrp="1"/>
          </p:cNvSpPr>
          <p:nvPr>
            <p:ph type="ctrTitle"/>
          </p:nvPr>
        </p:nvSpPr>
        <p:spPr>
          <a:xfrm>
            <a:off x="451514" y="947607"/>
            <a:ext cx="4389427" cy="4962786"/>
          </a:xfrm>
        </p:spPr>
        <p:txBody>
          <a:bodyPr anchor="ctr">
            <a:normAutofit/>
          </a:bodyPr>
          <a:lstStyle/>
          <a:p>
            <a:pPr algn="ctr"/>
            <a:r>
              <a:rPr lang="en-GB" dirty="0"/>
              <a:t>Work Package 1</a:t>
            </a:r>
          </a:p>
        </p:txBody>
      </p:sp>
      <p:sp>
        <p:nvSpPr>
          <p:cNvPr id="3" name="Subtitle 2">
            <a:extLst>
              <a:ext uri="{FF2B5EF4-FFF2-40B4-BE49-F238E27FC236}">
                <a16:creationId xmlns:a16="http://schemas.microsoft.com/office/drawing/2014/main" id="{48BBD555-A692-FE11-83E9-1DBAFD71B069}"/>
              </a:ext>
            </a:extLst>
          </p:cNvPr>
          <p:cNvSpPr>
            <a:spLocks noGrp="1"/>
          </p:cNvSpPr>
          <p:nvPr>
            <p:ph type="subTitle" idx="1"/>
          </p:nvPr>
        </p:nvSpPr>
        <p:spPr>
          <a:xfrm>
            <a:off x="7229345" y="947607"/>
            <a:ext cx="4152655" cy="4962785"/>
          </a:xfrm>
          <a:effectLst/>
        </p:spPr>
        <p:txBody>
          <a:bodyPr anchor="ctr">
            <a:normAutofit/>
          </a:bodyPr>
          <a:lstStyle/>
          <a:p>
            <a:pPr algn="ctr"/>
            <a:r>
              <a:rPr lang="en-GB" sz="2800"/>
              <a:t>Co-production to tailor the Blue Light training programme</a:t>
            </a:r>
          </a:p>
          <a:p>
            <a:pPr algn="ctr"/>
            <a:endParaRPr lang="en-GB" sz="2800" b="1"/>
          </a:p>
          <a:p>
            <a:pPr algn="ctr"/>
            <a:r>
              <a:rPr lang="en-GB" sz="2800" b="1"/>
              <a:t>Completed</a:t>
            </a:r>
            <a:r>
              <a:rPr lang="en-GB" sz="2800"/>
              <a:t>!</a:t>
            </a:r>
            <a:endParaRPr lang="en-GB" sz="2800" b="1"/>
          </a:p>
        </p:txBody>
      </p:sp>
    </p:spTree>
    <p:extLst>
      <p:ext uri="{BB962C8B-B14F-4D97-AF65-F5344CB8AC3E}">
        <p14:creationId xmlns:p14="http://schemas.microsoft.com/office/powerpoint/2010/main" val="2992165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B7C60-6889-6428-412B-0FDBE4445299}"/>
              </a:ext>
            </a:extLst>
          </p:cNvPr>
          <p:cNvSpPr>
            <a:spLocks noGrp="1"/>
          </p:cNvSpPr>
          <p:nvPr>
            <p:ph type="title"/>
          </p:nvPr>
        </p:nvSpPr>
        <p:spPr>
          <a:xfrm>
            <a:off x="810000" y="594672"/>
            <a:ext cx="10571998" cy="970450"/>
          </a:xfrm>
        </p:spPr>
        <p:txBody>
          <a:bodyPr/>
          <a:lstStyle/>
          <a:p>
            <a:r>
              <a:rPr lang="en-GB" dirty="0"/>
              <a:t>Using co-production techniques to tailor the Blue Light training programme</a:t>
            </a:r>
          </a:p>
        </p:txBody>
      </p:sp>
      <p:sp>
        <p:nvSpPr>
          <p:cNvPr id="3" name="Content Placeholder 2">
            <a:extLst>
              <a:ext uri="{FF2B5EF4-FFF2-40B4-BE49-F238E27FC236}">
                <a16:creationId xmlns:a16="http://schemas.microsoft.com/office/drawing/2014/main" id="{597B9C7A-DF02-360B-ACB0-DF3D495FD70B}"/>
              </a:ext>
            </a:extLst>
          </p:cNvPr>
          <p:cNvSpPr>
            <a:spLocks noGrp="1"/>
          </p:cNvSpPr>
          <p:nvPr>
            <p:ph idx="1"/>
          </p:nvPr>
        </p:nvSpPr>
        <p:spPr>
          <a:xfrm>
            <a:off x="810000" y="2330441"/>
            <a:ext cx="10554574" cy="3636511"/>
          </a:xfrm>
        </p:spPr>
        <p:txBody>
          <a:bodyPr>
            <a:normAutofit/>
          </a:bodyPr>
          <a:lstStyle/>
          <a:p>
            <a:pPr marL="0" indent="0">
              <a:buNone/>
            </a:pPr>
            <a:r>
              <a:rPr lang="en-GB" sz="2000" b="1" dirty="0"/>
              <a:t>Transdisciplinary Action Research (TDAR) (Hawkins et al., 2017)</a:t>
            </a:r>
          </a:p>
          <a:p>
            <a:r>
              <a:rPr lang="en-GB" sz="2000" dirty="0"/>
              <a:t>A framework for co-production and prototyping </a:t>
            </a:r>
          </a:p>
          <a:p>
            <a:r>
              <a:rPr lang="en-GB" sz="2000" dirty="0"/>
              <a:t>Supports collaboration between academic researchers and relevant stakeholder groups (e.g., public sector workers, policy makers and clinicians and people with lived experience of specific health problems)</a:t>
            </a:r>
          </a:p>
          <a:p>
            <a:r>
              <a:rPr lang="en-GB" sz="2000" dirty="0"/>
              <a:t>Three stages:</a:t>
            </a:r>
          </a:p>
          <a:p>
            <a:pPr lvl="1"/>
            <a:r>
              <a:rPr lang="en-GB" sz="1800" b="1" dirty="0"/>
              <a:t>Stage 1 </a:t>
            </a:r>
            <a:r>
              <a:rPr lang="en-GB" sz="1800" dirty="0"/>
              <a:t>– stakeholder consultation</a:t>
            </a:r>
          </a:p>
          <a:p>
            <a:pPr lvl="1"/>
            <a:r>
              <a:rPr lang="en-GB" sz="1800" b="1" dirty="0"/>
              <a:t>Stage 2 </a:t>
            </a:r>
            <a:r>
              <a:rPr lang="en-GB" sz="1800" dirty="0"/>
              <a:t>– co-production</a:t>
            </a:r>
          </a:p>
          <a:p>
            <a:pPr lvl="1"/>
            <a:r>
              <a:rPr lang="en-GB" sz="1800" b="1" dirty="0"/>
              <a:t>Stage 3 </a:t>
            </a:r>
            <a:r>
              <a:rPr lang="en-GB" sz="1800" dirty="0"/>
              <a:t>– prototyping </a:t>
            </a:r>
          </a:p>
        </p:txBody>
      </p:sp>
    </p:spTree>
    <p:extLst>
      <p:ext uri="{BB962C8B-B14F-4D97-AF65-F5344CB8AC3E}">
        <p14:creationId xmlns:p14="http://schemas.microsoft.com/office/powerpoint/2010/main" val="2323473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BE6B-86F3-0F6F-AE40-8B4369F089D3}"/>
              </a:ext>
            </a:extLst>
          </p:cNvPr>
          <p:cNvSpPr>
            <a:spLocks noGrp="1"/>
          </p:cNvSpPr>
          <p:nvPr>
            <p:ph type="title"/>
          </p:nvPr>
        </p:nvSpPr>
        <p:spPr/>
        <p:txBody>
          <a:bodyPr/>
          <a:lstStyle/>
          <a:p>
            <a:r>
              <a:rPr lang="en-GB" dirty="0"/>
              <a:t>Stage 1: Stakeholder Consultation</a:t>
            </a:r>
          </a:p>
        </p:txBody>
      </p:sp>
      <p:sp>
        <p:nvSpPr>
          <p:cNvPr id="3" name="Content Placeholder 2">
            <a:extLst>
              <a:ext uri="{FF2B5EF4-FFF2-40B4-BE49-F238E27FC236}">
                <a16:creationId xmlns:a16="http://schemas.microsoft.com/office/drawing/2014/main" id="{03251697-499A-F9A2-378A-CC22D9B3156D}"/>
              </a:ext>
            </a:extLst>
          </p:cNvPr>
          <p:cNvSpPr>
            <a:spLocks noGrp="1"/>
          </p:cNvSpPr>
          <p:nvPr>
            <p:ph idx="1"/>
          </p:nvPr>
        </p:nvSpPr>
        <p:spPr/>
        <p:txBody>
          <a:bodyPr/>
          <a:lstStyle/>
          <a:p>
            <a:r>
              <a:rPr lang="en-GB" dirty="0"/>
              <a:t>Initial unstructured one-to-one consultations (some prior to project commencing)</a:t>
            </a:r>
          </a:p>
          <a:p>
            <a:r>
              <a:rPr lang="en-GB" dirty="0"/>
              <a:t>Focus groups (approximately 5 members per group)  </a:t>
            </a:r>
          </a:p>
          <a:p>
            <a:pPr marL="0" indent="0">
              <a:buNone/>
            </a:pPr>
            <a:r>
              <a:rPr lang="en-GB" b="1" dirty="0"/>
              <a:t>Objectives of consultations</a:t>
            </a:r>
          </a:p>
          <a:p>
            <a:r>
              <a:rPr lang="en-GB" dirty="0"/>
              <a:t>Understanding of experiences working with people with alcohol problems</a:t>
            </a:r>
          </a:p>
          <a:p>
            <a:r>
              <a:rPr lang="en-GB" dirty="0"/>
              <a:t>Rank Blue Light modules in order of importance or relevance to their work</a:t>
            </a:r>
          </a:p>
          <a:p>
            <a:r>
              <a:rPr lang="en-GB" dirty="0"/>
              <a:t>Gather feedback on plans for additional modules</a:t>
            </a:r>
          </a:p>
          <a:p>
            <a:r>
              <a:rPr lang="en-GB" dirty="0"/>
              <a:t>Suggestions for other additional modules</a:t>
            </a:r>
          </a:p>
        </p:txBody>
      </p:sp>
    </p:spTree>
    <p:extLst>
      <p:ext uri="{BB962C8B-B14F-4D97-AF65-F5344CB8AC3E}">
        <p14:creationId xmlns:p14="http://schemas.microsoft.com/office/powerpoint/2010/main" val="39798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D0D45553-91A4-480A-9577-0E0FC0D919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3">
            <a:extLst>
              <a:ext uri="{FF2B5EF4-FFF2-40B4-BE49-F238E27FC236}">
                <a16:creationId xmlns:a16="http://schemas.microsoft.com/office/drawing/2014/main" id="{D240F8A8-FEA1-42C2-B259-27A9351279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3">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A58BE6B-86F3-0F6F-AE40-8B4369F089D3}"/>
              </a:ext>
            </a:extLst>
          </p:cNvPr>
          <p:cNvSpPr>
            <a:spLocks noGrp="1"/>
          </p:cNvSpPr>
          <p:nvPr>
            <p:ph type="title"/>
          </p:nvPr>
        </p:nvSpPr>
        <p:spPr>
          <a:xfrm>
            <a:off x="556591" y="1741714"/>
            <a:ext cx="3518452" cy="4117749"/>
          </a:xfrm>
        </p:spPr>
        <p:txBody>
          <a:bodyPr anchor="t">
            <a:normAutofit/>
          </a:bodyPr>
          <a:lstStyle/>
          <a:p>
            <a:pPr algn="ctr"/>
            <a:r>
              <a:rPr lang="en-GB" dirty="0"/>
              <a:t>Original Blue Light Modules</a:t>
            </a:r>
          </a:p>
        </p:txBody>
      </p:sp>
      <p:graphicFrame>
        <p:nvGraphicFramePr>
          <p:cNvPr id="15" name="Content Placeholder 2">
            <a:extLst>
              <a:ext uri="{FF2B5EF4-FFF2-40B4-BE49-F238E27FC236}">
                <a16:creationId xmlns:a16="http://schemas.microsoft.com/office/drawing/2014/main" id="{FAA8EA2A-421A-9933-B7B0-4089DFEB0B17}"/>
              </a:ext>
            </a:extLst>
          </p:cNvPr>
          <p:cNvGraphicFramePr>
            <a:graphicFrameLocks noGrp="1"/>
          </p:cNvGraphicFramePr>
          <p:nvPr>
            <p:ph idx="1"/>
            <p:extLst>
              <p:ext uri="{D42A27DB-BD31-4B8C-83A1-F6EECF244321}">
                <p14:modId xmlns:p14="http://schemas.microsoft.com/office/powerpoint/2010/main" val="3661761524"/>
              </p:ext>
            </p:extLst>
          </p:nvPr>
        </p:nvGraphicFramePr>
        <p:xfrm>
          <a:off x="5466523" y="1172818"/>
          <a:ext cx="5906328" cy="46866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06705552"/>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A5DD9-65DF-4ADF-BCD3-3BE18736616C}"/>
              </a:ext>
            </a:extLst>
          </p:cNvPr>
          <p:cNvSpPr>
            <a:spLocks noGrp="1"/>
          </p:cNvSpPr>
          <p:nvPr>
            <p:ph type="title"/>
          </p:nvPr>
        </p:nvSpPr>
        <p:spPr/>
        <p:txBody>
          <a:bodyPr/>
          <a:lstStyle/>
          <a:p>
            <a:r>
              <a:rPr lang="en-GB" dirty="0"/>
              <a:t>Stage 2: Co-production</a:t>
            </a:r>
          </a:p>
        </p:txBody>
      </p:sp>
      <p:sp>
        <p:nvSpPr>
          <p:cNvPr id="3" name="Content Placeholder 2">
            <a:extLst>
              <a:ext uri="{FF2B5EF4-FFF2-40B4-BE49-F238E27FC236}">
                <a16:creationId xmlns:a16="http://schemas.microsoft.com/office/drawing/2014/main" id="{6D156C95-AAB3-AD42-D2EF-3696AE20C743}"/>
              </a:ext>
            </a:extLst>
          </p:cNvPr>
          <p:cNvSpPr>
            <a:spLocks noGrp="1"/>
          </p:cNvSpPr>
          <p:nvPr>
            <p:ph idx="1"/>
          </p:nvPr>
        </p:nvSpPr>
        <p:spPr/>
        <p:txBody>
          <a:bodyPr/>
          <a:lstStyle/>
          <a:p>
            <a:pPr marL="0" indent="0">
              <a:buNone/>
            </a:pPr>
            <a:r>
              <a:rPr lang="en-GB" b="1" dirty="0"/>
              <a:t>Focussed workshops:</a:t>
            </a:r>
          </a:p>
          <a:p>
            <a:r>
              <a:rPr lang="en-GB" dirty="0"/>
              <a:t>Working with representatives from the police and homeless services, relevant stakeholders from stage 1 and with people with lived experience of alcohol problems</a:t>
            </a:r>
          </a:p>
          <a:p>
            <a:r>
              <a:rPr lang="en-GB" dirty="0"/>
              <a:t>These activities focussed on tailoring the training package </a:t>
            </a:r>
          </a:p>
          <a:p>
            <a:r>
              <a:rPr lang="en-GB" dirty="0"/>
              <a:t>Findings from stage 1 were presented and discussed</a:t>
            </a:r>
          </a:p>
          <a:p>
            <a:r>
              <a:rPr lang="en-GB" dirty="0"/>
              <a:t>People with lived experience shared their stories to produce training videos</a:t>
            </a:r>
          </a:p>
          <a:p>
            <a:r>
              <a:rPr lang="en-GB" dirty="0"/>
              <a:t>Plans were refined until agreement was made as to how the intervention should be changed</a:t>
            </a:r>
          </a:p>
        </p:txBody>
      </p:sp>
    </p:spTree>
    <p:extLst>
      <p:ext uri="{BB962C8B-B14F-4D97-AF65-F5344CB8AC3E}">
        <p14:creationId xmlns:p14="http://schemas.microsoft.com/office/powerpoint/2010/main" val="1539392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64C8A-33A2-55CC-02C4-DC534A02501C}"/>
              </a:ext>
            </a:extLst>
          </p:cNvPr>
          <p:cNvSpPr>
            <a:spLocks noGrp="1"/>
          </p:cNvSpPr>
          <p:nvPr>
            <p:ph type="title"/>
          </p:nvPr>
        </p:nvSpPr>
        <p:spPr/>
        <p:txBody>
          <a:bodyPr/>
          <a:lstStyle/>
          <a:p>
            <a:r>
              <a:rPr lang="en-GB" dirty="0"/>
              <a:t>Stage 3: Prototyping</a:t>
            </a:r>
          </a:p>
        </p:txBody>
      </p:sp>
      <p:sp>
        <p:nvSpPr>
          <p:cNvPr id="3" name="Content Placeholder 2">
            <a:extLst>
              <a:ext uri="{FF2B5EF4-FFF2-40B4-BE49-F238E27FC236}">
                <a16:creationId xmlns:a16="http://schemas.microsoft.com/office/drawing/2014/main" id="{B956C3B3-1460-7AB3-A4D9-8148BD78E65D}"/>
              </a:ext>
            </a:extLst>
          </p:cNvPr>
          <p:cNvSpPr>
            <a:spLocks noGrp="1"/>
          </p:cNvSpPr>
          <p:nvPr>
            <p:ph idx="1"/>
          </p:nvPr>
        </p:nvSpPr>
        <p:spPr>
          <a:xfrm>
            <a:off x="827424" y="2428764"/>
            <a:ext cx="10554574" cy="3636511"/>
          </a:xfrm>
        </p:spPr>
        <p:txBody>
          <a:bodyPr/>
          <a:lstStyle/>
          <a:p>
            <a:pPr marL="0" indent="0">
              <a:buNone/>
            </a:pPr>
            <a:r>
              <a:rPr lang="en-GB" b="1" dirty="0"/>
              <a:t>Updated training materials:</a:t>
            </a:r>
          </a:p>
          <a:p>
            <a:r>
              <a:rPr lang="en-GB" dirty="0"/>
              <a:t>Reduced content for modules that were rated as the least useful or relevant</a:t>
            </a:r>
          </a:p>
          <a:p>
            <a:r>
              <a:rPr lang="en-GB" dirty="0"/>
              <a:t>Additional modules or content where needed</a:t>
            </a:r>
          </a:p>
          <a:p>
            <a:r>
              <a:rPr lang="en-GB" dirty="0"/>
              <a:t>Referral pack </a:t>
            </a:r>
          </a:p>
          <a:p>
            <a:r>
              <a:rPr lang="en-GB" dirty="0"/>
              <a:t>Videos sharing stories of lived experience </a:t>
            </a:r>
          </a:p>
          <a:p>
            <a:endParaRPr lang="en-GB" dirty="0"/>
          </a:p>
          <a:p>
            <a:r>
              <a:rPr lang="en-GB" dirty="0"/>
              <a:t>The updated training materials were reviewed by members of the research team</a:t>
            </a:r>
          </a:p>
          <a:p>
            <a:pPr marL="0" indent="0">
              <a:buNone/>
            </a:pPr>
            <a:endParaRPr lang="en-GB" dirty="0"/>
          </a:p>
        </p:txBody>
      </p:sp>
    </p:spTree>
    <p:extLst>
      <p:ext uri="{BB962C8B-B14F-4D97-AF65-F5344CB8AC3E}">
        <p14:creationId xmlns:p14="http://schemas.microsoft.com/office/powerpoint/2010/main" val="3608940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B2B82547-2424-4E7A-A98B-75206EE730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3">
            <a:extLst>
              <a:ext uri="{FF2B5EF4-FFF2-40B4-BE49-F238E27FC236}">
                <a16:creationId xmlns:a16="http://schemas.microsoft.com/office/drawing/2014/main" id="{5109BC2F-9616-4D7D-9E98-57898009A8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3">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86F4D17-9CA2-D148-82D3-831F1FF88F5E}"/>
              </a:ext>
            </a:extLst>
          </p:cNvPr>
          <p:cNvSpPr>
            <a:spLocks noGrp="1"/>
          </p:cNvSpPr>
          <p:nvPr>
            <p:ph type="title"/>
          </p:nvPr>
        </p:nvSpPr>
        <p:spPr>
          <a:xfrm>
            <a:off x="641754" y="1687286"/>
            <a:ext cx="3269463" cy="3978017"/>
          </a:xfrm>
        </p:spPr>
        <p:txBody>
          <a:bodyPr anchor="t">
            <a:normAutofit/>
          </a:bodyPr>
          <a:lstStyle/>
          <a:p>
            <a:pPr algn="ctr"/>
            <a:r>
              <a:rPr lang="en-GB" sz="4400" dirty="0"/>
              <a:t>Additional Content</a:t>
            </a:r>
          </a:p>
        </p:txBody>
      </p:sp>
      <p:graphicFrame>
        <p:nvGraphicFramePr>
          <p:cNvPr id="19" name="Content Placeholder 2">
            <a:extLst>
              <a:ext uri="{FF2B5EF4-FFF2-40B4-BE49-F238E27FC236}">
                <a16:creationId xmlns:a16="http://schemas.microsoft.com/office/drawing/2014/main" id="{3AE703A0-02D0-C5CB-94F9-758DDFA1DCA4}"/>
              </a:ext>
            </a:extLst>
          </p:cNvPr>
          <p:cNvGraphicFramePr>
            <a:graphicFrameLocks noGrp="1"/>
          </p:cNvGraphicFramePr>
          <p:nvPr>
            <p:ph idx="1"/>
            <p:extLst>
              <p:ext uri="{D42A27DB-BD31-4B8C-83A1-F6EECF244321}">
                <p14:modId xmlns:p14="http://schemas.microsoft.com/office/powerpoint/2010/main" val="3616017898"/>
              </p:ext>
            </p:extLst>
          </p:nvPr>
        </p:nvGraphicFramePr>
        <p:xfrm>
          <a:off x="5508820" y="965200"/>
          <a:ext cx="5728344" cy="49029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22324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29C47-B328-E8AB-6C57-B02DD3246D09}"/>
              </a:ext>
            </a:extLst>
          </p:cNvPr>
          <p:cNvSpPr>
            <a:spLocks noGrp="1"/>
          </p:cNvSpPr>
          <p:nvPr>
            <p:ph type="title"/>
          </p:nvPr>
        </p:nvSpPr>
        <p:spPr>
          <a:xfrm>
            <a:off x="810000" y="447188"/>
            <a:ext cx="5933700" cy="970450"/>
          </a:xfrm>
        </p:spPr>
        <p:txBody>
          <a:bodyPr>
            <a:normAutofit/>
          </a:bodyPr>
          <a:lstStyle/>
          <a:p>
            <a:r>
              <a:rPr lang="en-GB" dirty="0"/>
              <a:t>Referral pack</a:t>
            </a:r>
          </a:p>
        </p:txBody>
      </p:sp>
      <p:sp>
        <p:nvSpPr>
          <p:cNvPr id="3" name="Content Placeholder 2">
            <a:extLst>
              <a:ext uri="{FF2B5EF4-FFF2-40B4-BE49-F238E27FC236}">
                <a16:creationId xmlns:a16="http://schemas.microsoft.com/office/drawing/2014/main" id="{D43C8B14-F0CC-A1C3-2CF4-5E16C6857C98}"/>
              </a:ext>
            </a:extLst>
          </p:cNvPr>
          <p:cNvSpPr>
            <a:spLocks noGrp="1"/>
          </p:cNvSpPr>
          <p:nvPr>
            <p:ph idx="1"/>
          </p:nvPr>
        </p:nvSpPr>
        <p:spPr>
          <a:xfrm>
            <a:off x="818712" y="2222287"/>
            <a:ext cx="5924988" cy="3636511"/>
          </a:xfrm>
        </p:spPr>
        <p:txBody>
          <a:bodyPr>
            <a:normAutofit/>
          </a:bodyPr>
          <a:lstStyle/>
          <a:p>
            <a:r>
              <a:rPr lang="en-GB" dirty="0"/>
              <a:t>Focussing on how to ask about alcohol use and harms </a:t>
            </a:r>
          </a:p>
          <a:p>
            <a:pPr lvl="1"/>
            <a:r>
              <a:rPr lang="en-GB" dirty="0"/>
              <a:t>E.g., AUDIT-C</a:t>
            </a:r>
          </a:p>
          <a:p>
            <a:pPr lvl="1"/>
            <a:r>
              <a:rPr lang="en-GB" dirty="0"/>
              <a:t>12 questions on physical harms</a:t>
            </a:r>
          </a:p>
          <a:p>
            <a:r>
              <a:rPr lang="en-GB" dirty="0"/>
              <a:t>Contact details for alcohol and homeless services in Merseyside </a:t>
            </a:r>
          </a:p>
        </p:txBody>
      </p:sp>
      <p:sp>
        <p:nvSpPr>
          <p:cNvPr id="9" name="Rectangle 8">
            <a:extLst>
              <a:ext uri="{FF2B5EF4-FFF2-40B4-BE49-F238E27FC236}">
                <a16:creationId xmlns:a16="http://schemas.microsoft.com/office/drawing/2014/main" id="{E2DA8D37-1E70-450D-9D70-95873ABDC83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0" y="0"/>
            <a:ext cx="464515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7">
            <a:extLst>
              <a:ext uri="{FF2B5EF4-FFF2-40B4-BE49-F238E27FC236}">
                <a16:creationId xmlns:a16="http://schemas.microsoft.com/office/drawing/2014/main" id="{D2E1CE80-9123-4F46-924D-C14DF534A9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3746" y="958640"/>
            <a:ext cx="3354790"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 text, application, email&#10;&#10;Description automatically generated">
            <a:extLst>
              <a:ext uri="{FF2B5EF4-FFF2-40B4-BE49-F238E27FC236}">
                <a16:creationId xmlns:a16="http://schemas.microsoft.com/office/drawing/2014/main" id="{78A693A2-11B2-9BA9-2F9D-7AED40A62395}"/>
              </a:ext>
            </a:extLst>
          </p:cNvPr>
          <p:cNvPicPr>
            <a:picLocks noChangeAspect="1"/>
          </p:cNvPicPr>
          <p:nvPr/>
        </p:nvPicPr>
        <p:blipFill rotWithShape="1">
          <a:blip r:embed="rId3"/>
          <a:srcRect l="2300" t="6076" r="7458" b="5"/>
          <a:stretch/>
        </p:blipFill>
        <p:spPr>
          <a:xfrm>
            <a:off x="7543800" y="0"/>
            <a:ext cx="4497317" cy="6858000"/>
          </a:xfrm>
          <a:prstGeom prst="rect">
            <a:avLst/>
          </a:prstGeom>
        </p:spPr>
      </p:pic>
    </p:spTree>
    <p:extLst>
      <p:ext uri="{BB962C8B-B14F-4D97-AF65-F5344CB8AC3E}">
        <p14:creationId xmlns:p14="http://schemas.microsoft.com/office/powerpoint/2010/main" val="2029926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133F8CB7-795C-4272-9073-64D8CF97F2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B7743172-17A8-4FA4-8434-B813E03B76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23">
            <a:extLst>
              <a:ext uri="{FF2B5EF4-FFF2-40B4-BE49-F238E27FC236}">
                <a16:creationId xmlns:a16="http://schemas.microsoft.com/office/drawing/2014/main" id="{4CE1233C-FD2F-489E-BFDE-086F5FED64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3">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D505E59-1BBC-90AC-46B4-2F9AA75DB0C7}"/>
              </a:ext>
            </a:extLst>
          </p:cNvPr>
          <p:cNvSpPr>
            <a:spLocks noGrp="1"/>
          </p:cNvSpPr>
          <p:nvPr>
            <p:ph type="title"/>
          </p:nvPr>
        </p:nvSpPr>
        <p:spPr>
          <a:xfrm>
            <a:off x="596396" y="1657350"/>
            <a:ext cx="3444211" cy="4241136"/>
          </a:xfrm>
        </p:spPr>
        <p:txBody>
          <a:bodyPr vert="horz" lIns="91440" tIns="45720" rIns="91440" bIns="45720" rtlCol="0" anchor="t">
            <a:normAutofit/>
          </a:bodyPr>
          <a:lstStyle/>
          <a:p>
            <a:pPr algn="ctr"/>
            <a:r>
              <a:rPr lang="en-US" sz="3200" dirty="0"/>
              <a:t>Videos:</a:t>
            </a:r>
            <a:br>
              <a:rPr lang="en-US" sz="3200" dirty="0"/>
            </a:br>
            <a:r>
              <a:rPr lang="en-US" sz="3200" dirty="0"/>
              <a:t/>
            </a:r>
            <a:br>
              <a:rPr lang="en-US" sz="3200" dirty="0"/>
            </a:br>
            <a:r>
              <a:rPr lang="en-US" sz="2000" dirty="0"/>
              <a:t>1. Experiences of drinking and motivations </a:t>
            </a:r>
            <a:br>
              <a:rPr lang="en-US" sz="2000" dirty="0"/>
            </a:br>
            <a:r>
              <a:rPr lang="en-US" sz="2000" dirty="0"/>
              <a:t/>
            </a:r>
            <a:br>
              <a:rPr lang="en-US" sz="2000" dirty="0"/>
            </a:br>
            <a:r>
              <a:rPr lang="en-US" sz="2000" dirty="0"/>
              <a:t>2. Experiences with police/homeless services</a:t>
            </a:r>
            <a:br>
              <a:rPr lang="en-US" sz="2000" dirty="0"/>
            </a:br>
            <a:r>
              <a:rPr lang="en-US" sz="2000" dirty="0"/>
              <a:t/>
            </a:r>
            <a:br>
              <a:rPr lang="en-US" sz="2000" dirty="0"/>
            </a:br>
            <a:r>
              <a:rPr lang="en-US" sz="2000" dirty="0"/>
              <a:t>3. Language around alcohol use</a:t>
            </a:r>
            <a:endParaRPr lang="en-US" sz="3200" dirty="0"/>
          </a:p>
        </p:txBody>
      </p:sp>
      <p:sp>
        <p:nvSpPr>
          <p:cNvPr id="4" name="Content Placeholder 3"/>
          <p:cNvSpPr>
            <a:spLocks noGrp="1"/>
          </p:cNvSpPr>
          <p:nvPr>
            <p:ph idx="1"/>
          </p:nvPr>
        </p:nvSpPr>
        <p:spPr/>
        <p:txBody>
          <a:bodyPr/>
          <a:lstStyle/>
          <a:p>
            <a:endParaRPr lang="en-GB"/>
          </a:p>
        </p:txBody>
      </p:sp>
    </p:spTree>
    <p:extLst>
      <p:ext uri="{BB962C8B-B14F-4D97-AF65-F5344CB8AC3E}">
        <p14:creationId xmlns:p14="http://schemas.microsoft.com/office/powerpoint/2010/main" val="260052142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21DCC7BA-3740-47E1-91B9-6269381397A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9">
            <a:extLst>
              <a:ext uri="{FF2B5EF4-FFF2-40B4-BE49-F238E27FC236}">
                <a16:creationId xmlns:a16="http://schemas.microsoft.com/office/drawing/2014/main" id="{84CEFA49-6B2F-4FE6-B6AF-31D49E68C2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40086" y="40084"/>
            <a:ext cx="6858002" cy="6777832"/>
          </a:xfrm>
          <a:custGeom>
            <a:avLst/>
            <a:gdLst>
              <a:gd name="connsiteX0" fmla="*/ 6858001 w 6858002"/>
              <a:gd name="connsiteY0" fmla="*/ 4666984 h 6777832"/>
              <a:gd name="connsiteX1" fmla="*/ 3829243 w 6858002"/>
              <a:gd name="connsiteY1" fmla="*/ 6654602 h 6777832"/>
              <a:gd name="connsiteX2" fmla="*/ 3827370 w 6858002"/>
              <a:gd name="connsiteY2" fmla="*/ 6656146 h 6777832"/>
              <a:gd name="connsiteX3" fmla="*/ 3824584 w 6858002"/>
              <a:gd name="connsiteY3" fmla="*/ 6657658 h 6777832"/>
              <a:gd name="connsiteX4" fmla="*/ 3798694 w 6858002"/>
              <a:gd name="connsiteY4" fmla="*/ 6674649 h 6777832"/>
              <a:gd name="connsiteX5" fmla="*/ 3785012 w 6858002"/>
              <a:gd name="connsiteY5" fmla="*/ 6679138 h 6777832"/>
              <a:gd name="connsiteX6" fmla="*/ 3706340 w 6858002"/>
              <a:gd name="connsiteY6" fmla="*/ 6721839 h 6777832"/>
              <a:gd name="connsiteX7" fmla="*/ 3428999 w 6858002"/>
              <a:gd name="connsiteY7" fmla="*/ 6777832 h 6777832"/>
              <a:gd name="connsiteX8" fmla="*/ 3151659 w 6858002"/>
              <a:gd name="connsiteY8" fmla="*/ 6721839 h 6777832"/>
              <a:gd name="connsiteX9" fmla="*/ 3072997 w 6858002"/>
              <a:gd name="connsiteY9" fmla="*/ 6679143 h 6777832"/>
              <a:gd name="connsiteX10" fmla="*/ 3059299 w 6858002"/>
              <a:gd name="connsiteY10" fmla="*/ 6674649 h 6777832"/>
              <a:gd name="connsiteX11" fmla="*/ 3033384 w 6858002"/>
              <a:gd name="connsiteY11" fmla="*/ 6657642 h 6777832"/>
              <a:gd name="connsiteX12" fmla="*/ 3030628 w 6858002"/>
              <a:gd name="connsiteY12" fmla="*/ 6656146 h 6777832"/>
              <a:gd name="connsiteX13" fmla="*/ 3028776 w 6858002"/>
              <a:gd name="connsiteY13" fmla="*/ 6654618 h 6777832"/>
              <a:gd name="connsiteX14" fmla="*/ 1 w 6858002"/>
              <a:gd name="connsiteY14" fmla="*/ 4666984 h 6777832"/>
              <a:gd name="connsiteX15" fmla="*/ 6858002 w 6858002"/>
              <a:gd name="connsiteY15" fmla="*/ 0 h 6777832"/>
              <a:gd name="connsiteX16" fmla="*/ 6858002 w 6858002"/>
              <a:gd name="connsiteY16" fmla="*/ 1570616 h 6777832"/>
              <a:gd name="connsiteX17" fmla="*/ 6858001 w 6858002"/>
              <a:gd name="connsiteY17" fmla="*/ 1570616 h 6777832"/>
              <a:gd name="connsiteX18" fmla="*/ 6858001 w 6858002"/>
              <a:gd name="connsiteY18" fmla="*/ 4666983 h 6777832"/>
              <a:gd name="connsiteX19" fmla="*/ 0 w 6858002"/>
              <a:gd name="connsiteY19" fmla="*/ 4666983 h 6777832"/>
              <a:gd name="connsiteX20" fmla="*/ 0 w 6858002"/>
              <a:gd name="connsiteY20" fmla="*/ 595217 h 6777832"/>
              <a:gd name="connsiteX21" fmla="*/ 1 w 6858002"/>
              <a:gd name="connsiteY21" fmla="*/ 595217 h 6777832"/>
              <a:gd name="connsiteX22" fmla="*/ 1 w 6858002"/>
              <a:gd name="connsiteY22" fmla="*/ 0 h 67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002" h="6777832">
                <a:moveTo>
                  <a:pt x="6858001" y="4666984"/>
                </a:moveTo>
                <a:lnTo>
                  <a:pt x="3829243" y="6654602"/>
                </a:lnTo>
                <a:lnTo>
                  <a:pt x="3827370" y="6656146"/>
                </a:lnTo>
                <a:lnTo>
                  <a:pt x="3824584" y="6657658"/>
                </a:lnTo>
                <a:lnTo>
                  <a:pt x="3798694" y="6674649"/>
                </a:lnTo>
                <a:lnTo>
                  <a:pt x="3785012" y="6679138"/>
                </a:lnTo>
                <a:lnTo>
                  <a:pt x="3706340" y="6721839"/>
                </a:lnTo>
                <a:cubicBezTo>
                  <a:pt x="3621097" y="6757894"/>
                  <a:pt x="3527376" y="6777832"/>
                  <a:pt x="3428999" y="6777832"/>
                </a:cubicBezTo>
                <a:cubicBezTo>
                  <a:pt x="3330622" y="6777832"/>
                  <a:pt x="3236902" y="6757894"/>
                  <a:pt x="3151659" y="6721839"/>
                </a:cubicBezTo>
                <a:lnTo>
                  <a:pt x="3072997" y="6679143"/>
                </a:lnTo>
                <a:lnTo>
                  <a:pt x="3059299" y="6674649"/>
                </a:lnTo>
                <a:lnTo>
                  <a:pt x="3033384" y="6657642"/>
                </a:lnTo>
                <a:lnTo>
                  <a:pt x="3030628" y="6656146"/>
                </a:lnTo>
                <a:lnTo>
                  <a:pt x="3028776" y="6654618"/>
                </a:lnTo>
                <a:lnTo>
                  <a:pt x="1" y="4666984"/>
                </a:lnTo>
                <a:close/>
                <a:moveTo>
                  <a:pt x="6858002" y="0"/>
                </a:moveTo>
                <a:lnTo>
                  <a:pt x="6858002" y="1570616"/>
                </a:lnTo>
                <a:lnTo>
                  <a:pt x="6858001" y="1570616"/>
                </a:lnTo>
                <a:lnTo>
                  <a:pt x="6858001" y="4666983"/>
                </a:lnTo>
                <a:lnTo>
                  <a:pt x="0" y="4666983"/>
                </a:lnTo>
                <a:lnTo>
                  <a:pt x="0" y="595217"/>
                </a:lnTo>
                <a:lnTo>
                  <a:pt x="1" y="595217"/>
                </a:lnTo>
                <a:lnTo>
                  <a:pt x="1" y="0"/>
                </a:lnTo>
                <a:close/>
              </a:path>
            </a:pathLst>
          </a:custGeom>
          <a:ln>
            <a:noFill/>
          </a:ln>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378D480-5036-E5D4-5AF2-FABAE455F398}"/>
              </a:ext>
            </a:extLst>
          </p:cNvPr>
          <p:cNvSpPr>
            <a:spLocks noGrp="1"/>
          </p:cNvSpPr>
          <p:nvPr>
            <p:ph type="ctrTitle"/>
          </p:nvPr>
        </p:nvSpPr>
        <p:spPr>
          <a:xfrm>
            <a:off x="451514" y="947607"/>
            <a:ext cx="4389427" cy="4962786"/>
          </a:xfrm>
        </p:spPr>
        <p:txBody>
          <a:bodyPr anchor="ctr">
            <a:normAutofit/>
          </a:bodyPr>
          <a:lstStyle/>
          <a:p>
            <a:pPr algn="ctr"/>
            <a:r>
              <a:rPr lang="en-GB" dirty="0"/>
              <a:t>Work Package 2</a:t>
            </a:r>
          </a:p>
        </p:txBody>
      </p:sp>
      <p:sp>
        <p:nvSpPr>
          <p:cNvPr id="3" name="Subtitle 2">
            <a:extLst>
              <a:ext uri="{FF2B5EF4-FFF2-40B4-BE49-F238E27FC236}">
                <a16:creationId xmlns:a16="http://schemas.microsoft.com/office/drawing/2014/main" id="{48BBD555-A692-FE11-83E9-1DBAFD71B069}"/>
              </a:ext>
            </a:extLst>
          </p:cNvPr>
          <p:cNvSpPr>
            <a:spLocks noGrp="1"/>
          </p:cNvSpPr>
          <p:nvPr>
            <p:ph type="subTitle" idx="1"/>
          </p:nvPr>
        </p:nvSpPr>
        <p:spPr>
          <a:xfrm>
            <a:off x="7229345" y="947607"/>
            <a:ext cx="4152655" cy="4962785"/>
          </a:xfrm>
          <a:effectLst/>
        </p:spPr>
        <p:txBody>
          <a:bodyPr anchor="ctr">
            <a:normAutofit/>
          </a:bodyPr>
          <a:lstStyle/>
          <a:p>
            <a:pPr algn="ctr"/>
            <a:r>
              <a:rPr lang="en-GB" sz="2800" dirty="0"/>
              <a:t>Delivering the training</a:t>
            </a:r>
          </a:p>
          <a:p>
            <a:pPr algn="ctr"/>
            <a:endParaRPr lang="en-GB" sz="2800" b="1" dirty="0"/>
          </a:p>
          <a:p>
            <a:pPr algn="ctr"/>
            <a:r>
              <a:rPr lang="en-GB" sz="2800" b="1" dirty="0"/>
              <a:t>On-going</a:t>
            </a:r>
            <a:r>
              <a:rPr lang="en-GB" sz="2800" dirty="0"/>
              <a:t>!</a:t>
            </a:r>
            <a:endParaRPr lang="en-GB" sz="2800" b="1" dirty="0"/>
          </a:p>
        </p:txBody>
      </p:sp>
    </p:spTree>
    <p:extLst>
      <p:ext uri="{BB962C8B-B14F-4D97-AF65-F5344CB8AC3E}">
        <p14:creationId xmlns:p14="http://schemas.microsoft.com/office/powerpoint/2010/main" val="2368524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25517-96DE-4BC2-2029-96C8790CED2A}"/>
              </a:ext>
            </a:extLst>
          </p:cNvPr>
          <p:cNvSpPr>
            <a:spLocks noGrp="1"/>
          </p:cNvSpPr>
          <p:nvPr>
            <p:ph type="title"/>
          </p:nvPr>
        </p:nvSpPr>
        <p:spPr/>
        <p:txBody>
          <a:bodyPr/>
          <a:lstStyle/>
          <a:p>
            <a:r>
              <a:rPr lang="en-GB" dirty="0"/>
              <a:t>Delivery of Blue Light training </a:t>
            </a:r>
          </a:p>
        </p:txBody>
      </p:sp>
      <p:sp>
        <p:nvSpPr>
          <p:cNvPr id="3" name="Content Placeholder 2">
            <a:extLst>
              <a:ext uri="{FF2B5EF4-FFF2-40B4-BE49-F238E27FC236}">
                <a16:creationId xmlns:a16="http://schemas.microsoft.com/office/drawing/2014/main" id="{3B0941EB-AF51-EBD8-16BE-5B4700F4F19E}"/>
              </a:ext>
            </a:extLst>
          </p:cNvPr>
          <p:cNvSpPr>
            <a:spLocks noGrp="1"/>
          </p:cNvSpPr>
          <p:nvPr>
            <p:ph idx="1"/>
          </p:nvPr>
        </p:nvSpPr>
        <p:spPr>
          <a:xfrm>
            <a:off x="818712" y="2369770"/>
            <a:ext cx="10554574" cy="3636511"/>
          </a:xfrm>
        </p:spPr>
        <p:txBody>
          <a:bodyPr>
            <a:normAutofit/>
          </a:bodyPr>
          <a:lstStyle/>
          <a:p>
            <a:r>
              <a:rPr lang="en-GB" dirty="0"/>
              <a:t>Who will receive training?</a:t>
            </a:r>
          </a:p>
          <a:p>
            <a:pPr lvl="1"/>
            <a:r>
              <a:rPr lang="en-GB" dirty="0"/>
              <a:t>Key representatives from the police (e.g., response, neighbourhood policing teams and including PCSOs) and homeless services </a:t>
            </a:r>
          </a:p>
          <a:p>
            <a:r>
              <a:rPr lang="en-GB" dirty="0"/>
              <a:t>What training will they receive? </a:t>
            </a:r>
          </a:p>
          <a:p>
            <a:pPr lvl="1"/>
            <a:r>
              <a:rPr lang="en-GB" dirty="0"/>
              <a:t>The full Blue Light 1-day training package has been provided (N~50)</a:t>
            </a:r>
          </a:p>
          <a:p>
            <a:pPr lvl="1"/>
            <a:r>
              <a:rPr lang="en-GB" dirty="0"/>
              <a:t>A reduced version of the training (0.5 days) will be delivered to police officers and staff from homeless services on a larger scale (N~150)</a:t>
            </a:r>
          </a:p>
          <a:p>
            <a:pPr lvl="1"/>
            <a:r>
              <a:rPr lang="en-GB" dirty="0"/>
              <a:t>Delivered in local police stations </a:t>
            </a:r>
          </a:p>
          <a:p>
            <a:r>
              <a:rPr lang="en-GB" dirty="0"/>
              <a:t>Plans for train-the-trainer sessions to ensure sustainability </a:t>
            </a:r>
          </a:p>
        </p:txBody>
      </p:sp>
    </p:spTree>
    <p:extLst>
      <p:ext uri="{BB962C8B-B14F-4D97-AF65-F5344CB8AC3E}">
        <p14:creationId xmlns:p14="http://schemas.microsoft.com/office/powerpoint/2010/main" val="409775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21DCC7BA-3740-47E1-91B9-6269381397A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9">
            <a:extLst>
              <a:ext uri="{FF2B5EF4-FFF2-40B4-BE49-F238E27FC236}">
                <a16:creationId xmlns:a16="http://schemas.microsoft.com/office/drawing/2014/main" id="{84CEFA49-6B2F-4FE6-B6AF-31D49E68C2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40086" y="40084"/>
            <a:ext cx="6858002" cy="6777832"/>
          </a:xfrm>
          <a:custGeom>
            <a:avLst/>
            <a:gdLst>
              <a:gd name="connsiteX0" fmla="*/ 6858001 w 6858002"/>
              <a:gd name="connsiteY0" fmla="*/ 4666984 h 6777832"/>
              <a:gd name="connsiteX1" fmla="*/ 3829243 w 6858002"/>
              <a:gd name="connsiteY1" fmla="*/ 6654602 h 6777832"/>
              <a:gd name="connsiteX2" fmla="*/ 3827370 w 6858002"/>
              <a:gd name="connsiteY2" fmla="*/ 6656146 h 6777832"/>
              <a:gd name="connsiteX3" fmla="*/ 3824584 w 6858002"/>
              <a:gd name="connsiteY3" fmla="*/ 6657658 h 6777832"/>
              <a:gd name="connsiteX4" fmla="*/ 3798694 w 6858002"/>
              <a:gd name="connsiteY4" fmla="*/ 6674649 h 6777832"/>
              <a:gd name="connsiteX5" fmla="*/ 3785012 w 6858002"/>
              <a:gd name="connsiteY5" fmla="*/ 6679138 h 6777832"/>
              <a:gd name="connsiteX6" fmla="*/ 3706340 w 6858002"/>
              <a:gd name="connsiteY6" fmla="*/ 6721839 h 6777832"/>
              <a:gd name="connsiteX7" fmla="*/ 3428999 w 6858002"/>
              <a:gd name="connsiteY7" fmla="*/ 6777832 h 6777832"/>
              <a:gd name="connsiteX8" fmla="*/ 3151659 w 6858002"/>
              <a:gd name="connsiteY8" fmla="*/ 6721839 h 6777832"/>
              <a:gd name="connsiteX9" fmla="*/ 3072997 w 6858002"/>
              <a:gd name="connsiteY9" fmla="*/ 6679143 h 6777832"/>
              <a:gd name="connsiteX10" fmla="*/ 3059299 w 6858002"/>
              <a:gd name="connsiteY10" fmla="*/ 6674649 h 6777832"/>
              <a:gd name="connsiteX11" fmla="*/ 3033384 w 6858002"/>
              <a:gd name="connsiteY11" fmla="*/ 6657642 h 6777832"/>
              <a:gd name="connsiteX12" fmla="*/ 3030628 w 6858002"/>
              <a:gd name="connsiteY12" fmla="*/ 6656146 h 6777832"/>
              <a:gd name="connsiteX13" fmla="*/ 3028776 w 6858002"/>
              <a:gd name="connsiteY13" fmla="*/ 6654618 h 6777832"/>
              <a:gd name="connsiteX14" fmla="*/ 1 w 6858002"/>
              <a:gd name="connsiteY14" fmla="*/ 4666984 h 6777832"/>
              <a:gd name="connsiteX15" fmla="*/ 6858002 w 6858002"/>
              <a:gd name="connsiteY15" fmla="*/ 0 h 6777832"/>
              <a:gd name="connsiteX16" fmla="*/ 6858002 w 6858002"/>
              <a:gd name="connsiteY16" fmla="*/ 1570616 h 6777832"/>
              <a:gd name="connsiteX17" fmla="*/ 6858001 w 6858002"/>
              <a:gd name="connsiteY17" fmla="*/ 1570616 h 6777832"/>
              <a:gd name="connsiteX18" fmla="*/ 6858001 w 6858002"/>
              <a:gd name="connsiteY18" fmla="*/ 4666983 h 6777832"/>
              <a:gd name="connsiteX19" fmla="*/ 0 w 6858002"/>
              <a:gd name="connsiteY19" fmla="*/ 4666983 h 6777832"/>
              <a:gd name="connsiteX20" fmla="*/ 0 w 6858002"/>
              <a:gd name="connsiteY20" fmla="*/ 595217 h 6777832"/>
              <a:gd name="connsiteX21" fmla="*/ 1 w 6858002"/>
              <a:gd name="connsiteY21" fmla="*/ 595217 h 6777832"/>
              <a:gd name="connsiteX22" fmla="*/ 1 w 6858002"/>
              <a:gd name="connsiteY22" fmla="*/ 0 h 67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002" h="6777832">
                <a:moveTo>
                  <a:pt x="6858001" y="4666984"/>
                </a:moveTo>
                <a:lnTo>
                  <a:pt x="3829243" y="6654602"/>
                </a:lnTo>
                <a:lnTo>
                  <a:pt x="3827370" y="6656146"/>
                </a:lnTo>
                <a:lnTo>
                  <a:pt x="3824584" y="6657658"/>
                </a:lnTo>
                <a:lnTo>
                  <a:pt x="3798694" y="6674649"/>
                </a:lnTo>
                <a:lnTo>
                  <a:pt x="3785012" y="6679138"/>
                </a:lnTo>
                <a:lnTo>
                  <a:pt x="3706340" y="6721839"/>
                </a:lnTo>
                <a:cubicBezTo>
                  <a:pt x="3621097" y="6757894"/>
                  <a:pt x="3527376" y="6777832"/>
                  <a:pt x="3428999" y="6777832"/>
                </a:cubicBezTo>
                <a:cubicBezTo>
                  <a:pt x="3330622" y="6777832"/>
                  <a:pt x="3236902" y="6757894"/>
                  <a:pt x="3151659" y="6721839"/>
                </a:cubicBezTo>
                <a:lnTo>
                  <a:pt x="3072997" y="6679143"/>
                </a:lnTo>
                <a:lnTo>
                  <a:pt x="3059299" y="6674649"/>
                </a:lnTo>
                <a:lnTo>
                  <a:pt x="3033384" y="6657642"/>
                </a:lnTo>
                <a:lnTo>
                  <a:pt x="3030628" y="6656146"/>
                </a:lnTo>
                <a:lnTo>
                  <a:pt x="3028776" y="6654618"/>
                </a:lnTo>
                <a:lnTo>
                  <a:pt x="1" y="4666984"/>
                </a:lnTo>
                <a:close/>
                <a:moveTo>
                  <a:pt x="6858002" y="0"/>
                </a:moveTo>
                <a:lnTo>
                  <a:pt x="6858002" y="1570616"/>
                </a:lnTo>
                <a:lnTo>
                  <a:pt x="6858001" y="1570616"/>
                </a:lnTo>
                <a:lnTo>
                  <a:pt x="6858001" y="4666983"/>
                </a:lnTo>
                <a:lnTo>
                  <a:pt x="0" y="4666983"/>
                </a:lnTo>
                <a:lnTo>
                  <a:pt x="0" y="595217"/>
                </a:lnTo>
                <a:lnTo>
                  <a:pt x="1" y="595217"/>
                </a:lnTo>
                <a:lnTo>
                  <a:pt x="1" y="0"/>
                </a:lnTo>
                <a:close/>
              </a:path>
            </a:pathLst>
          </a:custGeom>
          <a:ln>
            <a:noFill/>
          </a:ln>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378D480-5036-E5D4-5AF2-FABAE455F398}"/>
              </a:ext>
            </a:extLst>
          </p:cNvPr>
          <p:cNvSpPr>
            <a:spLocks noGrp="1"/>
          </p:cNvSpPr>
          <p:nvPr>
            <p:ph type="ctrTitle"/>
          </p:nvPr>
        </p:nvSpPr>
        <p:spPr>
          <a:xfrm>
            <a:off x="451514" y="947607"/>
            <a:ext cx="5555996" cy="4962786"/>
          </a:xfrm>
        </p:spPr>
        <p:txBody>
          <a:bodyPr anchor="ctr">
            <a:normAutofit/>
          </a:bodyPr>
          <a:lstStyle/>
          <a:p>
            <a:pPr algn="ctr"/>
            <a:r>
              <a:rPr lang="en-GB" dirty="0"/>
              <a:t>Work Packages 3 &amp; 4</a:t>
            </a:r>
          </a:p>
        </p:txBody>
      </p:sp>
      <p:sp>
        <p:nvSpPr>
          <p:cNvPr id="3" name="Subtitle 2">
            <a:extLst>
              <a:ext uri="{FF2B5EF4-FFF2-40B4-BE49-F238E27FC236}">
                <a16:creationId xmlns:a16="http://schemas.microsoft.com/office/drawing/2014/main" id="{48BBD555-A692-FE11-83E9-1DBAFD71B069}"/>
              </a:ext>
            </a:extLst>
          </p:cNvPr>
          <p:cNvSpPr>
            <a:spLocks noGrp="1"/>
          </p:cNvSpPr>
          <p:nvPr>
            <p:ph type="subTitle" idx="1"/>
          </p:nvPr>
        </p:nvSpPr>
        <p:spPr>
          <a:xfrm>
            <a:off x="7229345" y="947607"/>
            <a:ext cx="4152655" cy="4962785"/>
          </a:xfrm>
          <a:effectLst/>
        </p:spPr>
        <p:txBody>
          <a:bodyPr anchor="ctr">
            <a:normAutofit/>
          </a:bodyPr>
          <a:lstStyle/>
          <a:p>
            <a:pPr algn="ctr"/>
            <a:r>
              <a:rPr lang="en-GB" sz="2800" dirty="0"/>
              <a:t>Interviews &amp; evaluation</a:t>
            </a:r>
          </a:p>
          <a:p>
            <a:pPr algn="ctr"/>
            <a:endParaRPr lang="en-GB" sz="2800" dirty="0"/>
          </a:p>
          <a:p>
            <a:pPr algn="ctr"/>
            <a:r>
              <a:rPr lang="en-GB" sz="2800" b="1" dirty="0"/>
              <a:t>Upcoming!</a:t>
            </a:r>
          </a:p>
        </p:txBody>
      </p:sp>
    </p:spTree>
    <p:extLst>
      <p:ext uri="{BB962C8B-B14F-4D97-AF65-F5344CB8AC3E}">
        <p14:creationId xmlns:p14="http://schemas.microsoft.com/office/powerpoint/2010/main" val="1876740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A145A-07D9-79EC-E6F7-612EC75A80CD}"/>
              </a:ext>
            </a:extLst>
          </p:cNvPr>
          <p:cNvSpPr>
            <a:spLocks noGrp="1"/>
          </p:cNvSpPr>
          <p:nvPr>
            <p:ph type="title"/>
          </p:nvPr>
        </p:nvSpPr>
        <p:spPr>
          <a:xfrm>
            <a:off x="810000" y="447188"/>
            <a:ext cx="10571998" cy="970450"/>
          </a:xfrm>
        </p:spPr>
        <p:txBody>
          <a:bodyPr>
            <a:normAutofit/>
          </a:bodyPr>
          <a:lstStyle/>
          <a:p>
            <a:r>
              <a:rPr lang="en-GB" sz="3700"/>
              <a:t>Evaluation of the feasibility and acceptability</a:t>
            </a:r>
          </a:p>
        </p:txBody>
      </p:sp>
      <p:sp>
        <p:nvSpPr>
          <p:cNvPr id="3" name="Content Placeholder 2">
            <a:extLst>
              <a:ext uri="{FF2B5EF4-FFF2-40B4-BE49-F238E27FC236}">
                <a16:creationId xmlns:a16="http://schemas.microsoft.com/office/drawing/2014/main" id="{AA14D2F3-250D-A519-6EDE-1799C4F1E9C8}"/>
              </a:ext>
            </a:extLst>
          </p:cNvPr>
          <p:cNvSpPr>
            <a:spLocks noGrp="1"/>
          </p:cNvSpPr>
          <p:nvPr>
            <p:ph idx="1"/>
          </p:nvPr>
        </p:nvSpPr>
        <p:spPr>
          <a:xfrm>
            <a:off x="818713" y="2413000"/>
            <a:ext cx="7199220" cy="3632200"/>
          </a:xfrm>
        </p:spPr>
        <p:txBody>
          <a:bodyPr>
            <a:normAutofit/>
          </a:bodyPr>
          <a:lstStyle/>
          <a:p>
            <a:r>
              <a:rPr lang="en-GB" dirty="0"/>
              <a:t>Assessment of feasibility and acceptability will include:</a:t>
            </a:r>
          </a:p>
          <a:p>
            <a:pPr lvl="1"/>
            <a:r>
              <a:rPr lang="en-GB" dirty="0"/>
              <a:t>Interviews with police officers and staff from homeless services who received the training and senior representatives who implemented the training programmes (n~20) </a:t>
            </a:r>
          </a:p>
          <a:p>
            <a:pPr lvl="1"/>
            <a:r>
              <a:rPr lang="en-GB" dirty="0"/>
              <a:t>Reviewing numbers for attendance at training sessions and number of drop-outs, including reviewing whether take-up differs across services</a:t>
            </a:r>
          </a:p>
          <a:p>
            <a:pPr lvl="1"/>
            <a:r>
              <a:rPr lang="en-GB" dirty="0"/>
              <a:t>Working with the police to review data on individuals with frequent call outs to determine if there have been any changes</a:t>
            </a:r>
          </a:p>
        </p:txBody>
      </p:sp>
      <p:pic>
        <p:nvPicPr>
          <p:cNvPr id="4" name="Picture 3" descr="Icon&#10;&#10;Description automatically generated">
            <a:extLst>
              <a:ext uri="{FF2B5EF4-FFF2-40B4-BE49-F238E27FC236}">
                <a16:creationId xmlns:a16="http://schemas.microsoft.com/office/drawing/2014/main" id="{507506D8-795B-792B-2CB1-AF85EA4A6FDF}"/>
              </a:ext>
            </a:extLst>
          </p:cNvPr>
          <p:cNvPicPr>
            <a:picLocks noChangeAspect="1"/>
          </p:cNvPicPr>
          <p:nvPr/>
        </p:nvPicPr>
        <p:blipFill>
          <a:blip r:embed="rId3"/>
          <a:stretch>
            <a:fillRect/>
          </a:stretch>
        </p:blipFill>
        <p:spPr>
          <a:xfrm>
            <a:off x="8466138" y="3174978"/>
            <a:ext cx="2913062" cy="2192382"/>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892781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B2B82547-2424-4E7A-A98B-75206EE730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23">
            <a:extLst>
              <a:ext uri="{FF2B5EF4-FFF2-40B4-BE49-F238E27FC236}">
                <a16:creationId xmlns:a16="http://schemas.microsoft.com/office/drawing/2014/main" id="{5109BC2F-9616-4D7D-9E98-57898009A8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3">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42A145A-07D9-79EC-E6F7-612EC75A80CD}"/>
              </a:ext>
            </a:extLst>
          </p:cNvPr>
          <p:cNvSpPr>
            <a:spLocks noGrp="1"/>
          </p:cNvSpPr>
          <p:nvPr>
            <p:ph type="title"/>
          </p:nvPr>
        </p:nvSpPr>
        <p:spPr>
          <a:xfrm>
            <a:off x="451350" y="1427686"/>
            <a:ext cx="3734303" cy="3978017"/>
          </a:xfrm>
        </p:spPr>
        <p:txBody>
          <a:bodyPr anchor="t">
            <a:normAutofit/>
          </a:bodyPr>
          <a:lstStyle/>
          <a:p>
            <a:pPr algn="ctr"/>
            <a:r>
              <a:rPr lang="en-GB" sz="4400" dirty="0"/>
              <a:t>Assessing the following outcomes</a:t>
            </a:r>
          </a:p>
        </p:txBody>
      </p:sp>
      <p:graphicFrame>
        <p:nvGraphicFramePr>
          <p:cNvPr id="17" name="Content Placeholder 2">
            <a:extLst>
              <a:ext uri="{FF2B5EF4-FFF2-40B4-BE49-F238E27FC236}">
                <a16:creationId xmlns:a16="http://schemas.microsoft.com/office/drawing/2014/main" id="{1730CC41-4D2A-1DFD-1B5D-9517748C5205}"/>
              </a:ext>
            </a:extLst>
          </p:cNvPr>
          <p:cNvGraphicFramePr>
            <a:graphicFrameLocks noGrp="1"/>
          </p:cNvGraphicFramePr>
          <p:nvPr>
            <p:ph idx="1"/>
            <p:extLst>
              <p:ext uri="{D42A27DB-BD31-4B8C-83A1-F6EECF244321}">
                <p14:modId xmlns:p14="http://schemas.microsoft.com/office/powerpoint/2010/main" val="3165148507"/>
              </p:ext>
            </p:extLst>
          </p:nvPr>
        </p:nvGraphicFramePr>
        <p:xfrm>
          <a:off x="5508820" y="965200"/>
          <a:ext cx="5728344" cy="49029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41278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A145A-07D9-79EC-E6F7-612EC75A80CD}"/>
              </a:ext>
            </a:extLst>
          </p:cNvPr>
          <p:cNvSpPr>
            <a:spLocks noGrp="1"/>
          </p:cNvSpPr>
          <p:nvPr>
            <p:ph type="title"/>
          </p:nvPr>
        </p:nvSpPr>
        <p:spPr/>
        <p:txBody>
          <a:bodyPr/>
          <a:lstStyle/>
          <a:p>
            <a:r>
              <a:rPr lang="en-GB" sz="3600" dirty="0"/>
              <a:t>Evaluation of the feasibility and acceptability</a:t>
            </a:r>
          </a:p>
        </p:txBody>
      </p:sp>
      <p:sp>
        <p:nvSpPr>
          <p:cNvPr id="3" name="Content Placeholder 2">
            <a:extLst>
              <a:ext uri="{FF2B5EF4-FFF2-40B4-BE49-F238E27FC236}">
                <a16:creationId xmlns:a16="http://schemas.microsoft.com/office/drawing/2014/main" id="{AA14D2F3-250D-A519-6EDE-1799C4F1E9C8}"/>
              </a:ext>
            </a:extLst>
          </p:cNvPr>
          <p:cNvSpPr>
            <a:spLocks noGrp="1"/>
          </p:cNvSpPr>
          <p:nvPr>
            <p:ph idx="1"/>
          </p:nvPr>
        </p:nvSpPr>
        <p:spPr/>
        <p:txBody>
          <a:bodyPr>
            <a:normAutofit/>
          </a:bodyPr>
          <a:lstStyle/>
          <a:p>
            <a:r>
              <a:rPr lang="en-GB" dirty="0"/>
              <a:t>Qualitative analyses of the interview data will use framework analysis</a:t>
            </a:r>
          </a:p>
          <a:p>
            <a:pPr lvl="1"/>
            <a:r>
              <a:rPr lang="en-GB" dirty="0"/>
              <a:t>Builds on thematic analysis to develop and framework to inform changes in practice</a:t>
            </a:r>
          </a:p>
          <a:p>
            <a:r>
              <a:rPr lang="en-GB" b="1" dirty="0"/>
              <a:t>Normalisation Process Theory (NPT)</a:t>
            </a:r>
            <a:r>
              <a:rPr lang="en-GB" dirty="0"/>
              <a:t>:</a:t>
            </a:r>
          </a:p>
          <a:p>
            <a:pPr lvl="1"/>
            <a:r>
              <a:rPr lang="en-GB" u="sng" dirty="0"/>
              <a:t>Coherence</a:t>
            </a:r>
            <a:r>
              <a:rPr lang="en-GB" dirty="0"/>
              <a:t> – does the intervention make sense?</a:t>
            </a:r>
          </a:p>
          <a:p>
            <a:pPr lvl="1"/>
            <a:r>
              <a:rPr lang="en-GB" u="sng" dirty="0"/>
              <a:t>Cognitive participation </a:t>
            </a:r>
            <a:r>
              <a:rPr lang="en-GB" dirty="0"/>
              <a:t>– are people committed to delivering the intervention?</a:t>
            </a:r>
          </a:p>
          <a:p>
            <a:pPr lvl="1"/>
            <a:r>
              <a:rPr lang="en-GB" u="sng" dirty="0"/>
              <a:t>Collective action </a:t>
            </a:r>
            <a:r>
              <a:rPr lang="en-GB" dirty="0"/>
              <a:t>– what resources are needed to deliver the intervention?</a:t>
            </a:r>
          </a:p>
          <a:p>
            <a:pPr lvl="1"/>
            <a:r>
              <a:rPr lang="en-GB" u="sng" dirty="0"/>
              <a:t>Reflexive monitoring </a:t>
            </a:r>
            <a:r>
              <a:rPr lang="en-GB" dirty="0"/>
              <a:t>– are people convinced by the benefits of the intervention? Can it be integrated into everyday practice? Have attitudes about alcohol problems changed?</a:t>
            </a:r>
          </a:p>
        </p:txBody>
      </p:sp>
    </p:spTree>
    <p:extLst>
      <p:ext uri="{BB962C8B-B14F-4D97-AF65-F5344CB8AC3E}">
        <p14:creationId xmlns:p14="http://schemas.microsoft.com/office/powerpoint/2010/main" val="2140766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2647E2-7D2F-4C4F-872B-ACE1717F5E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77D413C2-1363-4D2E-97D4-7F3549760ED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7057118" cy="6858000"/>
          </a:xfrm>
          <a:custGeom>
            <a:avLst/>
            <a:gdLst>
              <a:gd name="connsiteX0" fmla="*/ 0 w 7057118"/>
              <a:gd name="connsiteY0" fmla="*/ 0 h 6858000"/>
              <a:gd name="connsiteX1" fmla="*/ 2420113 w 7057118"/>
              <a:gd name="connsiteY1" fmla="*/ 0 h 6858000"/>
              <a:gd name="connsiteX2" fmla="*/ 2496703 w 7057118"/>
              <a:gd name="connsiteY2" fmla="*/ 0 h 6858000"/>
              <a:gd name="connsiteX3" fmla="*/ 7057118 w 7057118"/>
              <a:gd name="connsiteY3" fmla="*/ 0 h 6858000"/>
              <a:gd name="connsiteX4" fmla="*/ 7057118 w 7057118"/>
              <a:gd name="connsiteY4" fmla="*/ 1900238 h 6858000"/>
              <a:gd name="connsiteX5" fmla="*/ 6686702 w 7057118"/>
              <a:gd name="connsiteY5" fmla="*/ 2178050 h 6858000"/>
              <a:gd name="connsiteX6" fmla="*/ 6682468 w 7057118"/>
              <a:gd name="connsiteY6" fmla="*/ 2184400 h 6858000"/>
              <a:gd name="connsiteX7" fmla="*/ 6676118 w 7057118"/>
              <a:gd name="connsiteY7" fmla="*/ 2193925 h 6858000"/>
              <a:gd name="connsiteX8" fmla="*/ 6669768 w 7057118"/>
              <a:gd name="connsiteY8" fmla="*/ 2201863 h 6858000"/>
              <a:gd name="connsiteX9" fmla="*/ 6669768 w 7057118"/>
              <a:gd name="connsiteY9" fmla="*/ 2211388 h 6858000"/>
              <a:gd name="connsiteX10" fmla="*/ 6669768 w 7057118"/>
              <a:gd name="connsiteY10" fmla="*/ 2220913 h 6858000"/>
              <a:gd name="connsiteX11" fmla="*/ 6676118 w 7057118"/>
              <a:gd name="connsiteY11" fmla="*/ 2228850 h 6858000"/>
              <a:gd name="connsiteX12" fmla="*/ 6682468 w 7057118"/>
              <a:gd name="connsiteY12" fmla="*/ 2238375 h 6858000"/>
              <a:gd name="connsiteX13" fmla="*/ 6686702 w 7057118"/>
              <a:gd name="connsiteY13" fmla="*/ 2244725 h 6858000"/>
              <a:gd name="connsiteX14" fmla="*/ 7057118 w 7057118"/>
              <a:gd name="connsiteY14" fmla="*/ 2522538 h 6858000"/>
              <a:gd name="connsiteX15" fmla="*/ 7057118 w 7057118"/>
              <a:gd name="connsiteY15" fmla="*/ 6858000 h 6858000"/>
              <a:gd name="connsiteX16" fmla="*/ 2496703 w 7057118"/>
              <a:gd name="connsiteY16" fmla="*/ 6858000 h 6858000"/>
              <a:gd name="connsiteX17" fmla="*/ 2420113 w 7057118"/>
              <a:gd name="connsiteY17" fmla="*/ 6858000 h 6858000"/>
              <a:gd name="connsiteX18" fmla="*/ 0 w 7057118"/>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57118" h="6858000">
                <a:moveTo>
                  <a:pt x="0" y="0"/>
                </a:moveTo>
                <a:lnTo>
                  <a:pt x="2420113" y="0"/>
                </a:lnTo>
                <a:lnTo>
                  <a:pt x="2496703" y="0"/>
                </a:lnTo>
                <a:lnTo>
                  <a:pt x="7057118" y="0"/>
                </a:lnTo>
                <a:lnTo>
                  <a:pt x="7057118" y="1900238"/>
                </a:lnTo>
                <a:lnTo>
                  <a:pt x="6686702" y="2178050"/>
                </a:lnTo>
                <a:lnTo>
                  <a:pt x="6682468" y="2184400"/>
                </a:lnTo>
                <a:lnTo>
                  <a:pt x="6676118" y="2193925"/>
                </a:lnTo>
                <a:lnTo>
                  <a:pt x="6669768" y="2201863"/>
                </a:lnTo>
                <a:lnTo>
                  <a:pt x="6669768" y="2211388"/>
                </a:lnTo>
                <a:lnTo>
                  <a:pt x="6669768" y="2220913"/>
                </a:lnTo>
                <a:lnTo>
                  <a:pt x="6676118" y="2228850"/>
                </a:lnTo>
                <a:lnTo>
                  <a:pt x="6682468" y="2238375"/>
                </a:lnTo>
                <a:lnTo>
                  <a:pt x="6686702" y="2244725"/>
                </a:lnTo>
                <a:lnTo>
                  <a:pt x="7057118" y="2522538"/>
                </a:lnTo>
                <a:lnTo>
                  <a:pt x="7057118" y="6858000"/>
                </a:lnTo>
                <a:lnTo>
                  <a:pt x="2496703" y="6858000"/>
                </a:lnTo>
                <a:lnTo>
                  <a:pt x="2420113"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solidFill>
              <a:schemeClr val="accent1"/>
            </a:solid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B76CF6D-D054-5BC5-12AF-29990BB87C29}"/>
              </a:ext>
            </a:extLst>
          </p:cNvPr>
          <p:cNvSpPr>
            <a:spLocks noGrp="1"/>
          </p:cNvSpPr>
          <p:nvPr>
            <p:ph type="ctrTitle"/>
          </p:nvPr>
        </p:nvSpPr>
        <p:spPr>
          <a:xfrm>
            <a:off x="451514" y="1600200"/>
            <a:ext cx="6020987" cy="4441161"/>
          </a:xfrm>
        </p:spPr>
        <p:txBody>
          <a:bodyPr anchor="t">
            <a:normAutofit/>
          </a:bodyPr>
          <a:lstStyle/>
          <a:p>
            <a:pPr algn="r"/>
            <a:r>
              <a:rPr lang="en-GB" sz="6600" dirty="0"/>
              <a:t>What next?</a:t>
            </a:r>
          </a:p>
        </p:txBody>
      </p:sp>
      <p:sp>
        <p:nvSpPr>
          <p:cNvPr id="3" name="Subtitle 2">
            <a:extLst>
              <a:ext uri="{FF2B5EF4-FFF2-40B4-BE49-F238E27FC236}">
                <a16:creationId xmlns:a16="http://schemas.microsoft.com/office/drawing/2014/main" id="{A344CFE9-F681-FADC-E5B0-4CCF65E0EED7}"/>
              </a:ext>
            </a:extLst>
          </p:cNvPr>
          <p:cNvSpPr>
            <a:spLocks noGrp="1"/>
          </p:cNvSpPr>
          <p:nvPr>
            <p:ph type="subTitle" idx="1"/>
          </p:nvPr>
        </p:nvSpPr>
        <p:spPr>
          <a:xfrm>
            <a:off x="299114" y="1952623"/>
            <a:ext cx="6020987" cy="1143001"/>
          </a:xfrm>
        </p:spPr>
        <p:txBody>
          <a:bodyPr anchor="b">
            <a:normAutofit/>
          </a:bodyPr>
          <a:lstStyle/>
          <a:p>
            <a:pPr algn="r"/>
            <a:r>
              <a:rPr lang="en-GB" sz="2000" b="1" dirty="0">
                <a:solidFill>
                  <a:srgbClr val="FFFFFF"/>
                </a:solidFill>
              </a:rPr>
              <a:t>Expected outcomes and future plans</a:t>
            </a:r>
          </a:p>
        </p:txBody>
      </p:sp>
      <p:pic>
        <p:nvPicPr>
          <p:cNvPr id="5" name="Picture 4" descr="Wood human figure">
            <a:extLst>
              <a:ext uri="{FF2B5EF4-FFF2-40B4-BE49-F238E27FC236}">
                <a16:creationId xmlns:a16="http://schemas.microsoft.com/office/drawing/2014/main" id="{297D5F3E-125B-F227-4879-B15AA76E78F2}"/>
              </a:ext>
            </a:extLst>
          </p:cNvPr>
          <p:cNvPicPr>
            <a:picLocks noChangeAspect="1"/>
          </p:cNvPicPr>
          <p:nvPr/>
        </p:nvPicPr>
        <p:blipFill rotWithShape="1">
          <a:blip r:embed="rId3"/>
          <a:srcRect b="15730"/>
          <a:stretch/>
        </p:blipFill>
        <p:spPr>
          <a:xfrm>
            <a:off x="7700584" y="2260175"/>
            <a:ext cx="3847950" cy="2164479"/>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2276448209"/>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B04F-AD65-DE53-5282-78CABCA81884}"/>
              </a:ext>
            </a:extLst>
          </p:cNvPr>
          <p:cNvSpPr>
            <a:spLocks noGrp="1"/>
          </p:cNvSpPr>
          <p:nvPr>
            <p:ph type="title"/>
          </p:nvPr>
        </p:nvSpPr>
        <p:spPr/>
        <p:txBody>
          <a:bodyPr/>
          <a:lstStyle/>
          <a:p>
            <a:r>
              <a:rPr lang="en-GB" dirty="0"/>
              <a:t>What difference will this project make?</a:t>
            </a:r>
          </a:p>
        </p:txBody>
      </p:sp>
      <p:sp>
        <p:nvSpPr>
          <p:cNvPr id="4" name="Content Placeholder 3">
            <a:extLst>
              <a:ext uri="{FF2B5EF4-FFF2-40B4-BE49-F238E27FC236}">
                <a16:creationId xmlns:a16="http://schemas.microsoft.com/office/drawing/2014/main" id="{71FC4D90-35EC-A89C-80A9-FDB9EA2ADFF2}"/>
              </a:ext>
            </a:extLst>
          </p:cNvPr>
          <p:cNvSpPr>
            <a:spLocks noGrp="1"/>
          </p:cNvSpPr>
          <p:nvPr>
            <p:ph sz="half" idx="1"/>
          </p:nvPr>
        </p:nvSpPr>
        <p:spPr>
          <a:xfrm>
            <a:off x="818712" y="2361987"/>
            <a:ext cx="5185873" cy="3638763"/>
          </a:xfrm>
        </p:spPr>
        <p:txBody>
          <a:bodyPr>
            <a:normAutofit/>
          </a:bodyPr>
          <a:lstStyle/>
          <a:p>
            <a:pPr marL="0" indent="0">
              <a:buNone/>
            </a:pPr>
            <a:r>
              <a:rPr lang="en-GB" b="1" dirty="0"/>
              <a:t>Short-term Impacts</a:t>
            </a:r>
          </a:p>
          <a:p>
            <a:r>
              <a:rPr lang="en-GB" u="sng" dirty="0"/>
              <a:t>Capacity building </a:t>
            </a:r>
            <a:r>
              <a:rPr lang="en-GB" dirty="0"/>
              <a:t>around preventing alcohol harms in the police and homeless services</a:t>
            </a:r>
          </a:p>
          <a:p>
            <a:r>
              <a:rPr lang="en-GB" u="sng" dirty="0"/>
              <a:t>Changes in practice </a:t>
            </a:r>
            <a:r>
              <a:rPr lang="en-GB" dirty="0"/>
              <a:t>within Merseyside police in working with clients with alcohol problems</a:t>
            </a:r>
          </a:p>
          <a:p>
            <a:r>
              <a:rPr lang="en-GB" dirty="0"/>
              <a:t>Increasing the delivery of </a:t>
            </a:r>
            <a:r>
              <a:rPr lang="en-GB" u="sng" dirty="0"/>
              <a:t>brief alcohol interventions </a:t>
            </a:r>
            <a:r>
              <a:rPr lang="en-GB" dirty="0"/>
              <a:t>in Merseyside</a:t>
            </a:r>
          </a:p>
          <a:p>
            <a:r>
              <a:rPr lang="en-GB" u="sng" dirty="0"/>
              <a:t>Increased support</a:t>
            </a:r>
            <a:r>
              <a:rPr lang="en-GB" dirty="0"/>
              <a:t> and </a:t>
            </a:r>
            <a:r>
              <a:rPr lang="en-GB" u="sng" dirty="0"/>
              <a:t>better referrals </a:t>
            </a:r>
            <a:endParaRPr lang="en-GB" dirty="0"/>
          </a:p>
        </p:txBody>
      </p:sp>
      <p:sp>
        <p:nvSpPr>
          <p:cNvPr id="5" name="Content Placeholder 4">
            <a:extLst>
              <a:ext uri="{FF2B5EF4-FFF2-40B4-BE49-F238E27FC236}">
                <a16:creationId xmlns:a16="http://schemas.microsoft.com/office/drawing/2014/main" id="{48430AF2-EBEC-A660-DC09-63C306E3F1BC}"/>
              </a:ext>
            </a:extLst>
          </p:cNvPr>
          <p:cNvSpPr>
            <a:spLocks noGrp="1"/>
          </p:cNvSpPr>
          <p:nvPr>
            <p:ph sz="half" idx="2"/>
          </p:nvPr>
        </p:nvSpPr>
        <p:spPr>
          <a:xfrm>
            <a:off x="6187417" y="2488773"/>
            <a:ext cx="5194583" cy="3638764"/>
          </a:xfrm>
        </p:spPr>
        <p:txBody>
          <a:bodyPr>
            <a:normAutofit/>
          </a:bodyPr>
          <a:lstStyle/>
          <a:p>
            <a:pPr marL="0" indent="0">
              <a:buNone/>
            </a:pPr>
            <a:r>
              <a:rPr lang="en-GB" b="1" dirty="0"/>
              <a:t>Long-term Impacts</a:t>
            </a:r>
            <a:endParaRPr lang="en-GB" dirty="0"/>
          </a:p>
          <a:p>
            <a:r>
              <a:rPr lang="en-GB" dirty="0"/>
              <a:t>Reduction in the </a:t>
            </a:r>
            <a:r>
              <a:rPr lang="en-GB" u="sng" dirty="0"/>
              <a:t>health inequalities</a:t>
            </a:r>
            <a:r>
              <a:rPr lang="en-GB" dirty="0"/>
              <a:t> experienced by harmful drinkers in Liverpool, through better referrals and to alcohol treatment services</a:t>
            </a:r>
          </a:p>
          <a:p>
            <a:r>
              <a:rPr lang="en-GB" dirty="0"/>
              <a:t>Development of </a:t>
            </a:r>
            <a:r>
              <a:rPr lang="en-GB" u="sng" dirty="0"/>
              <a:t>sustainable</a:t>
            </a:r>
            <a:r>
              <a:rPr lang="en-GB" dirty="0"/>
              <a:t> approaches (e.g., train the trainer) to ensure that training is </a:t>
            </a:r>
            <a:r>
              <a:rPr lang="en-GB" u="sng" dirty="0"/>
              <a:t>maintained</a:t>
            </a:r>
            <a:r>
              <a:rPr lang="en-GB" dirty="0"/>
              <a:t> </a:t>
            </a:r>
          </a:p>
          <a:p>
            <a:r>
              <a:rPr lang="en-GB" dirty="0"/>
              <a:t>Building </a:t>
            </a:r>
            <a:r>
              <a:rPr lang="en-GB" u="sng" dirty="0"/>
              <a:t>networks</a:t>
            </a:r>
            <a:r>
              <a:rPr lang="en-GB" dirty="0"/>
              <a:t> across community policing teams with general practices (e.g., with social prescribing leads)</a:t>
            </a:r>
          </a:p>
          <a:p>
            <a:endParaRPr lang="en-GB" dirty="0"/>
          </a:p>
        </p:txBody>
      </p:sp>
    </p:spTree>
    <p:extLst>
      <p:ext uri="{BB962C8B-B14F-4D97-AF65-F5344CB8AC3E}">
        <p14:creationId xmlns:p14="http://schemas.microsoft.com/office/powerpoint/2010/main" val="4282179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Freeform 6">
            <a:extLst>
              <a:ext uri="{FF2B5EF4-FFF2-40B4-BE49-F238E27FC236}">
                <a16:creationId xmlns:a16="http://schemas.microsoft.com/office/drawing/2014/main" id="{DA9A1ACB-4ECA-4EAE-AEAB-CE9C8C01EE6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5" name="Content Placeholder 4">
            <a:extLst>
              <a:ext uri="{FF2B5EF4-FFF2-40B4-BE49-F238E27FC236}">
                <a16:creationId xmlns:a16="http://schemas.microsoft.com/office/drawing/2014/main" id="{14BB47BD-F1C1-11BB-61E5-BEFC80A64AD3}"/>
              </a:ext>
            </a:extLst>
          </p:cNvPr>
          <p:cNvPicPr>
            <a:picLocks noGrp="1" noChangeAspect="1"/>
          </p:cNvPicPr>
          <p:nvPr>
            <p:ph sz="half" idx="2"/>
          </p:nvPr>
        </p:nvPicPr>
        <p:blipFill rotWithShape="1">
          <a:blip r:embed="rId2">
            <a:duotone>
              <a:schemeClr val="accent1">
                <a:shade val="45000"/>
                <a:satMod val="135000"/>
              </a:schemeClr>
              <a:prstClr val="white"/>
            </a:duotone>
          </a:blip>
          <a:srcRect l="20341" r="20340" b="-2"/>
          <a:stretch/>
        </p:blipFill>
        <p:spPr>
          <a:xfrm>
            <a:off x="6108700" y="-1"/>
            <a:ext cx="6094450" cy="6858001"/>
          </a:xfrm>
          <a:prstGeom prst="rect">
            <a:avLst/>
          </a:prstGeom>
        </p:spPr>
      </p:pic>
      <p:sp>
        <p:nvSpPr>
          <p:cNvPr id="25" name="Freeform 16">
            <a:extLst>
              <a:ext uri="{FF2B5EF4-FFF2-40B4-BE49-F238E27FC236}">
                <a16:creationId xmlns:a16="http://schemas.microsoft.com/office/drawing/2014/main" id="{3994EE40-F54F-48E5-826B-B451582096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CAC57F-9333-FEFD-F5EE-8FC70CC4DD6C}"/>
              </a:ext>
            </a:extLst>
          </p:cNvPr>
          <p:cNvSpPr>
            <a:spLocks noGrp="1"/>
          </p:cNvSpPr>
          <p:nvPr>
            <p:ph type="title"/>
          </p:nvPr>
        </p:nvSpPr>
        <p:spPr>
          <a:xfrm>
            <a:off x="810000" y="447188"/>
            <a:ext cx="5070100" cy="1559412"/>
          </a:xfrm>
        </p:spPr>
        <p:txBody>
          <a:bodyPr vert="horz" lIns="91440" tIns="45720" rIns="91440" bIns="45720" rtlCol="0" anchor="b">
            <a:normAutofit/>
          </a:bodyPr>
          <a:lstStyle/>
          <a:p>
            <a:pPr>
              <a:lnSpc>
                <a:spcPct val="90000"/>
              </a:lnSpc>
            </a:pPr>
            <a:r>
              <a:rPr lang="en-US" sz="3400"/>
              <a:t>Evaluating the effectiveness of the Blue Light project </a:t>
            </a:r>
          </a:p>
        </p:txBody>
      </p:sp>
      <p:sp>
        <p:nvSpPr>
          <p:cNvPr id="3" name="Content Placeholder 2">
            <a:extLst>
              <a:ext uri="{FF2B5EF4-FFF2-40B4-BE49-F238E27FC236}">
                <a16:creationId xmlns:a16="http://schemas.microsoft.com/office/drawing/2014/main" id="{46A7F526-5A42-DE5D-DA79-B4319FA2383A}"/>
              </a:ext>
            </a:extLst>
          </p:cNvPr>
          <p:cNvSpPr>
            <a:spLocks noGrp="1"/>
          </p:cNvSpPr>
          <p:nvPr>
            <p:ph sz="half" idx="1"/>
          </p:nvPr>
        </p:nvSpPr>
        <p:spPr>
          <a:xfrm>
            <a:off x="818712" y="2413000"/>
            <a:ext cx="5391588" cy="3632200"/>
          </a:xfrm>
        </p:spPr>
        <p:txBody>
          <a:bodyPr vert="horz" lIns="91440" tIns="45720" rIns="91440" bIns="45720" rtlCol="0" anchor="ctr">
            <a:normAutofit/>
          </a:bodyPr>
          <a:lstStyle/>
          <a:p>
            <a:r>
              <a:rPr lang="en-US" dirty="0"/>
              <a:t>This feasibility study will lead into a larger scale public health intervention</a:t>
            </a:r>
          </a:p>
          <a:p>
            <a:r>
              <a:rPr lang="en-US" dirty="0"/>
              <a:t>Plans for a natural experiment evaluating the delivery of the Blue Light project and implementation of the multi-agency working </a:t>
            </a:r>
          </a:p>
          <a:p>
            <a:r>
              <a:rPr lang="en-US" dirty="0"/>
              <a:t>Possible outcomes: alcohol-related hospital admissions, alcohol-related crimes, economic evaluation</a:t>
            </a:r>
          </a:p>
        </p:txBody>
      </p:sp>
    </p:spTree>
    <p:extLst>
      <p:ext uri="{BB962C8B-B14F-4D97-AF65-F5344CB8AC3E}">
        <p14:creationId xmlns:p14="http://schemas.microsoft.com/office/powerpoint/2010/main" val="4014342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7EA66B-2AAB-42B0-9F9D-38920D8D82D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BE89C-A48F-31F9-62FC-F0C1CE104212}"/>
              </a:ext>
            </a:extLst>
          </p:cNvPr>
          <p:cNvSpPr>
            <a:spLocks noGrp="1"/>
          </p:cNvSpPr>
          <p:nvPr>
            <p:ph type="ctrTitle"/>
          </p:nvPr>
        </p:nvSpPr>
        <p:spPr>
          <a:xfrm>
            <a:off x="965199" y="885433"/>
            <a:ext cx="10261602" cy="3022257"/>
          </a:xfrm>
          <a:effectLst/>
        </p:spPr>
        <p:txBody>
          <a:bodyPr anchor="b">
            <a:normAutofit/>
          </a:bodyPr>
          <a:lstStyle/>
          <a:p>
            <a:pPr algn="ctr"/>
            <a:r>
              <a:rPr lang="en-GB" dirty="0">
                <a:solidFill>
                  <a:schemeClr val="tx1"/>
                </a:solidFill>
              </a:rPr>
              <a:t>Thank you for listening!</a:t>
            </a:r>
          </a:p>
        </p:txBody>
      </p:sp>
      <p:sp>
        <p:nvSpPr>
          <p:cNvPr id="3" name="Subtitle 2">
            <a:extLst>
              <a:ext uri="{FF2B5EF4-FFF2-40B4-BE49-F238E27FC236}">
                <a16:creationId xmlns:a16="http://schemas.microsoft.com/office/drawing/2014/main" id="{D5DB6C1A-ECA1-81AD-092C-791F13AD343C}"/>
              </a:ext>
            </a:extLst>
          </p:cNvPr>
          <p:cNvSpPr>
            <a:spLocks noGrp="1"/>
          </p:cNvSpPr>
          <p:nvPr>
            <p:ph type="subTitle" idx="1"/>
          </p:nvPr>
        </p:nvSpPr>
        <p:spPr>
          <a:xfrm>
            <a:off x="1906955" y="4033164"/>
            <a:ext cx="8378090" cy="1181206"/>
          </a:xfrm>
          <a:effectLst/>
        </p:spPr>
        <p:txBody>
          <a:bodyPr anchor="t">
            <a:normAutofit/>
          </a:bodyPr>
          <a:lstStyle/>
          <a:p>
            <a:pPr algn="ctr"/>
            <a:r>
              <a:rPr lang="en-GB" sz="2000" dirty="0"/>
              <a:t>Any questions?</a:t>
            </a:r>
          </a:p>
          <a:p>
            <a:pPr algn="ctr"/>
            <a:r>
              <a:rPr lang="en-GB" sz="2000" dirty="0">
                <a:hlinkClick r:id="rId2"/>
              </a:rPr>
              <a:t>Patricia.irizar@manchester.ac.uk</a:t>
            </a:r>
            <a:r>
              <a:rPr lang="en-GB" sz="2000" dirty="0"/>
              <a:t> </a:t>
            </a:r>
          </a:p>
        </p:txBody>
      </p:sp>
      <p:sp>
        <p:nvSpPr>
          <p:cNvPr id="10" name="Freeform: Shape 9">
            <a:extLst>
              <a:ext uri="{FF2B5EF4-FFF2-40B4-BE49-F238E27FC236}">
                <a16:creationId xmlns:a16="http://schemas.microsoft.com/office/drawing/2014/main" id="{D360EBE3-31BB-422F-AA87-FA3873DAE4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0800000">
            <a:off x="0" y="5388384"/>
            <a:ext cx="12192000" cy="1469616"/>
          </a:xfrm>
          <a:custGeom>
            <a:avLst/>
            <a:gdLst>
              <a:gd name="connsiteX0" fmla="*/ 6113881 w 12192000"/>
              <a:gd name="connsiteY0" fmla="*/ 1469616 h 1469616"/>
              <a:gd name="connsiteX1" fmla="*/ 6101181 w 12192000"/>
              <a:gd name="connsiteY1" fmla="*/ 1469616 h 1469616"/>
              <a:gd name="connsiteX2" fmla="*/ 6090598 w 12192000"/>
              <a:gd name="connsiteY2" fmla="*/ 1469616 h 1469616"/>
              <a:gd name="connsiteX3" fmla="*/ 6077897 w 12192000"/>
              <a:gd name="connsiteY3" fmla="*/ 1464854 h 1469616"/>
              <a:gd name="connsiteX4" fmla="*/ 6065198 w 12192000"/>
              <a:gd name="connsiteY4" fmla="*/ 1460091 h 1469616"/>
              <a:gd name="connsiteX5" fmla="*/ 6056731 w 12192000"/>
              <a:gd name="connsiteY5" fmla="*/ 1456916 h 1469616"/>
              <a:gd name="connsiteX6" fmla="*/ 5678033 w 12192000"/>
              <a:gd name="connsiteY6" fmla="*/ 1172892 h 1469616"/>
              <a:gd name="connsiteX7" fmla="*/ 0 w 12192000"/>
              <a:gd name="connsiteY7" fmla="*/ 1172892 h 1469616"/>
              <a:gd name="connsiteX8" fmla="*/ 0 w 12192000"/>
              <a:gd name="connsiteY8" fmla="*/ 1162370 h 1469616"/>
              <a:gd name="connsiteX9" fmla="*/ 0 w 12192000"/>
              <a:gd name="connsiteY9" fmla="*/ 403347 h 1469616"/>
              <a:gd name="connsiteX10" fmla="*/ 0 w 12192000"/>
              <a:gd name="connsiteY10" fmla="*/ 0 h 1469616"/>
              <a:gd name="connsiteX11" fmla="*/ 12192000 w 12192000"/>
              <a:gd name="connsiteY11" fmla="*/ 0 h 1469616"/>
              <a:gd name="connsiteX12" fmla="*/ 12192000 w 12192000"/>
              <a:gd name="connsiteY12" fmla="*/ 403347 h 1469616"/>
              <a:gd name="connsiteX13" fmla="*/ 12192000 w 12192000"/>
              <a:gd name="connsiteY13" fmla="*/ 1162370 h 1469616"/>
              <a:gd name="connsiteX14" fmla="*/ 12192000 w 12192000"/>
              <a:gd name="connsiteY14" fmla="*/ 1172892 h 1469616"/>
              <a:gd name="connsiteX15" fmla="*/ 6524330 w 12192000"/>
              <a:gd name="connsiteY15" fmla="*/ 1172892 h 1469616"/>
              <a:gd name="connsiteX16" fmla="*/ 6145631 w 12192000"/>
              <a:gd name="connsiteY16" fmla="*/ 1456916 h 1469616"/>
              <a:gd name="connsiteX17" fmla="*/ 6137163 w 12192000"/>
              <a:gd name="connsiteY17" fmla="*/ 1460091 h 1469616"/>
              <a:gd name="connsiteX18" fmla="*/ 6124463 w 12192000"/>
              <a:gd name="connsiteY18" fmla="*/ 1464854 h 14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1469616">
                <a:moveTo>
                  <a:pt x="6113881" y="1469616"/>
                </a:moveTo>
                <a:lnTo>
                  <a:pt x="6101181" y="1469616"/>
                </a:lnTo>
                <a:lnTo>
                  <a:pt x="6090598" y="1469616"/>
                </a:lnTo>
                <a:lnTo>
                  <a:pt x="6077897" y="1464854"/>
                </a:lnTo>
                <a:lnTo>
                  <a:pt x="6065198" y="1460091"/>
                </a:lnTo>
                <a:lnTo>
                  <a:pt x="6056731" y="1456916"/>
                </a:lnTo>
                <a:lnTo>
                  <a:pt x="5678033" y="1172892"/>
                </a:lnTo>
                <a:lnTo>
                  <a:pt x="0" y="1172892"/>
                </a:lnTo>
                <a:lnTo>
                  <a:pt x="0" y="1162370"/>
                </a:lnTo>
                <a:lnTo>
                  <a:pt x="0" y="403347"/>
                </a:lnTo>
                <a:lnTo>
                  <a:pt x="0" y="0"/>
                </a:lnTo>
                <a:lnTo>
                  <a:pt x="12192000" y="0"/>
                </a:lnTo>
                <a:lnTo>
                  <a:pt x="12192000" y="403347"/>
                </a:lnTo>
                <a:lnTo>
                  <a:pt x="12192000" y="1162370"/>
                </a:lnTo>
                <a:lnTo>
                  <a:pt x="12192000" y="1172892"/>
                </a:lnTo>
                <a:lnTo>
                  <a:pt x="6524330" y="1172892"/>
                </a:lnTo>
                <a:lnTo>
                  <a:pt x="6145631" y="1456916"/>
                </a:lnTo>
                <a:lnTo>
                  <a:pt x="6137163" y="1460091"/>
                </a:lnTo>
                <a:lnTo>
                  <a:pt x="6124463" y="1464854"/>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12" name="Picture 11">
            <a:extLst>
              <a:ext uri="{FF2B5EF4-FFF2-40B4-BE49-F238E27FC236}">
                <a16:creationId xmlns:a16="http://schemas.microsoft.com/office/drawing/2014/main" id="{6FB4B0BB-1B19-7914-8C3D-2581448F2C97}"/>
              </a:ext>
            </a:extLst>
          </p:cNvPr>
          <p:cNvPicPr>
            <a:picLocks noChangeAspect="1"/>
          </p:cNvPicPr>
          <p:nvPr/>
        </p:nvPicPr>
        <p:blipFill>
          <a:blip r:embed="rId3"/>
          <a:stretch>
            <a:fillRect/>
          </a:stretch>
        </p:blipFill>
        <p:spPr>
          <a:xfrm>
            <a:off x="0" y="25150"/>
            <a:ext cx="2768349" cy="1469617"/>
          </a:xfrm>
          <a:prstGeom prst="rect">
            <a:avLst/>
          </a:prstGeom>
        </p:spPr>
      </p:pic>
      <p:pic>
        <p:nvPicPr>
          <p:cNvPr id="13" name="Picture 12">
            <a:extLst>
              <a:ext uri="{FF2B5EF4-FFF2-40B4-BE49-F238E27FC236}">
                <a16:creationId xmlns:a16="http://schemas.microsoft.com/office/drawing/2014/main" id="{3498457C-00A2-5154-FFB6-5D238C329F91}"/>
              </a:ext>
            </a:extLst>
          </p:cNvPr>
          <p:cNvPicPr>
            <a:picLocks noChangeAspect="1"/>
          </p:cNvPicPr>
          <p:nvPr/>
        </p:nvPicPr>
        <p:blipFill rotWithShape="1">
          <a:blip r:embed="rId4"/>
          <a:srcRect t="18520"/>
          <a:stretch/>
        </p:blipFill>
        <p:spPr>
          <a:xfrm>
            <a:off x="9317319" y="108047"/>
            <a:ext cx="2707532" cy="1361569"/>
          </a:xfrm>
          <a:prstGeom prst="rect">
            <a:avLst/>
          </a:prstGeom>
        </p:spPr>
      </p:pic>
    </p:spTree>
    <p:extLst>
      <p:ext uri="{BB962C8B-B14F-4D97-AF65-F5344CB8AC3E}">
        <p14:creationId xmlns:p14="http://schemas.microsoft.com/office/powerpoint/2010/main" val="79488145"/>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207</TotalTime>
  <Words>4051</Words>
  <Application>Microsoft Office PowerPoint</Application>
  <PresentationFormat>Widescreen</PresentationFormat>
  <Paragraphs>302</Paragraphs>
  <Slides>29</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Century Gothic</vt:lpstr>
      <vt:lpstr>Segoe UI</vt:lpstr>
      <vt:lpstr>Times New Roman</vt:lpstr>
      <vt:lpstr>Wingdings</vt:lpstr>
      <vt:lpstr>Wingdings 2</vt:lpstr>
      <vt:lpstr>Quotable</vt:lpstr>
      <vt:lpstr>A feasibility study of the Blue Light Project in Merseyside: working with the Police Service and Homeless services to reduce alcohol harms</vt:lpstr>
      <vt:lpstr>Acknowledgements</vt:lpstr>
      <vt:lpstr>The burden of alcohol</vt:lpstr>
      <vt:lpstr>The burden of alcohol in Merseyside</vt:lpstr>
      <vt:lpstr>Alcohol-related hospital admissions in 2019 </vt:lpstr>
      <vt:lpstr>Populations at risk of alcohol-related harms</vt:lpstr>
      <vt:lpstr>Alcohol in a policing context</vt:lpstr>
      <vt:lpstr>The Blue Light Project (Alcohol Change UK)</vt:lpstr>
      <vt:lpstr>Aims of this feasibility study</vt:lpstr>
      <vt:lpstr>Overview of the project</vt:lpstr>
      <vt:lpstr>Work Package 1</vt:lpstr>
      <vt:lpstr>Using co-production techniques to tailor the Blue Light training programme</vt:lpstr>
      <vt:lpstr>Stage 1: Stakeholder Consultation</vt:lpstr>
      <vt:lpstr>Original Blue Light Modules</vt:lpstr>
      <vt:lpstr>Stage 2: Co-production</vt:lpstr>
      <vt:lpstr>Stage 3: Prototyping</vt:lpstr>
      <vt:lpstr>Additional Content</vt:lpstr>
      <vt:lpstr>Referral pack</vt:lpstr>
      <vt:lpstr>Videos:  1. Experiences of drinking and motivations   2. Experiences with police/homeless services  3. Language around alcohol use</vt:lpstr>
      <vt:lpstr>Work Package 2</vt:lpstr>
      <vt:lpstr>Delivery of Blue Light training </vt:lpstr>
      <vt:lpstr>Work Packages 3 &amp; 4</vt:lpstr>
      <vt:lpstr>Evaluation of the feasibility and acceptability</vt:lpstr>
      <vt:lpstr>Assessing the following outcomes</vt:lpstr>
      <vt:lpstr>Evaluation of the feasibility and acceptability</vt:lpstr>
      <vt:lpstr>What next?</vt:lpstr>
      <vt:lpstr>What difference will this project make?</vt:lpstr>
      <vt:lpstr>Evaluating the effectiveness of the Blue Light project </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feasibility study of the Blue Light Project in Merseyside: working with the Police Service and Homeless services to reduce alcohol harms</dc:title>
  <dc:creator>patricia irizar</dc:creator>
  <cp:lastModifiedBy>Morris, James 24</cp:lastModifiedBy>
  <cp:revision>31</cp:revision>
  <dcterms:created xsi:type="dcterms:W3CDTF">2022-05-24T10:41:22Z</dcterms:created>
  <dcterms:modified xsi:type="dcterms:W3CDTF">2022-06-13T10:44:15Z</dcterms:modified>
</cp:coreProperties>
</file>